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70" r:id="rId4"/>
    <p:sldId id="282" r:id="rId5"/>
    <p:sldId id="260" r:id="rId6"/>
    <p:sldId id="285" r:id="rId7"/>
    <p:sldId id="259" r:id="rId8"/>
    <p:sldId id="283" r:id="rId9"/>
    <p:sldId id="271" r:id="rId10"/>
    <p:sldId id="286" r:id="rId11"/>
    <p:sldId id="263" r:id="rId12"/>
    <p:sldId id="284" r:id="rId13"/>
    <p:sldId id="289" r:id="rId14"/>
    <p:sldId id="291" r:id="rId15"/>
    <p:sldId id="290" r:id="rId16"/>
    <p:sldId id="292" r:id="rId17"/>
    <p:sldId id="293" r:id="rId18"/>
    <p:sldId id="288" r:id="rId19"/>
    <p:sldId id="287" r:id="rId20"/>
    <p:sldId id="278" r:id="rId21"/>
    <p:sldId id="265" r:id="rId22"/>
    <p:sldId id="268" r:id="rId23"/>
    <p:sldId id="276" r:id="rId24"/>
    <p:sldId id="277" r:id="rId25"/>
    <p:sldId id="294" r:id="rId26"/>
    <p:sldId id="267"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0oSBHLdiqXGKcoqq/6VRw==" hashData="ZJWCJymkBevrfoW+44o8lD+p920zGhnaFKCiXQ58sIttPjVup4spFmL18kWibgOt41FeJ8vkPZWusp65ZFZgX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5ADD"/>
    <a:srgbClr val="D5D6FB"/>
    <a:srgbClr val="999BF5"/>
    <a:srgbClr val="003D92"/>
    <a:srgbClr val="FF9933"/>
    <a:srgbClr val="009EFF"/>
    <a:srgbClr val="00A8FF"/>
    <a:srgbClr val="02B9FF"/>
    <a:srgbClr val="0271FF"/>
    <a:srgbClr val="4A4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6247" autoAdjust="0"/>
  </p:normalViewPr>
  <p:slideViewPr>
    <p:cSldViewPr snapToGrid="0">
      <p:cViewPr varScale="1">
        <p:scale>
          <a:sx n="104" d="100"/>
          <a:sy n="104" d="100"/>
        </p:scale>
        <p:origin x="16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112871-7683-43F7-AC5D-C18C19FBB526}" type="datetimeFigureOut">
              <a:rPr lang="vi-VN" smtClean="0"/>
              <a:t>15/07/2026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81BE1-2B9F-4DCB-8994-F3DF2706B5D1}" type="slidenum">
              <a:rPr lang="vi-VN" smtClean="0"/>
              <a:t>‹#›</a:t>
            </a:fld>
            <a:endParaRPr lang="vi-VN"/>
          </a:p>
        </p:txBody>
      </p:sp>
    </p:spTree>
    <p:extLst>
      <p:ext uri="{BB962C8B-B14F-4D97-AF65-F5344CB8AC3E}">
        <p14:creationId xmlns:p14="http://schemas.microsoft.com/office/powerpoint/2010/main" val="135942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1</a:t>
            </a:fld>
            <a:endParaRPr lang="vi-VN"/>
          </a:p>
        </p:txBody>
      </p:sp>
    </p:spTree>
    <p:extLst>
      <p:ext uri="{BB962C8B-B14F-4D97-AF65-F5344CB8AC3E}">
        <p14:creationId xmlns:p14="http://schemas.microsoft.com/office/powerpoint/2010/main" val="139314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Production Roadmap (Lộ trình sản xuất)</a:t>
            </a:r>
          </a:p>
        </p:txBody>
      </p:sp>
      <p:sp>
        <p:nvSpPr>
          <p:cNvPr id="4" name="Slide Number Placeholder 3"/>
          <p:cNvSpPr>
            <a:spLocks noGrp="1"/>
          </p:cNvSpPr>
          <p:nvPr>
            <p:ph type="sldNum" sz="quarter" idx="5"/>
          </p:nvPr>
        </p:nvSpPr>
        <p:spPr/>
        <p:txBody>
          <a:bodyPr/>
          <a:lstStyle/>
          <a:p>
            <a:fld id="{3CE81BE1-2B9F-4DCB-8994-F3DF2706B5D1}" type="slidenum">
              <a:rPr lang="vi-VN" smtClean="0"/>
              <a:t>22</a:t>
            </a:fld>
            <a:endParaRPr lang="vi-VN"/>
          </a:p>
        </p:txBody>
      </p:sp>
    </p:spTree>
    <p:extLst>
      <p:ext uri="{BB962C8B-B14F-4D97-AF65-F5344CB8AC3E}">
        <p14:creationId xmlns:p14="http://schemas.microsoft.com/office/powerpoint/2010/main" val="3251994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3</a:t>
            </a:fld>
            <a:endParaRPr lang="vi-VN"/>
          </a:p>
        </p:txBody>
      </p:sp>
    </p:spTree>
    <p:extLst>
      <p:ext uri="{BB962C8B-B14F-4D97-AF65-F5344CB8AC3E}">
        <p14:creationId xmlns:p14="http://schemas.microsoft.com/office/powerpoint/2010/main" val="236552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FF06-27A0-6D26-3DCB-7F068DD08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1F7D9-AA7F-8496-8121-0C1102C08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49A1B-C15C-8F14-E2E1-64C5D8697FCA}"/>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C9A872AC-8C94-94EF-9991-EEBC378F1E79}"/>
              </a:ext>
            </a:extLst>
          </p:cNvPr>
          <p:cNvSpPr>
            <a:spLocks noGrp="1"/>
          </p:cNvSpPr>
          <p:nvPr>
            <p:ph type="sldNum" sz="quarter" idx="5"/>
          </p:nvPr>
        </p:nvSpPr>
        <p:spPr/>
        <p:txBody>
          <a:bodyPr/>
          <a:lstStyle/>
          <a:p>
            <a:fld id="{3CE81BE1-2B9F-4DCB-8994-F3DF2706B5D1}" type="slidenum">
              <a:rPr lang="vi-VN" smtClean="0"/>
              <a:t>4</a:t>
            </a:fld>
            <a:endParaRPr lang="vi-VN"/>
          </a:p>
        </p:txBody>
      </p:sp>
    </p:spTree>
    <p:extLst>
      <p:ext uri="{BB962C8B-B14F-4D97-AF65-F5344CB8AC3E}">
        <p14:creationId xmlns:p14="http://schemas.microsoft.com/office/powerpoint/2010/main" val="364630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5</a:t>
            </a:fld>
            <a:endParaRPr lang="vi-VN"/>
          </a:p>
        </p:txBody>
      </p:sp>
    </p:spTree>
    <p:extLst>
      <p:ext uri="{BB962C8B-B14F-4D97-AF65-F5344CB8AC3E}">
        <p14:creationId xmlns:p14="http://schemas.microsoft.com/office/powerpoint/2010/main" val="226947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6</a:t>
            </a:fld>
            <a:endParaRPr lang="vi-VN"/>
          </a:p>
        </p:txBody>
      </p:sp>
    </p:spTree>
    <p:extLst>
      <p:ext uri="{BB962C8B-B14F-4D97-AF65-F5344CB8AC3E}">
        <p14:creationId xmlns:p14="http://schemas.microsoft.com/office/powerpoint/2010/main" val="51564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7</a:t>
            </a:fld>
            <a:endParaRPr lang="vi-VN"/>
          </a:p>
        </p:txBody>
      </p:sp>
    </p:spTree>
    <p:extLst>
      <p:ext uri="{BB962C8B-B14F-4D97-AF65-F5344CB8AC3E}">
        <p14:creationId xmlns:p14="http://schemas.microsoft.com/office/powerpoint/2010/main" val="1448617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D5268-BB8E-CB3F-DE95-329131BD2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3FDEF-7C59-EEE3-0B6B-4FD771472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26C14-10E5-FADA-0ECE-D096C14C6B9D}"/>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5868DF1-1357-50EB-D3C7-34BE6A257CF6}"/>
              </a:ext>
            </a:extLst>
          </p:cNvPr>
          <p:cNvSpPr>
            <a:spLocks noGrp="1"/>
          </p:cNvSpPr>
          <p:nvPr>
            <p:ph type="sldNum" sz="quarter" idx="5"/>
          </p:nvPr>
        </p:nvSpPr>
        <p:spPr/>
        <p:txBody>
          <a:bodyPr/>
          <a:lstStyle/>
          <a:p>
            <a:fld id="{3CE81BE1-2B9F-4DCB-8994-F3DF2706B5D1}" type="slidenum">
              <a:rPr lang="vi-VN" smtClean="0"/>
              <a:t>8</a:t>
            </a:fld>
            <a:endParaRPr lang="vi-VN"/>
          </a:p>
        </p:txBody>
      </p:sp>
    </p:spTree>
    <p:extLst>
      <p:ext uri="{BB962C8B-B14F-4D97-AF65-F5344CB8AC3E}">
        <p14:creationId xmlns:p14="http://schemas.microsoft.com/office/powerpoint/2010/main" val="284822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9</a:t>
            </a:fld>
            <a:endParaRPr lang="vi-VN"/>
          </a:p>
        </p:txBody>
      </p:sp>
    </p:spTree>
    <p:extLst>
      <p:ext uri="{BB962C8B-B14F-4D97-AF65-F5344CB8AC3E}">
        <p14:creationId xmlns:p14="http://schemas.microsoft.com/office/powerpoint/2010/main" val="1732881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CE81BE1-2B9F-4DCB-8994-F3DF2706B5D1}" type="slidenum">
              <a:rPr lang="vi-VN" smtClean="0"/>
              <a:t>20</a:t>
            </a:fld>
            <a:endParaRPr lang="vi-VN"/>
          </a:p>
        </p:txBody>
      </p:sp>
    </p:spTree>
    <p:extLst>
      <p:ext uri="{BB962C8B-B14F-4D97-AF65-F5344CB8AC3E}">
        <p14:creationId xmlns:p14="http://schemas.microsoft.com/office/powerpoint/2010/main" val="245438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11F9-FD9F-C9F4-6ADC-64A5B3861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E73AC86-95BD-D732-8091-2F2BDBA2D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E67C795-4E23-F4B1-4F52-C86C77A527D3}"/>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5" name="Footer Placeholder 4">
            <a:extLst>
              <a:ext uri="{FF2B5EF4-FFF2-40B4-BE49-F238E27FC236}">
                <a16:creationId xmlns:a16="http://schemas.microsoft.com/office/drawing/2014/main" id="{54B5E834-CD90-2380-141F-23E0263148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EB5E02-BBB3-D787-A888-3F54065FA02A}"/>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3228662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9E12-459C-5DAD-5D08-388858E5B11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A5BD35F-26CF-4DA8-8D91-509F30D26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C10D5F-3038-D51C-0678-2257212E30AA}"/>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5" name="Footer Placeholder 4">
            <a:extLst>
              <a:ext uri="{FF2B5EF4-FFF2-40B4-BE49-F238E27FC236}">
                <a16:creationId xmlns:a16="http://schemas.microsoft.com/office/drawing/2014/main" id="{3C7575F3-A9C4-0E8F-47D6-AB36BA7C5A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CE4718-A7B7-278E-305D-A9282AEF88E3}"/>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1266712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38F87-CB84-588D-A122-32F656B102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1BF179F-ED2F-F851-B567-5DBC4FCFA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558B9E-CDC9-3A47-D6CB-80638A6059E8}"/>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5" name="Footer Placeholder 4">
            <a:extLst>
              <a:ext uri="{FF2B5EF4-FFF2-40B4-BE49-F238E27FC236}">
                <a16:creationId xmlns:a16="http://schemas.microsoft.com/office/drawing/2014/main" id="{79B67086-13A8-037C-F7F8-CD9F1CA92C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9FB51C-9148-E49D-FD5F-AB378D8AB907}"/>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1237985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DE4A-7EA8-9390-0A9C-2B0B42A867C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F038704-8B13-9CD0-7042-60C9C8D86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023A80-63D1-07AD-34F7-217F5A620867}"/>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5" name="Footer Placeholder 4">
            <a:extLst>
              <a:ext uri="{FF2B5EF4-FFF2-40B4-BE49-F238E27FC236}">
                <a16:creationId xmlns:a16="http://schemas.microsoft.com/office/drawing/2014/main" id="{8100A771-BEE5-5E55-D4A4-911E50229A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397DC3-3576-2054-1B9D-A10AC6C3C571}"/>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92226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70E2-572B-185B-3DFE-F5D12F87C7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602EDEC-587C-57C1-A400-B79C7CDB49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440376-84D8-D17C-7A24-6061F6AEF272}"/>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5" name="Footer Placeholder 4">
            <a:extLst>
              <a:ext uri="{FF2B5EF4-FFF2-40B4-BE49-F238E27FC236}">
                <a16:creationId xmlns:a16="http://schemas.microsoft.com/office/drawing/2014/main" id="{64905293-6355-2B10-8E78-0818D95A05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A06015-0EBF-0ADF-A9EE-8901B2D248DC}"/>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183094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D142-13C8-D9C7-3CEB-8592E525B7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D990F5D-E557-3CE4-146F-2B55FDFD84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32CB83A-13A5-8942-CC7C-377E569E0F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3D62D76-2B8A-96D1-268E-AA5872637CC8}"/>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6" name="Footer Placeholder 5">
            <a:extLst>
              <a:ext uri="{FF2B5EF4-FFF2-40B4-BE49-F238E27FC236}">
                <a16:creationId xmlns:a16="http://schemas.microsoft.com/office/drawing/2014/main" id="{D0CE96E1-5030-3F17-5988-3CA8E75DFF9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5A17CF-C05B-0C3E-1F6D-293B215399A7}"/>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47979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8448-A156-E7E6-EC9E-99C3653BC2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09128D-7273-61EF-3B2A-7E1255A69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54694-6BCF-C710-F927-26D28D5D20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215F8B5-7F5D-40B1-92ED-C50D2065E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0200AA-7D8D-5265-5284-11AC532B18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61EEAA6-A221-B006-3228-E3FC4521EFAE}"/>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8" name="Footer Placeholder 7">
            <a:extLst>
              <a:ext uri="{FF2B5EF4-FFF2-40B4-BE49-F238E27FC236}">
                <a16:creationId xmlns:a16="http://schemas.microsoft.com/office/drawing/2014/main" id="{C40DA960-4BAB-0B0D-AABA-96D8372EF5E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EA843A6-2A10-D89A-D394-594342892887}"/>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301860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61F5-33A3-2B41-014F-03929D7E975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76A368A-1526-F47B-8138-47E4824C049A}"/>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4" name="Footer Placeholder 3">
            <a:extLst>
              <a:ext uri="{FF2B5EF4-FFF2-40B4-BE49-F238E27FC236}">
                <a16:creationId xmlns:a16="http://schemas.microsoft.com/office/drawing/2014/main" id="{A1F9C48F-768E-9613-8955-4DB06654AA4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6949DA9-E898-9F2E-A090-19303B6BC7F3}"/>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124784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E49D4-69D5-1EAF-1E36-5F68C1BAB0EA}"/>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3" name="Footer Placeholder 2">
            <a:extLst>
              <a:ext uri="{FF2B5EF4-FFF2-40B4-BE49-F238E27FC236}">
                <a16:creationId xmlns:a16="http://schemas.microsoft.com/office/drawing/2014/main" id="{D94ECEE2-281E-CCE1-9150-C41E39464AE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7C9E67-32EB-5152-A435-E812127C3025}"/>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395397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762D-3619-F4E0-8216-9379D2056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1DBA23F-6D5D-F77E-D8EB-4515C3E8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F13FFCE-3DC8-CD70-5CD0-8D0974E4A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53532-2612-AEA5-C31B-683A1EA481C6}"/>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6" name="Footer Placeholder 5">
            <a:extLst>
              <a:ext uri="{FF2B5EF4-FFF2-40B4-BE49-F238E27FC236}">
                <a16:creationId xmlns:a16="http://schemas.microsoft.com/office/drawing/2014/main" id="{128E7F0C-B6CA-ACBD-E9ED-FA088454760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48567D0-9BA5-8DB5-C517-3700D681E447}"/>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394237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74F4-0DED-B2F6-C3C3-E6CBE5BA5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DFDC742-934D-5E5B-4A29-47C0D545C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FB9FC9-563A-AFB6-FCBE-71E04C234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7FE6C4-9470-8031-6022-552BB1F9CFA6}"/>
              </a:ext>
            </a:extLst>
          </p:cNvPr>
          <p:cNvSpPr>
            <a:spLocks noGrp="1"/>
          </p:cNvSpPr>
          <p:nvPr>
            <p:ph type="dt" sz="half" idx="10"/>
          </p:nvPr>
        </p:nvSpPr>
        <p:spPr/>
        <p:txBody>
          <a:bodyPr/>
          <a:lstStyle/>
          <a:p>
            <a:fld id="{FF8CEC4F-9478-4818-8A23-1BC501886887}" type="datetimeFigureOut">
              <a:rPr lang="vi-VN" smtClean="0"/>
              <a:t>15/07/2026</a:t>
            </a:fld>
            <a:endParaRPr lang="vi-VN"/>
          </a:p>
        </p:txBody>
      </p:sp>
      <p:sp>
        <p:nvSpPr>
          <p:cNvPr id="6" name="Footer Placeholder 5">
            <a:extLst>
              <a:ext uri="{FF2B5EF4-FFF2-40B4-BE49-F238E27FC236}">
                <a16:creationId xmlns:a16="http://schemas.microsoft.com/office/drawing/2014/main" id="{AC23DB8C-DEEF-EBA7-D933-6FF3E33FE3C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0EF122B-CA89-D40B-5F8D-92AD5786B562}"/>
              </a:ext>
            </a:extLst>
          </p:cNvPr>
          <p:cNvSpPr>
            <a:spLocks noGrp="1"/>
          </p:cNvSpPr>
          <p:nvPr>
            <p:ph type="sldNum" sz="quarter" idx="12"/>
          </p:nvPr>
        </p:nvSpPr>
        <p:spPr/>
        <p:txBody>
          <a:bodyPr/>
          <a:lstStyle/>
          <a:p>
            <a:fld id="{2ED820BE-6984-4C6C-A667-620F92C76AAA}" type="slidenum">
              <a:rPr lang="vi-VN" smtClean="0"/>
              <a:t>‹#›</a:t>
            </a:fld>
            <a:endParaRPr lang="vi-VN"/>
          </a:p>
        </p:txBody>
      </p:sp>
    </p:spTree>
    <p:extLst>
      <p:ext uri="{BB962C8B-B14F-4D97-AF65-F5344CB8AC3E}">
        <p14:creationId xmlns:p14="http://schemas.microsoft.com/office/powerpoint/2010/main" val="320636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AF4F1-2C55-D9EB-402E-E2AFE8056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7974416-AD13-9C11-B7E2-74679FF82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D8412D-C519-AAE7-1622-21AD11537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8CEC4F-9478-4818-8A23-1BC501886887}" type="datetimeFigureOut">
              <a:rPr lang="vi-VN" smtClean="0"/>
              <a:t>15/07/2026</a:t>
            </a:fld>
            <a:endParaRPr lang="vi-VN"/>
          </a:p>
        </p:txBody>
      </p:sp>
      <p:sp>
        <p:nvSpPr>
          <p:cNvPr id="5" name="Footer Placeholder 4">
            <a:extLst>
              <a:ext uri="{FF2B5EF4-FFF2-40B4-BE49-F238E27FC236}">
                <a16:creationId xmlns:a16="http://schemas.microsoft.com/office/drawing/2014/main" id="{2763F6A5-4D2A-E4AE-A3C4-4F44219DD7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53D98FA-DA06-4DCB-5AF6-49B5A49CF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D820BE-6984-4C6C-A667-620F92C76AAA}" type="slidenum">
              <a:rPr lang="vi-VN" smtClean="0"/>
              <a:t>‹#›</a:t>
            </a:fld>
            <a:endParaRPr lang="vi-VN"/>
          </a:p>
        </p:txBody>
      </p:sp>
    </p:spTree>
    <p:extLst>
      <p:ext uri="{BB962C8B-B14F-4D97-AF65-F5344CB8AC3E}">
        <p14:creationId xmlns:p14="http://schemas.microsoft.com/office/powerpoint/2010/main" val="3948906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svg"/><Relationship Id="rId7"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48.svg"/><Relationship Id="rId4" Type="http://schemas.openxmlformats.org/officeDocument/2006/relationships/image" Target="../media/image47.sv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sv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8.svg"/><Relationship Id="rId7" Type="http://schemas.openxmlformats.org/officeDocument/2006/relationships/image" Target="../media/image20.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11.svg"/><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sv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69.svg"/><Relationship Id="rId5" Type="http://schemas.openxmlformats.org/officeDocument/2006/relationships/image" Target="../media/image64.svg"/><Relationship Id="rId10" Type="http://schemas.openxmlformats.org/officeDocument/2006/relationships/image" Target="../media/image47.svg"/><Relationship Id="rId4" Type="http://schemas.openxmlformats.org/officeDocument/2006/relationships/image" Target="../media/image63.svg"/><Relationship Id="rId9"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sv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svg"/><Relationship Id="rId4" Type="http://schemas.openxmlformats.org/officeDocument/2006/relationships/image" Target="../media/image72.svg"/><Relationship Id="rId9" Type="http://schemas.openxmlformats.org/officeDocument/2006/relationships/image" Target="../media/image69.svg"/></Relationships>
</file>

<file path=ppt/slides/_rels/slide1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78.png"/><Relationship Id="rId7" Type="http://schemas.openxmlformats.org/officeDocument/2006/relationships/image" Target="../media/image80.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5.jpg"/><Relationship Id="rId4" Type="http://schemas.openxmlformats.org/officeDocument/2006/relationships/image" Target="../media/image79.png"/><Relationship Id="rId9"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7.sv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82.sv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2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2.svg"/><Relationship Id="rId7"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10" Type="http://schemas.openxmlformats.org/officeDocument/2006/relationships/image" Target="../media/image98.svg"/><Relationship Id="rId4" Type="http://schemas.openxmlformats.org/officeDocument/2006/relationships/image" Target="../media/image93.jfif"/><Relationship Id="rId9" Type="http://schemas.openxmlformats.org/officeDocument/2006/relationships/image" Target="../media/image97.jpg"/></Relationships>
</file>

<file path=ppt/slides/_rels/slide2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svg"/><Relationship Id="rId1" Type="http://schemas.openxmlformats.org/officeDocument/2006/relationships/slideLayout" Target="../slideLayouts/slideLayout2.xml"/><Relationship Id="rId5" Type="http://schemas.openxmlformats.org/officeDocument/2006/relationships/image" Target="../media/image102.svg"/><Relationship Id="rId4" Type="http://schemas.openxmlformats.org/officeDocument/2006/relationships/image" Target="../media/image101.svg"/></Relationships>
</file>

<file path=ppt/slides/_rels/slide25.xml.rels><?xml version="1.0" encoding="UTF-8" standalone="yes"?>
<Relationships xmlns="http://schemas.openxmlformats.org/package/2006/relationships"><Relationship Id="rId2" Type="http://schemas.openxmlformats.org/officeDocument/2006/relationships/image" Target="../media/image103.sv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svg"/><Relationship Id="rId4" Type="http://schemas.openxmlformats.org/officeDocument/2006/relationships/image" Target="../media/image106.sv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svg"/><Relationship Id="rId4" Type="http://schemas.microsoft.com/office/2007/relationships/hdphoto" Target="../media/hdphoto1.wdp"/><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20.svg"/><Relationship Id="rId4" Type="http://schemas.openxmlformats.org/officeDocument/2006/relationships/image" Target="../media/image31.jp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6F408C4-6C33-B029-5A6C-44162E02B77D}"/>
              </a:ext>
            </a:extLst>
          </p:cNvPr>
          <p:cNvSpPr/>
          <p:nvPr/>
        </p:nvSpPr>
        <p:spPr>
          <a:xfrm>
            <a:off x="6605887" y="-643812"/>
            <a:ext cx="7996044" cy="7996044"/>
          </a:xfrm>
          <a:prstGeom prst="ellipse">
            <a:avLst/>
          </a:prstGeom>
          <a:solidFill>
            <a:srgbClr val="666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6883101D-894B-494E-D2F7-FD3B88ED48E8}"/>
              </a:ext>
            </a:extLst>
          </p:cNvPr>
          <p:cNvSpPr/>
          <p:nvPr/>
        </p:nvSpPr>
        <p:spPr>
          <a:xfrm>
            <a:off x="7047236" y="-158620"/>
            <a:ext cx="7016620" cy="701662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C7C20A4D-9CCC-AD71-96DF-F9AAB36E3F79}"/>
              </a:ext>
            </a:extLst>
          </p:cNvPr>
          <p:cNvSpPr/>
          <p:nvPr/>
        </p:nvSpPr>
        <p:spPr>
          <a:xfrm>
            <a:off x="7927518" y="169783"/>
            <a:ext cx="6028316" cy="6028316"/>
          </a:xfrm>
          <a:prstGeom prst="ellipse">
            <a:avLst/>
          </a:prstGeom>
          <a:solidFill>
            <a:srgbClr val="E0E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2802646D-F6E3-88CD-B3CF-B85AECD11A47}"/>
              </a:ext>
            </a:extLst>
          </p:cNvPr>
          <p:cNvSpPr/>
          <p:nvPr/>
        </p:nvSpPr>
        <p:spPr>
          <a:xfrm>
            <a:off x="8567064" y="879657"/>
            <a:ext cx="4674637" cy="4674637"/>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DE01CFC-E399-1DA5-F865-7176188CE07E}"/>
              </a:ext>
            </a:extLst>
          </p:cNvPr>
          <p:cNvSpPr txBox="1"/>
          <p:nvPr/>
        </p:nvSpPr>
        <p:spPr>
          <a:xfrm>
            <a:off x="392058" y="1855563"/>
            <a:ext cx="7180029" cy="2092881"/>
          </a:xfrm>
          <a:prstGeom prst="rect">
            <a:avLst/>
          </a:prstGeom>
          <a:noFill/>
        </p:spPr>
        <p:txBody>
          <a:bodyPr wrap="square" rtlCol="0">
            <a:spAutoFit/>
          </a:bodyPr>
          <a:lstStyle/>
          <a:p>
            <a:r>
              <a:rPr lang="en-US" sz="6500" b="1" dirty="0">
                <a:solidFill>
                  <a:srgbClr val="565ADD"/>
                </a:solidFill>
                <a:effectLst>
                  <a:outerShdw blurRad="50800" dist="38100" dir="13500000" algn="br" rotWithShape="0">
                    <a:prstClr val="black">
                      <a:alpha val="40000"/>
                    </a:prstClr>
                  </a:outerShdw>
                </a:effectLst>
                <a:latin typeface="Roboto" pitchFamily="2" charset="0"/>
                <a:ea typeface="Roboto" pitchFamily="2" charset="0"/>
              </a:rPr>
              <a:t>TRUSTED</a:t>
            </a:r>
          </a:p>
          <a:p>
            <a:r>
              <a:rPr lang="en-US" sz="6500" b="1" spc="700" dirty="0" err="1">
                <a:solidFill>
                  <a:srgbClr val="FFC000"/>
                </a:solidFill>
                <a:effectLst>
                  <a:outerShdw blurRad="63500" sx="102000" sy="102000" algn="ctr" rotWithShape="0">
                    <a:prstClr val="black">
                      <a:alpha val="40000"/>
                    </a:prstClr>
                  </a:outerShdw>
                  <a:reflection blurRad="6350" stA="50000" endA="300" endPos="50000" dist="60007" dir="5400000" sy="-100000" algn="bl" rotWithShape="0"/>
                </a:effectLst>
                <a:latin typeface="Roboto" pitchFamily="2" charset="0"/>
                <a:ea typeface="Roboto" pitchFamily="2" charset="0"/>
              </a:rPr>
              <a:t>PALMPAY</a:t>
            </a:r>
            <a:endParaRPr lang="en-US" sz="6500" b="1" spc="700" dirty="0">
              <a:solidFill>
                <a:srgbClr val="FFC000"/>
              </a:solidFill>
              <a:effectLst>
                <a:outerShdw blurRad="63500" sx="102000" sy="102000" algn="ctr" rotWithShape="0">
                  <a:prstClr val="black">
                    <a:alpha val="40000"/>
                  </a:prstClr>
                </a:outerShdw>
                <a:reflection blurRad="6350" stA="50000" endA="300" endPos="50000" dist="60007" dir="5400000" sy="-100000" algn="bl" rotWithShape="0"/>
              </a:effectLst>
              <a:latin typeface="Roboto" pitchFamily="2" charset="0"/>
              <a:ea typeface="Roboto" pitchFamily="2" charset="0"/>
            </a:endParaRPr>
          </a:p>
        </p:txBody>
      </p:sp>
      <p:grpSp>
        <p:nvGrpSpPr>
          <p:cNvPr id="14" name="Group 13">
            <a:extLst>
              <a:ext uri="{FF2B5EF4-FFF2-40B4-BE49-F238E27FC236}">
                <a16:creationId xmlns:a16="http://schemas.microsoft.com/office/drawing/2014/main" id="{92225E69-F9F4-96C8-5CEC-8DA867A87002}"/>
              </a:ext>
            </a:extLst>
          </p:cNvPr>
          <p:cNvGrpSpPr/>
          <p:nvPr/>
        </p:nvGrpSpPr>
        <p:grpSpPr>
          <a:xfrm>
            <a:off x="857354" y="6158205"/>
            <a:ext cx="1773282" cy="387221"/>
            <a:chOff x="3596931" y="6125409"/>
            <a:chExt cx="1773282" cy="387221"/>
          </a:xfrm>
        </p:grpSpPr>
        <p:pic>
          <p:nvPicPr>
            <p:cNvPr id="15" name="Graphic 14" descr="Telephone outline">
              <a:extLst>
                <a:ext uri="{FF2B5EF4-FFF2-40B4-BE49-F238E27FC236}">
                  <a16:creationId xmlns:a16="http://schemas.microsoft.com/office/drawing/2014/main" id="{AA7E2C20-5221-B0D8-749F-D6473DE612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6931" y="6125409"/>
              <a:ext cx="387221" cy="387221"/>
            </a:xfrm>
            <a:prstGeom prst="rect">
              <a:avLst/>
            </a:prstGeom>
          </p:spPr>
        </p:pic>
        <p:sp>
          <p:nvSpPr>
            <p:cNvPr id="16" name="TextBox 15">
              <a:extLst>
                <a:ext uri="{FF2B5EF4-FFF2-40B4-BE49-F238E27FC236}">
                  <a16:creationId xmlns:a16="http://schemas.microsoft.com/office/drawing/2014/main" id="{57B02C92-A955-A8A2-5037-B0C024876C34}"/>
                </a:ext>
              </a:extLst>
            </p:cNvPr>
            <p:cNvSpPr txBox="1"/>
            <p:nvPr/>
          </p:nvSpPr>
          <p:spPr>
            <a:xfrm>
              <a:off x="4001271" y="6193969"/>
              <a:ext cx="1368942" cy="276999"/>
            </a:xfrm>
            <a:prstGeom prst="rect">
              <a:avLst/>
            </a:prstGeom>
            <a:noFill/>
          </p:spPr>
          <p:txBody>
            <a:bodyPr wrap="square" rtlCol="0">
              <a:spAutoFit/>
            </a:bodyPr>
            <a:lstStyle/>
            <a:p>
              <a:r>
                <a:rPr lang="en-US" sz="1200" dirty="0">
                  <a:solidFill>
                    <a:srgbClr val="E0E1FC"/>
                  </a:solidFill>
                  <a:latin typeface="Roboto" panose="02000000000000000000" pitchFamily="2" charset="0"/>
                  <a:ea typeface="Roboto" panose="02000000000000000000" pitchFamily="2" charset="0"/>
                </a:rPr>
                <a:t>028 3622 </a:t>
              </a:r>
              <a:r>
                <a:rPr lang="en-US" sz="1200" dirty="0">
                  <a:solidFill>
                    <a:srgbClr val="E0E1FC"/>
                  </a:solidFill>
                  <a:latin typeface="Roboto" pitchFamily="2" charset="0"/>
                  <a:ea typeface="Roboto" pitchFamily="2" charset="0"/>
                  <a:cs typeface="Roboto" pitchFamily="2" charset="0"/>
                </a:rPr>
                <a:t>2982</a:t>
              </a:r>
            </a:p>
          </p:txBody>
        </p:sp>
      </p:grpSp>
      <p:grpSp>
        <p:nvGrpSpPr>
          <p:cNvPr id="17" name="Group 16">
            <a:extLst>
              <a:ext uri="{FF2B5EF4-FFF2-40B4-BE49-F238E27FC236}">
                <a16:creationId xmlns:a16="http://schemas.microsoft.com/office/drawing/2014/main" id="{C8ACFA50-3999-9D62-2080-A18268E2CDD7}"/>
              </a:ext>
            </a:extLst>
          </p:cNvPr>
          <p:cNvGrpSpPr/>
          <p:nvPr/>
        </p:nvGrpSpPr>
        <p:grpSpPr>
          <a:xfrm>
            <a:off x="2682232" y="6158205"/>
            <a:ext cx="2098776" cy="387221"/>
            <a:chOff x="6304369" y="6302172"/>
            <a:chExt cx="2098776" cy="387221"/>
          </a:xfrm>
        </p:grpSpPr>
        <p:pic>
          <p:nvPicPr>
            <p:cNvPr id="18" name="Graphic 17" descr="Internet outline">
              <a:extLst>
                <a:ext uri="{FF2B5EF4-FFF2-40B4-BE49-F238E27FC236}">
                  <a16:creationId xmlns:a16="http://schemas.microsoft.com/office/drawing/2014/main" id="{02372C77-88E6-35FE-38AE-02DB85BEFE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4369" y="6302172"/>
              <a:ext cx="387221" cy="387221"/>
            </a:xfrm>
            <a:prstGeom prst="rect">
              <a:avLst/>
            </a:prstGeom>
          </p:spPr>
        </p:pic>
        <p:sp>
          <p:nvSpPr>
            <p:cNvPr id="19" name="TextBox 18">
              <a:extLst>
                <a:ext uri="{FF2B5EF4-FFF2-40B4-BE49-F238E27FC236}">
                  <a16:creationId xmlns:a16="http://schemas.microsoft.com/office/drawing/2014/main" id="{0A9F6DEF-3F1C-B7E7-0EF0-392BFF329AB2}"/>
                </a:ext>
              </a:extLst>
            </p:cNvPr>
            <p:cNvSpPr txBox="1"/>
            <p:nvPr/>
          </p:nvSpPr>
          <p:spPr>
            <a:xfrm>
              <a:off x="6789562" y="6342810"/>
              <a:ext cx="1613583" cy="288733"/>
            </a:xfrm>
            <a:prstGeom prst="rect">
              <a:avLst/>
            </a:prstGeom>
            <a:noFill/>
          </p:spPr>
          <p:txBody>
            <a:bodyPr wrap="square" rtlCol="0">
              <a:spAutoFit/>
            </a:bodyPr>
            <a:lstStyle/>
            <a:p>
              <a:pPr lvl="0">
                <a:lnSpc>
                  <a:spcPct val="114000"/>
                </a:lnSpc>
                <a:defRPr/>
              </a:pPr>
              <a:r>
                <a:rPr lang="id-ID" sz="1200" dirty="0">
                  <a:solidFill>
                    <a:srgbClr val="E0E1FC"/>
                  </a:solidFill>
                  <a:latin typeface="Roboto" panose="02000000000000000000" pitchFamily="2" charset="0"/>
                  <a:ea typeface="Roboto" panose="02000000000000000000" pitchFamily="2" charset="0"/>
                  <a:cs typeface="Roboto" panose="02000000000000000000" pitchFamily="2" charset="0"/>
                </a:rPr>
                <a:t>info@mobile-id.vn</a:t>
              </a:r>
            </a:p>
          </p:txBody>
        </p:sp>
      </p:grpSp>
      <p:sp>
        <p:nvSpPr>
          <p:cNvPr id="20" name="Oval 19">
            <a:extLst>
              <a:ext uri="{FF2B5EF4-FFF2-40B4-BE49-F238E27FC236}">
                <a16:creationId xmlns:a16="http://schemas.microsoft.com/office/drawing/2014/main" id="{E8C0E7F9-BB89-D114-C4F1-30C621E57CEB}"/>
              </a:ext>
            </a:extLst>
          </p:cNvPr>
          <p:cNvSpPr/>
          <p:nvPr/>
        </p:nvSpPr>
        <p:spPr>
          <a:xfrm>
            <a:off x="5554155" y="5361727"/>
            <a:ext cx="625498" cy="625498"/>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4E736577-EBF8-D9A2-8128-11E2E77E3E38}"/>
              </a:ext>
            </a:extLst>
          </p:cNvPr>
          <p:cNvSpPr/>
          <p:nvPr/>
        </p:nvSpPr>
        <p:spPr>
          <a:xfrm>
            <a:off x="10711796" y="536236"/>
            <a:ext cx="463603" cy="463603"/>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3B51671E-E676-22AA-97CD-1EFE90D0385A}"/>
              </a:ext>
            </a:extLst>
          </p:cNvPr>
          <p:cNvSpPr/>
          <p:nvPr/>
        </p:nvSpPr>
        <p:spPr>
          <a:xfrm>
            <a:off x="6314893" y="948090"/>
            <a:ext cx="355017" cy="355017"/>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E61775AF-04FA-DFD4-912B-FBD2C8CF217B}"/>
              </a:ext>
            </a:extLst>
          </p:cNvPr>
          <p:cNvSpPr txBox="1"/>
          <p:nvPr/>
        </p:nvSpPr>
        <p:spPr>
          <a:xfrm>
            <a:off x="474979" y="1050243"/>
            <a:ext cx="6017422" cy="584775"/>
          </a:xfrm>
          <a:prstGeom prst="rect">
            <a:avLst/>
          </a:prstGeom>
          <a:noFill/>
        </p:spPr>
        <p:txBody>
          <a:bodyPr wrap="square" rtlCol="0">
            <a:spAutoFit/>
          </a:bodyPr>
          <a:lstStyle/>
          <a:p>
            <a:r>
              <a:rPr lang="en-US" sz="32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GIỚI THIỆU DỊCH VỤ</a:t>
            </a:r>
          </a:p>
        </p:txBody>
      </p:sp>
      <p:pic>
        <p:nvPicPr>
          <p:cNvPr id="3" name="Picture 2">
            <a:extLst>
              <a:ext uri="{FF2B5EF4-FFF2-40B4-BE49-F238E27FC236}">
                <a16:creationId xmlns:a16="http://schemas.microsoft.com/office/drawing/2014/main" id="{EEEAE912-C234-36E0-059F-2F511FB0F389}"/>
              </a:ext>
            </a:extLst>
          </p:cNvPr>
          <p:cNvPicPr>
            <a:picLocks noChangeAspect="1"/>
          </p:cNvPicPr>
          <p:nvPr/>
        </p:nvPicPr>
        <p:blipFill>
          <a:blip r:embed="rId5">
            <a:extLst>
              <a:ext uri="{28A0092B-C50C-407E-A947-70E740481C1C}">
                <a14:useLocalDpi xmlns:a14="http://schemas.microsoft.com/office/drawing/2010/main" val="0"/>
              </a:ext>
            </a:extLst>
          </a:blip>
          <a:srcRect l="920" r="920"/>
          <a:stretch/>
        </p:blipFill>
        <p:spPr>
          <a:xfrm>
            <a:off x="6293139" y="1228182"/>
            <a:ext cx="4961563" cy="4681728"/>
          </a:xfrm>
          <a:prstGeom prst="flowChartConnector">
            <a:avLst/>
          </a:prstGeom>
          <a:scene3d>
            <a:camera prst="orthographicFront"/>
            <a:lightRig rig="threePt" dir="t"/>
          </a:scene3d>
          <a:sp3d>
            <a:bevelT w="165100" prst="coolSlant"/>
          </a:sp3d>
        </p:spPr>
      </p:pic>
      <p:sp>
        <p:nvSpPr>
          <p:cNvPr id="8" name="Oval 7">
            <a:extLst>
              <a:ext uri="{FF2B5EF4-FFF2-40B4-BE49-F238E27FC236}">
                <a16:creationId xmlns:a16="http://schemas.microsoft.com/office/drawing/2014/main" id="{7DEA1960-C28D-94E7-1F6C-32F620D1285C}"/>
              </a:ext>
            </a:extLst>
          </p:cNvPr>
          <p:cNvSpPr/>
          <p:nvPr/>
        </p:nvSpPr>
        <p:spPr>
          <a:xfrm>
            <a:off x="5907594" y="834639"/>
            <a:ext cx="5347108" cy="5347108"/>
          </a:xfrm>
          <a:prstGeom prst="ellipse">
            <a:avLst/>
          </a:prstGeom>
          <a:noFill/>
          <a:ln>
            <a:solidFill>
              <a:srgbClr val="D5D6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053E9BF1-ECC7-42A6-DB7F-3C0427FA6C5F}"/>
              </a:ext>
            </a:extLst>
          </p:cNvPr>
          <p:cNvSpPr/>
          <p:nvPr/>
        </p:nvSpPr>
        <p:spPr>
          <a:xfrm>
            <a:off x="502336" y="6367917"/>
            <a:ext cx="355017" cy="355017"/>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6C608A77-D5DA-725C-7401-B7F9D94530C7}"/>
              </a:ext>
            </a:extLst>
          </p:cNvPr>
          <p:cNvSpPr txBox="1"/>
          <p:nvPr/>
        </p:nvSpPr>
        <p:spPr>
          <a:xfrm>
            <a:off x="388630" y="4695358"/>
            <a:ext cx="4974423" cy="338554"/>
          </a:xfrm>
          <a:prstGeom prst="rect">
            <a:avLst/>
          </a:prstGeom>
          <a:noFill/>
        </p:spPr>
        <p:txBody>
          <a:bodyPr wrap="square" rtlCol="0">
            <a:spAutoFit/>
          </a:bodyPr>
          <a:lstStyle/>
          <a:p>
            <a:r>
              <a:rPr lang="vi-VN" sz="1600" dirty="0">
                <a:solidFill>
                  <a:srgbClr val="EFF0FF"/>
                </a:solidFill>
                <a:effectLst/>
                <a:latin typeface="Roboto" pitchFamily="2" charset="0"/>
                <a:ea typeface="Roboto" pitchFamily="2" charset="0"/>
                <a:cs typeface="Times New Roman" panose="02020603050405020304" pitchFamily="18" charset="0"/>
              </a:rPr>
              <a:t>THANH TOÁN &amp; ĐỊNH DANH BẰNG LÒNG BÀN TAY</a:t>
            </a:r>
            <a:endParaRPr lang="en-US" sz="1600" dirty="0">
              <a:solidFill>
                <a:srgbClr val="EFF0FF"/>
              </a:solidFill>
              <a:latin typeface="Roboto" pitchFamily="2" charset="0"/>
              <a:ea typeface="Roboto" pitchFamily="2" charset="0"/>
              <a:cs typeface="Roboto" pitchFamily="2" charset="0"/>
            </a:endParaRPr>
          </a:p>
        </p:txBody>
      </p:sp>
      <p:sp>
        <p:nvSpPr>
          <p:cNvPr id="10" name="Oval 9">
            <a:extLst>
              <a:ext uri="{FF2B5EF4-FFF2-40B4-BE49-F238E27FC236}">
                <a16:creationId xmlns:a16="http://schemas.microsoft.com/office/drawing/2014/main" id="{885709A0-A840-27A1-7012-D1BB00D75926}"/>
              </a:ext>
            </a:extLst>
          </p:cNvPr>
          <p:cNvSpPr/>
          <p:nvPr/>
        </p:nvSpPr>
        <p:spPr>
          <a:xfrm>
            <a:off x="6148737" y="897308"/>
            <a:ext cx="5105965" cy="5105965"/>
          </a:xfrm>
          <a:prstGeom prst="ellipse">
            <a:avLst/>
          </a:prstGeom>
          <a:noFill/>
          <a:ln>
            <a:solidFill>
              <a:srgbClr val="D5D6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743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75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P spid="22" grpId="0" animBg="1"/>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Sailboat on still lake">
            <a:extLst>
              <a:ext uri="{FF2B5EF4-FFF2-40B4-BE49-F238E27FC236}">
                <a16:creationId xmlns:a16="http://schemas.microsoft.com/office/drawing/2014/main" id="{053EDD19-06DA-991F-1338-3C129D324E16}"/>
              </a:ext>
            </a:extLst>
          </p:cNvPr>
          <p:cNvPicPr>
            <a:picLocks noChangeAspect="1"/>
          </p:cNvPicPr>
          <p:nvPr/>
        </p:nvPicPr>
        <p:blipFill>
          <a:blip r:embed="rId2">
            <a:extLst>
              <a:ext uri="{28A0092B-C50C-407E-A947-70E740481C1C}">
                <a14:useLocalDpi xmlns:a14="http://schemas.microsoft.com/office/drawing/2010/main" val="0"/>
              </a:ext>
            </a:extLst>
          </a:blip>
          <a:srcRect t="25014"/>
          <a:stretch>
            <a:fillRect/>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E87F5262-F0F9-CB9C-B868-E2BC11A8E3F2}"/>
              </a:ext>
            </a:extLst>
          </p:cNvPr>
          <p:cNvSpPr/>
          <p:nvPr/>
        </p:nvSpPr>
        <p:spPr>
          <a:xfrm>
            <a:off x="0" y="0"/>
            <a:ext cx="12188952" cy="6858000"/>
          </a:xfrm>
          <a:prstGeom prst="rect">
            <a:avLst/>
          </a:prstGeom>
          <a:gradFill>
            <a:gsLst>
              <a:gs pos="57000">
                <a:srgbClr val="243A8E">
                  <a:alpha val="70000"/>
                </a:srgbClr>
              </a:gs>
              <a:gs pos="0">
                <a:srgbClr val="565ADD"/>
              </a:gs>
              <a:gs pos="100000">
                <a:srgbClr val="002060">
                  <a:alpha val="43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02A74335-45C5-1DA4-89DC-7F4F1C5ED42A}"/>
              </a:ext>
            </a:extLst>
          </p:cNvPr>
          <p:cNvSpPr txBox="1"/>
          <p:nvPr/>
        </p:nvSpPr>
        <p:spPr>
          <a:xfrm>
            <a:off x="346788" y="1675436"/>
            <a:ext cx="5635056" cy="1200329"/>
          </a:xfrm>
          <a:prstGeom prst="rect">
            <a:avLst/>
          </a:prstGeom>
          <a:noFill/>
        </p:spPr>
        <p:txBody>
          <a:bodyPr wrap="square" rtlCol="0">
            <a:spAutoFit/>
          </a:bodyPr>
          <a:lstStyle/>
          <a:p>
            <a:r>
              <a:rPr lang="en-US" sz="36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NỀN TẢNG </a:t>
            </a:r>
          </a:p>
          <a:p>
            <a:r>
              <a:rPr lang="en-US" sz="36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KỸ THUẬT &amp; AN TOÀN </a:t>
            </a:r>
          </a:p>
        </p:txBody>
      </p:sp>
      <p:grpSp>
        <p:nvGrpSpPr>
          <p:cNvPr id="30" name="Group 29">
            <a:extLst>
              <a:ext uri="{FF2B5EF4-FFF2-40B4-BE49-F238E27FC236}">
                <a16:creationId xmlns:a16="http://schemas.microsoft.com/office/drawing/2014/main" id="{D55F753E-ABA6-5D07-07C5-42C7AAFA20FE}"/>
              </a:ext>
            </a:extLst>
          </p:cNvPr>
          <p:cNvGrpSpPr/>
          <p:nvPr/>
        </p:nvGrpSpPr>
        <p:grpSpPr>
          <a:xfrm>
            <a:off x="5550059" y="1487479"/>
            <a:ext cx="2878127" cy="1958109"/>
            <a:chOff x="5665509" y="1727200"/>
            <a:chExt cx="2878127" cy="1958109"/>
          </a:xfrm>
        </p:grpSpPr>
        <p:sp>
          <p:nvSpPr>
            <p:cNvPr id="14" name="Rectangle: Rounded Corners 13">
              <a:extLst>
                <a:ext uri="{FF2B5EF4-FFF2-40B4-BE49-F238E27FC236}">
                  <a16:creationId xmlns:a16="http://schemas.microsoft.com/office/drawing/2014/main" id="{1905408C-3BDA-EEB8-5C2A-FF1358B51CF5}"/>
                </a:ext>
              </a:extLst>
            </p:cNvPr>
            <p:cNvSpPr/>
            <p:nvPr/>
          </p:nvSpPr>
          <p:spPr>
            <a:xfrm>
              <a:off x="5665509" y="2055043"/>
              <a:ext cx="2878127" cy="1630266"/>
            </a:xfrm>
            <a:prstGeom prst="roundRect">
              <a:avLst>
                <a:gd name="adj" fmla="val 13922"/>
              </a:avLst>
            </a:prstGeom>
            <a:solidFill>
              <a:srgbClr val="D5D6FB">
                <a:alpha val="18000"/>
              </a:srgbClr>
            </a:solidFill>
            <a:ln>
              <a:solidFill>
                <a:srgbClr val="999BF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TextBox 16">
              <a:extLst>
                <a:ext uri="{FF2B5EF4-FFF2-40B4-BE49-F238E27FC236}">
                  <a16:creationId xmlns:a16="http://schemas.microsoft.com/office/drawing/2014/main" id="{1CAB4347-128F-E8FB-8092-23724FDE059A}"/>
                </a:ext>
              </a:extLst>
            </p:cNvPr>
            <p:cNvSpPr txBox="1"/>
            <p:nvPr/>
          </p:nvSpPr>
          <p:spPr>
            <a:xfrm>
              <a:off x="5749343" y="2838125"/>
              <a:ext cx="2664882" cy="638701"/>
            </a:xfrm>
            <a:prstGeom prst="rect">
              <a:avLst/>
            </a:prstGeom>
            <a:noFill/>
          </p:spPr>
          <p:txBody>
            <a:bodyPr wrap="square" rtlCol="0">
              <a:spAutoFit/>
            </a:bodyPr>
            <a:lstStyle/>
            <a:p>
              <a:pPr algn="ctr">
                <a:lnSpc>
                  <a:spcPct val="133000"/>
                </a:lnSpc>
                <a:buSzPct val="100000"/>
              </a:pPr>
              <a:r>
                <a:rPr lang="en-US" sz="1400" dirty="0">
                  <a:solidFill>
                    <a:srgbClr val="E0E1FC"/>
                  </a:solidFill>
                  <a:latin typeface="Roboto" pitchFamily="2" charset="0"/>
                  <a:ea typeface="Roboto" pitchFamily="2" charset="0"/>
                  <a:cs typeface="Times New Roman" panose="02020603050405020304" pitchFamily="18" charset="0"/>
                </a:rPr>
                <a:t>Sinh trắc </a:t>
              </a:r>
              <a:r>
                <a:rPr lang="en-US" sz="1400" dirty="0" err="1">
                  <a:solidFill>
                    <a:srgbClr val="E0E1FC"/>
                  </a:solidFill>
                  <a:latin typeface="Roboto" pitchFamily="2" charset="0"/>
                  <a:ea typeface="Roboto" pitchFamily="2" charset="0"/>
                  <a:cs typeface="Times New Roman" panose="02020603050405020304" pitchFamily="18" charset="0"/>
                </a:rPr>
                <a:t>2D</a:t>
              </a:r>
              <a:r>
                <a:rPr lang="en-US" sz="1400" dirty="0">
                  <a:solidFill>
                    <a:srgbClr val="E0E1FC"/>
                  </a:solidFill>
                  <a:latin typeface="Roboto" pitchFamily="2" charset="0"/>
                  <a:ea typeface="Roboto" pitchFamily="2" charset="0"/>
                  <a:cs typeface="Times New Roman" panose="02020603050405020304" pitchFamily="18" charset="0"/>
                </a:rPr>
                <a:t> nhanh, chống giả mạo và replay</a:t>
              </a:r>
            </a:p>
          </p:txBody>
        </p:sp>
        <p:sp>
          <p:nvSpPr>
            <p:cNvPr id="19" name="TextBox 18">
              <a:extLst>
                <a:ext uri="{FF2B5EF4-FFF2-40B4-BE49-F238E27FC236}">
                  <a16:creationId xmlns:a16="http://schemas.microsoft.com/office/drawing/2014/main" id="{E44865D2-6BE4-890D-306B-AFDC612D97A3}"/>
                </a:ext>
              </a:extLst>
            </p:cNvPr>
            <p:cNvSpPr txBox="1"/>
            <p:nvPr/>
          </p:nvSpPr>
          <p:spPr>
            <a:xfrm>
              <a:off x="6021506" y="2127921"/>
              <a:ext cx="2392719" cy="638701"/>
            </a:xfrm>
            <a:prstGeom prst="rect">
              <a:avLst/>
            </a:prstGeom>
            <a:noFill/>
          </p:spPr>
          <p:txBody>
            <a:bodyPr wrap="square" rtlCol="0">
              <a:spAutoFit/>
            </a:bodyPr>
            <a:lstStyle/>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XÁC THỰC </a:t>
              </a:r>
            </a:p>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BẰNG LÒNG BÀN TAY</a:t>
              </a:r>
            </a:p>
          </p:txBody>
        </p:sp>
        <p:grpSp>
          <p:nvGrpSpPr>
            <p:cNvPr id="29" name="Group 28">
              <a:extLst>
                <a:ext uri="{FF2B5EF4-FFF2-40B4-BE49-F238E27FC236}">
                  <a16:creationId xmlns:a16="http://schemas.microsoft.com/office/drawing/2014/main" id="{EEBBE3CC-442D-BA0A-DD47-C81890257F84}"/>
                </a:ext>
              </a:extLst>
            </p:cNvPr>
            <p:cNvGrpSpPr/>
            <p:nvPr/>
          </p:nvGrpSpPr>
          <p:grpSpPr>
            <a:xfrm>
              <a:off x="5713977" y="1727200"/>
              <a:ext cx="635830" cy="794327"/>
              <a:chOff x="5713977" y="1727200"/>
              <a:chExt cx="635830" cy="794327"/>
            </a:xfrm>
          </p:grpSpPr>
          <p:sp>
            <p:nvSpPr>
              <p:cNvPr id="28" name="Flowchart: Off-page Connector 27">
                <a:extLst>
                  <a:ext uri="{FF2B5EF4-FFF2-40B4-BE49-F238E27FC236}">
                    <a16:creationId xmlns:a16="http://schemas.microsoft.com/office/drawing/2014/main" id="{CC3AE2AF-88F2-74B2-052B-5CC49F7DE4EC}"/>
                  </a:ext>
                </a:extLst>
              </p:cNvPr>
              <p:cNvSpPr/>
              <p:nvPr/>
            </p:nvSpPr>
            <p:spPr>
              <a:xfrm>
                <a:off x="5713977" y="1727200"/>
                <a:ext cx="635830" cy="794327"/>
              </a:xfrm>
              <a:prstGeom prst="flowChartOffpageConnector">
                <a:avLst/>
              </a:prstGeom>
              <a:solidFill>
                <a:srgbClr val="999BF5"/>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Image 0" descr="preencoded.png">
                <a:extLst>
                  <a:ext uri="{FF2B5EF4-FFF2-40B4-BE49-F238E27FC236}">
                    <a16:creationId xmlns:a16="http://schemas.microsoft.com/office/drawing/2014/main" id="{D32932F5-8E27-6BFC-B2F7-6788955BABF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48409" y="1840880"/>
                <a:ext cx="566967" cy="566967"/>
              </a:xfrm>
              <a:prstGeom prst="rect">
                <a:avLst/>
              </a:prstGeom>
            </p:spPr>
          </p:pic>
        </p:grpSp>
      </p:grpSp>
      <p:grpSp>
        <p:nvGrpSpPr>
          <p:cNvPr id="59" name="Group 58">
            <a:extLst>
              <a:ext uri="{FF2B5EF4-FFF2-40B4-BE49-F238E27FC236}">
                <a16:creationId xmlns:a16="http://schemas.microsoft.com/office/drawing/2014/main" id="{7827564C-65C0-FD19-444E-C7BD17F86BFC}"/>
              </a:ext>
            </a:extLst>
          </p:cNvPr>
          <p:cNvGrpSpPr/>
          <p:nvPr/>
        </p:nvGrpSpPr>
        <p:grpSpPr>
          <a:xfrm>
            <a:off x="322554" y="972511"/>
            <a:ext cx="2348932" cy="397163"/>
            <a:chOff x="10353964" y="124691"/>
            <a:chExt cx="2348932" cy="397163"/>
          </a:xfrm>
        </p:grpSpPr>
        <p:sp>
          <p:nvSpPr>
            <p:cNvPr id="60" name="Rectangle: Rounded Corners 59">
              <a:extLst>
                <a:ext uri="{FF2B5EF4-FFF2-40B4-BE49-F238E27FC236}">
                  <a16:creationId xmlns:a16="http://schemas.microsoft.com/office/drawing/2014/main" id="{6E4F420A-CB1A-C52A-77E1-AB3C5FB3EF29}"/>
                </a:ext>
              </a:extLst>
            </p:cNvPr>
            <p:cNvSpPr/>
            <p:nvPr/>
          </p:nvSpPr>
          <p:spPr>
            <a:xfrm>
              <a:off x="10353964" y="124691"/>
              <a:ext cx="2348932" cy="397163"/>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TextBox 60">
              <a:extLst>
                <a:ext uri="{FF2B5EF4-FFF2-40B4-BE49-F238E27FC236}">
                  <a16:creationId xmlns:a16="http://schemas.microsoft.com/office/drawing/2014/main" id="{55F75FAE-ECF5-D8E1-A6DB-EEC348499381}"/>
                </a:ext>
              </a:extLst>
            </p:cNvPr>
            <p:cNvSpPr txBox="1"/>
            <p:nvPr/>
          </p:nvSpPr>
          <p:spPr>
            <a:xfrm>
              <a:off x="10419358" y="175081"/>
              <a:ext cx="2218143" cy="307777"/>
            </a:xfrm>
            <a:prstGeom prst="rect">
              <a:avLst/>
            </a:prstGeom>
            <a:noFill/>
          </p:spPr>
          <p:txBody>
            <a:bodyPr wrap="square" rtlCol="0">
              <a:spAutoFit/>
            </a:bodyPr>
            <a:lstStyle/>
            <a:p>
              <a:pPr algn="ctr"/>
              <a:r>
                <a:rPr lang="vi-VN" sz="1400" b="1" dirty="0">
                  <a:solidFill>
                    <a:srgbClr val="565ADD"/>
                  </a:solidFill>
                  <a:latin typeface="Roboto" pitchFamily="2" charset="0"/>
                  <a:ea typeface="Roboto" pitchFamily="2" charset="0"/>
                  <a:cs typeface="Times New Roman" panose="02020603050405020304" pitchFamily="18" charset="0"/>
                </a:rPr>
                <a:t>KỸ THUẬT &amp; BẢO MẬT</a:t>
              </a:r>
              <a:endParaRPr lang="en-US" sz="1400" b="1" dirty="0">
                <a:solidFill>
                  <a:srgbClr val="565ADD"/>
                </a:solidFill>
                <a:latin typeface="Roboto" pitchFamily="2" charset="0"/>
                <a:ea typeface="Roboto" pitchFamily="2" charset="0"/>
                <a:cs typeface="Roboto" pitchFamily="2" charset="0"/>
              </a:endParaRPr>
            </a:p>
          </p:txBody>
        </p:sp>
      </p:grpSp>
      <p:grpSp>
        <p:nvGrpSpPr>
          <p:cNvPr id="66" name="Group 65">
            <a:extLst>
              <a:ext uri="{FF2B5EF4-FFF2-40B4-BE49-F238E27FC236}">
                <a16:creationId xmlns:a16="http://schemas.microsoft.com/office/drawing/2014/main" id="{5E37117A-4B82-4596-132E-24410A64B093}"/>
              </a:ext>
            </a:extLst>
          </p:cNvPr>
          <p:cNvGrpSpPr/>
          <p:nvPr/>
        </p:nvGrpSpPr>
        <p:grpSpPr>
          <a:xfrm>
            <a:off x="8912474" y="1487479"/>
            <a:ext cx="2878127" cy="1958109"/>
            <a:chOff x="8903971" y="1903123"/>
            <a:chExt cx="2878127" cy="1958109"/>
          </a:xfrm>
        </p:grpSpPr>
        <p:grpSp>
          <p:nvGrpSpPr>
            <p:cNvPr id="31" name="Group 30">
              <a:extLst>
                <a:ext uri="{FF2B5EF4-FFF2-40B4-BE49-F238E27FC236}">
                  <a16:creationId xmlns:a16="http://schemas.microsoft.com/office/drawing/2014/main" id="{37AA45BF-5BA7-FC0B-DF7C-9E111C7C09C4}"/>
                </a:ext>
              </a:extLst>
            </p:cNvPr>
            <p:cNvGrpSpPr/>
            <p:nvPr/>
          </p:nvGrpSpPr>
          <p:grpSpPr>
            <a:xfrm>
              <a:off x="8903971" y="1903123"/>
              <a:ext cx="2878127" cy="1958109"/>
              <a:chOff x="5665509" y="1727200"/>
              <a:chExt cx="2878127" cy="1958109"/>
            </a:xfrm>
          </p:grpSpPr>
          <p:sp>
            <p:nvSpPr>
              <p:cNvPr id="32" name="Rectangle: Rounded Corners 31">
                <a:extLst>
                  <a:ext uri="{FF2B5EF4-FFF2-40B4-BE49-F238E27FC236}">
                    <a16:creationId xmlns:a16="http://schemas.microsoft.com/office/drawing/2014/main" id="{25173E2F-87F8-BBDB-2562-1AFE08784D54}"/>
                  </a:ext>
                </a:extLst>
              </p:cNvPr>
              <p:cNvSpPr/>
              <p:nvPr/>
            </p:nvSpPr>
            <p:spPr>
              <a:xfrm>
                <a:off x="5665509" y="2055043"/>
                <a:ext cx="2878127" cy="1630266"/>
              </a:xfrm>
              <a:prstGeom prst="roundRect">
                <a:avLst>
                  <a:gd name="adj" fmla="val 13922"/>
                </a:avLst>
              </a:prstGeom>
              <a:solidFill>
                <a:srgbClr val="D5D6FB">
                  <a:alpha val="18000"/>
                </a:srgbClr>
              </a:solidFill>
              <a:ln>
                <a:solidFill>
                  <a:srgbClr val="999BF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a:extLst>
                  <a:ext uri="{FF2B5EF4-FFF2-40B4-BE49-F238E27FC236}">
                    <a16:creationId xmlns:a16="http://schemas.microsoft.com/office/drawing/2014/main" id="{528D8035-7072-771F-3C0B-5FF24E43521D}"/>
                  </a:ext>
                </a:extLst>
              </p:cNvPr>
              <p:cNvSpPr txBox="1"/>
              <p:nvPr/>
            </p:nvSpPr>
            <p:spPr>
              <a:xfrm>
                <a:off x="5749343" y="2651132"/>
                <a:ext cx="2664882" cy="925253"/>
              </a:xfrm>
              <a:prstGeom prst="rect">
                <a:avLst/>
              </a:prstGeom>
              <a:noFill/>
            </p:spPr>
            <p:txBody>
              <a:bodyPr wrap="square" rtlCol="0">
                <a:spAutoFit/>
              </a:bodyPr>
              <a:lstStyle/>
              <a:p>
                <a:pPr algn="ctr">
                  <a:lnSpc>
                    <a:spcPct val="133000"/>
                  </a:lnSpc>
                  <a:buSzPct val="100000"/>
                </a:pPr>
                <a:r>
                  <a:rPr lang="en-US" sz="1400" dirty="0">
                    <a:solidFill>
                      <a:srgbClr val="E0E1FC"/>
                    </a:solidFill>
                    <a:latin typeface="Roboto" pitchFamily="2" charset="0"/>
                    <a:ea typeface="Roboto" pitchFamily="2" charset="0"/>
                    <a:cs typeface="Times New Roman" panose="02020603050405020304" pitchFamily="18" charset="0"/>
                  </a:rPr>
                  <a:t>Kết nối ngân hàng chuẩn hóa, kiểm soát tài khoản và quyền thanh toán</a:t>
                </a:r>
              </a:p>
            </p:txBody>
          </p:sp>
          <p:sp>
            <p:nvSpPr>
              <p:cNvPr id="34" name="TextBox 33">
                <a:extLst>
                  <a:ext uri="{FF2B5EF4-FFF2-40B4-BE49-F238E27FC236}">
                    <a16:creationId xmlns:a16="http://schemas.microsoft.com/office/drawing/2014/main" id="{EE908AF8-28D7-C167-1C94-8812CC24B557}"/>
                  </a:ext>
                </a:extLst>
              </p:cNvPr>
              <p:cNvSpPr txBox="1"/>
              <p:nvPr/>
            </p:nvSpPr>
            <p:spPr>
              <a:xfrm>
                <a:off x="6349807" y="2190060"/>
                <a:ext cx="2064418" cy="352148"/>
              </a:xfrm>
              <a:prstGeom prst="rect">
                <a:avLst/>
              </a:prstGeom>
              <a:noFill/>
            </p:spPr>
            <p:txBody>
              <a:bodyPr wrap="square" rtlCol="0">
                <a:spAutoFit/>
              </a:bodyPr>
              <a:lstStyle/>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OPEN BANKING API</a:t>
                </a:r>
              </a:p>
            </p:txBody>
          </p:sp>
          <p:sp>
            <p:nvSpPr>
              <p:cNvPr id="36" name="Flowchart: Off-page Connector 35">
                <a:extLst>
                  <a:ext uri="{FF2B5EF4-FFF2-40B4-BE49-F238E27FC236}">
                    <a16:creationId xmlns:a16="http://schemas.microsoft.com/office/drawing/2014/main" id="{BF593F6A-EDFD-E567-5563-346E12127E9C}"/>
                  </a:ext>
                </a:extLst>
              </p:cNvPr>
              <p:cNvSpPr/>
              <p:nvPr/>
            </p:nvSpPr>
            <p:spPr>
              <a:xfrm>
                <a:off x="5713977" y="1727200"/>
                <a:ext cx="635830" cy="794327"/>
              </a:xfrm>
              <a:prstGeom prst="flowChartOffpageConnector">
                <a:avLst/>
              </a:prstGeom>
              <a:solidFill>
                <a:srgbClr val="999B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2" name="Image 1" descr="preencoded.png">
              <a:extLst>
                <a:ext uri="{FF2B5EF4-FFF2-40B4-BE49-F238E27FC236}">
                  <a16:creationId xmlns:a16="http://schemas.microsoft.com/office/drawing/2014/main" id="{59DC7716-1C11-516D-3B42-DE788BC0C6C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8759" y="2119170"/>
              <a:ext cx="406135" cy="406135"/>
            </a:xfrm>
            <a:prstGeom prst="rect">
              <a:avLst/>
            </a:prstGeom>
          </p:spPr>
        </p:pic>
      </p:grpSp>
      <p:grpSp>
        <p:nvGrpSpPr>
          <p:cNvPr id="67" name="Group 66">
            <a:extLst>
              <a:ext uri="{FF2B5EF4-FFF2-40B4-BE49-F238E27FC236}">
                <a16:creationId xmlns:a16="http://schemas.microsoft.com/office/drawing/2014/main" id="{55FA87A4-10F6-B635-2E7E-4490BE12D3F8}"/>
              </a:ext>
            </a:extLst>
          </p:cNvPr>
          <p:cNvGrpSpPr/>
          <p:nvPr/>
        </p:nvGrpSpPr>
        <p:grpSpPr>
          <a:xfrm>
            <a:off x="2199736" y="4124249"/>
            <a:ext cx="2878127" cy="1958109"/>
            <a:chOff x="1962257" y="4558145"/>
            <a:chExt cx="2878127" cy="1958109"/>
          </a:xfrm>
        </p:grpSpPr>
        <p:grpSp>
          <p:nvGrpSpPr>
            <p:cNvPr id="38" name="Group 37">
              <a:extLst>
                <a:ext uri="{FF2B5EF4-FFF2-40B4-BE49-F238E27FC236}">
                  <a16:creationId xmlns:a16="http://schemas.microsoft.com/office/drawing/2014/main" id="{D55F4C32-273E-6376-76AF-08C861BC909A}"/>
                </a:ext>
              </a:extLst>
            </p:cNvPr>
            <p:cNvGrpSpPr/>
            <p:nvPr/>
          </p:nvGrpSpPr>
          <p:grpSpPr>
            <a:xfrm>
              <a:off x="1962257" y="4558145"/>
              <a:ext cx="2878127" cy="1958109"/>
              <a:chOff x="5665509" y="1727200"/>
              <a:chExt cx="2878127" cy="1958109"/>
            </a:xfrm>
          </p:grpSpPr>
          <p:sp>
            <p:nvSpPr>
              <p:cNvPr id="39" name="Rectangle: Rounded Corners 38">
                <a:extLst>
                  <a:ext uri="{FF2B5EF4-FFF2-40B4-BE49-F238E27FC236}">
                    <a16:creationId xmlns:a16="http://schemas.microsoft.com/office/drawing/2014/main" id="{8C742954-DC6B-B1F9-F444-B3DD8CC85771}"/>
                  </a:ext>
                </a:extLst>
              </p:cNvPr>
              <p:cNvSpPr/>
              <p:nvPr/>
            </p:nvSpPr>
            <p:spPr>
              <a:xfrm>
                <a:off x="5665509" y="2055043"/>
                <a:ext cx="2878127" cy="1630266"/>
              </a:xfrm>
              <a:prstGeom prst="roundRect">
                <a:avLst>
                  <a:gd name="adj" fmla="val 13922"/>
                </a:avLst>
              </a:prstGeom>
              <a:solidFill>
                <a:srgbClr val="D5D6FB">
                  <a:alpha val="18000"/>
                </a:srgbClr>
              </a:solidFill>
              <a:ln>
                <a:solidFill>
                  <a:srgbClr val="999BF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extBox 39">
                <a:extLst>
                  <a:ext uri="{FF2B5EF4-FFF2-40B4-BE49-F238E27FC236}">
                    <a16:creationId xmlns:a16="http://schemas.microsoft.com/office/drawing/2014/main" id="{AA5C2CAA-F862-C29C-A29B-31CDF36DC927}"/>
                  </a:ext>
                </a:extLst>
              </p:cNvPr>
              <p:cNvSpPr txBox="1"/>
              <p:nvPr/>
            </p:nvSpPr>
            <p:spPr>
              <a:xfrm>
                <a:off x="5732416" y="2768831"/>
                <a:ext cx="2664882" cy="638701"/>
              </a:xfrm>
              <a:prstGeom prst="rect">
                <a:avLst/>
              </a:prstGeom>
              <a:noFill/>
            </p:spPr>
            <p:txBody>
              <a:bodyPr wrap="square" rtlCol="0">
                <a:spAutoFit/>
              </a:bodyPr>
              <a:lstStyle/>
              <a:p>
                <a:pPr algn="ctr">
                  <a:lnSpc>
                    <a:spcPct val="133000"/>
                  </a:lnSpc>
                  <a:buSzPct val="100000"/>
                </a:pPr>
                <a:r>
                  <a:rPr lang="en-US" sz="1400" dirty="0">
                    <a:solidFill>
                      <a:srgbClr val="E0E1FC"/>
                    </a:solidFill>
                    <a:latin typeface="Roboto" pitchFamily="2" charset="0"/>
                    <a:ea typeface="Roboto" pitchFamily="2" charset="0"/>
                    <a:cs typeface="Times New Roman" panose="02020603050405020304" pitchFamily="18" charset="0"/>
                  </a:rPr>
                  <a:t>Quản lý số dư, nạp tự động và xử lý giao dịch</a:t>
                </a:r>
              </a:p>
            </p:txBody>
          </p:sp>
          <p:sp>
            <p:nvSpPr>
              <p:cNvPr id="41" name="TextBox 40">
                <a:extLst>
                  <a:ext uri="{FF2B5EF4-FFF2-40B4-BE49-F238E27FC236}">
                    <a16:creationId xmlns:a16="http://schemas.microsoft.com/office/drawing/2014/main" id="{2BD1BF3B-105E-C78C-BE4D-E48C9288D89C}"/>
                  </a:ext>
                </a:extLst>
              </p:cNvPr>
              <p:cNvSpPr txBox="1"/>
              <p:nvPr/>
            </p:nvSpPr>
            <p:spPr>
              <a:xfrm>
                <a:off x="6284412" y="2210303"/>
                <a:ext cx="2112886" cy="352148"/>
              </a:xfrm>
              <a:prstGeom prst="rect">
                <a:avLst/>
              </a:prstGeom>
              <a:noFill/>
            </p:spPr>
            <p:txBody>
              <a:bodyPr wrap="square" rtlCol="0">
                <a:spAutoFit/>
              </a:bodyPr>
              <a:lstStyle/>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VÍ/SỔ CÁI PREPAID</a:t>
                </a:r>
              </a:p>
            </p:txBody>
          </p:sp>
          <p:sp>
            <p:nvSpPr>
              <p:cNvPr id="43" name="Flowchart: Off-page Connector 42">
                <a:extLst>
                  <a:ext uri="{FF2B5EF4-FFF2-40B4-BE49-F238E27FC236}">
                    <a16:creationId xmlns:a16="http://schemas.microsoft.com/office/drawing/2014/main" id="{986D9EBC-9B1C-401F-86FB-A8314D98B993}"/>
                  </a:ext>
                </a:extLst>
              </p:cNvPr>
              <p:cNvSpPr/>
              <p:nvPr/>
            </p:nvSpPr>
            <p:spPr>
              <a:xfrm>
                <a:off x="5713977" y="1727200"/>
                <a:ext cx="635830" cy="794327"/>
              </a:xfrm>
              <a:prstGeom prst="flowChartOffpageConnector">
                <a:avLst/>
              </a:prstGeom>
              <a:solidFill>
                <a:srgbClr val="999B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3" name="Image 2" descr="preencoded.png">
              <a:extLst>
                <a:ext uri="{FF2B5EF4-FFF2-40B4-BE49-F238E27FC236}">
                  <a16:creationId xmlns:a16="http://schemas.microsoft.com/office/drawing/2014/main" id="{C2A68DF6-116A-B5E9-F42D-754333D1F0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99349" y="4686787"/>
              <a:ext cx="450270" cy="450270"/>
            </a:xfrm>
            <a:prstGeom prst="rect">
              <a:avLst/>
            </a:prstGeom>
          </p:spPr>
        </p:pic>
      </p:grpSp>
      <p:grpSp>
        <p:nvGrpSpPr>
          <p:cNvPr id="68" name="Group 67">
            <a:extLst>
              <a:ext uri="{FF2B5EF4-FFF2-40B4-BE49-F238E27FC236}">
                <a16:creationId xmlns:a16="http://schemas.microsoft.com/office/drawing/2014/main" id="{CA10C544-7DA9-CD86-1EAA-84E9BE59B586}"/>
              </a:ext>
            </a:extLst>
          </p:cNvPr>
          <p:cNvGrpSpPr/>
          <p:nvPr/>
        </p:nvGrpSpPr>
        <p:grpSpPr>
          <a:xfrm>
            <a:off x="5556105" y="4124249"/>
            <a:ext cx="2878127" cy="1958109"/>
            <a:chOff x="5294392" y="4584079"/>
            <a:chExt cx="2878127" cy="1958109"/>
          </a:xfrm>
        </p:grpSpPr>
        <p:grpSp>
          <p:nvGrpSpPr>
            <p:cNvPr id="45" name="Group 44">
              <a:extLst>
                <a:ext uri="{FF2B5EF4-FFF2-40B4-BE49-F238E27FC236}">
                  <a16:creationId xmlns:a16="http://schemas.microsoft.com/office/drawing/2014/main" id="{F10627E8-A1A7-B159-3998-E2ABB555A3BA}"/>
                </a:ext>
              </a:extLst>
            </p:cNvPr>
            <p:cNvGrpSpPr/>
            <p:nvPr/>
          </p:nvGrpSpPr>
          <p:grpSpPr>
            <a:xfrm>
              <a:off x="5294392" y="4584079"/>
              <a:ext cx="2878127" cy="1958109"/>
              <a:chOff x="5665509" y="1727200"/>
              <a:chExt cx="2878127" cy="1958109"/>
            </a:xfrm>
          </p:grpSpPr>
          <p:sp>
            <p:nvSpPr>
              <p:cNvPr id="46" name="Rectangle: Rounded Corners 45">
                <a:extLst>
                  <a:ext uri="{FF2B5EF4-FFF2-40B4-BE49-F238E27FC236}">
                    <a16:creationId xmlns:a16="http://schemas.microsoft.com/office/drawing/2014/main" id="{E319B8FD-6910-E0B6-AF85-0C2D79D91DC7}"/>
                  </a:ext>
                </a:extLst>
              </p:cNvPr>
              <p:cNvSpPr/>
              <p:nvPr/>
            </p:nvSpPr>
            <p:spPr>
              <a:xfrm>
                <a:off x="5665509" y="2055043"/>
                <a:ext cx="2878127" cy="1630266"/>
              </a:xfrm>
              <a:prstGeom prst="roundRect">
                <a:avLst>
                  <a:gd name="adj" fmla="val 13922"/>
                </a:avLst>
              </a:prstGeom>
              <a:solidFill>
                <a:srgbClr val="D5D6FB">
                  <a:alpha val="18000"/>
                </a:srgbClr>
              </a:solidFill>
              <a:ln>
                <a:solidFill>
                  <a:srgbClr val="999BF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B2E4D106-5AD1-C54B-F9A9-341BDBB184A6}"/>
                  </a:ext>
                </a:extLst>
              </p:cNvPr>
              <p:cNvSpPr txBox="1"/>
              <p:nvPr/>
            </p:nvSpPr>
            <p:spPr>
              <a:xfrm>
                <a:off x="5745400" y="2773141"/>
                <a:ext cx="2664882" cy="638701"/>
              </a:xfrm>
              <a:prstGeom prst="rect">
                <a:avLst/>
              </a:prstGeom>
              <a:noFill/>
            </p:spPr>
            <p:txBody>
              <a:bodyPr wrap="square" rtlCol="0">
                <a:spAutoFit/>
              </a:bodyPr>
              <a:lstStyle/>
              <a:p>
                <a:pPr algn="ctr">
                  <a:lnSpc>
                    <a:spcPct val="133000"/>
                  </a:lnSpc>
                  <a:buSzPct val="100000"/>
                </a:pPr>
                <a:r>
                  <a:rPr lang="en-US" sz="1400" dirty="0">
                    <a:solidFill>
                      <a:srgbClr val="E0E1FC"/>
                    </a:solidFill>
                    <a:latin typeface="Roboto" pitchFamily="2" charset="0"/>
                    <a:ea typeface="Roboto" pitchFamily="2" charset="0"/>
                    <a:cs typeface="Times New Roman" panose="02020603050405020304" pitchFamily="18" charset="0"/>
                  </a:rPr>
                  <a:t>Cấu hình điểm thưởng, voucher và cashback linh hoạt</a:t>
                </a:r>
              </a:p>
            </p:txBody>
          </p:sp>
          <p:sp>
            <p:nvSpPr>
              <p:cNvPr id="48" name="TextBox 47">
                <a:extLst>
                  <a:ext uri="{FF2B5EF4-FFF2-40B4-BE49-F238E27FC236}">
                    <a16:creationId xmlns:a16="http://schemas.microsoft.com/office/drawing/2014/main" id="{ABFF8E26-B353-C48E-2C9D-184B5A90BB80}"/>
                  </a:ext>
                </a:extLst>
              </p:cNvPr>
              <p:cNvSpPr txBox="1"/>
              <p:nvPr/>
            </p:nvSpPr>
            <p:spPr>
              <a:xfrm>
                <a:off x="6349807" y="2212774"/>
                <a:ext cx="2064418" cy="352148"/>
              </a:xfrm>
              <a:prstGeom prst="rect">
                <a:avLst/>
              </a:prstGeom>
              <a:noFill/>
            </p:spPr>
            <p:txBody>
              <a:bodyPr wrap="square" rtlCol="0">
                <a:spAutoFit/>
              </a:bodyPr>
              <a:lstStyle/>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HỆ THỐNG LOYALTY</a:t>
                </a:r>
              </a:p>
            </p:txBody>
          </p:sp>
          <p:sp>
            <p:nvSpPr>
              <p:cNvPr id="50" name="Flowchart: Off-page Connector 49">
                <a:extLst>
                  <a:ext uri="{FF2B5EF4-FFF2-40B4-BE49-F238E27FC236}">
                    <a16:creationId xmlns:a16="http://schemas.microsoft.com/office/drawing/2014/main" id="{7E283737-06B1-3E6D-143C-A2430392B596}"/>
                  </a:ext>
                </a:extLst>
              </p:cNvPr>
              <p:cNvSpPr/>
              <p:nvPr/>
            </p:nvSpPr>
            <p:spPr>
              <a:xfrm>
                <a:off x="5713977" y="1727200"/>
                <a:ext cx="635830" cy="794327"/>
              </a:xfrm>
              <a:prstGeom prst="flowChartOffpageConnector">
                <a:avLst/>
              </a:prstGeom>
              <a:solidFill>
                <a:srgbClr val="999B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64" name="Image 3" descr="preencoded.png">
              <a:extLst>
                <a:ext uri="{FF2B5EF4-FFF2-40B4-BE49-F238E27FC236}">
                  <a16:creationId xmlns:a16="http://schemas.microsoft.com/office/drawing/2014/main" id="{FA6B9744-0D67-27C1-2CD3-1FA58F8C5B1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19307" y="4708429"/>
              <a:ext cx="482936" cy="482936"/>
            </a:xfrm>
            <a:prstGeom prst="rect">
              <a:avLst/>
            </a:prstGeom>
          </p:spPr>
        </p:pic>
      </p:grpSp>
      <p:grpSp>
        <p:nvGrpSpPr>
          <p:cNvPr id="69" name="Group 68">
            <a:extLst>
              <a:ext uri="{FF2B5EF4-FFF2-40B4-BE49-F238E27FC236}">
                <a16:creationId xmlns:a16="http://schemas.microsoft.com/office/drawing/2014/main" id="{39809F29-367A-2E35-4FCC-1C068AE47953}"/>
              </a:ext>
            </a:extLst>
          </p:cNvPr>
          <p:cNvGrpSpPr/>
          <p:nvPr/>
        </p:nvGrpSpPr>
        <p:grpSpPr>
          <a:xfrm>
            <a:off x="8912474" y="4124249"/>
            <a:ext cx="2878127" cy="1958109"/>
            <a:chOff x="8674995" y="4558145"/>
            <a:chExt cx="2878127" cy="1958109"/>
          </a:xfrm>
        </p:grpSpPr>
        <p:grpSp>
          <p:nvGrpSpPr>
            <p:cNvPr id="52" name="Group 51">
              <a:extLst>
                <a:ext uri="{FF2B5EF4-FFF2-40B4-BE49-F238E27FC236}">
                  <a16:creationId xmlns:a16="http://schemas.microsoft.com/office/drawing/2014/main" id="{FB9944DF-4CBF-CE56-9EE5-95E627D1101C}"/>
                </a:ext>
              </a:extLst>
            </p:cNvPr>
            <p:cNvGrpSpPr/>
            <p:nvPr/>
          </p:nvGrpSpPr>
          <p:grpSpPr>
            <a:xfrm>
              <a:off x="8674995" y="4558145"/>
              <a:ext cx="2878127" cy="1958109"/>
              <a:chOff x="5665509" y="1727200"/>
              <a:chExt cx="2878127" cy="1958109"/>
            </a:xfrm>
          </p:grpSpPr>
          <p:sp>
            <p:nvSpPr>
              <p:cNvPr id="53" name="Rectangle: Rounded Corners 52">
                <a:extLst>
                  <a:ext uri="{FF2B5EF4-FFF2-40B4-BE49-F238E27FC236}">
                    <a16:creationId xmlns:a16="http://schemas.microsoft.com/office/drawing/2014/main" id="{772CF9A4-57F8-9413-7F1D-33F866A0B117}"/>
                  </a:ext>
                </a:extLst>
              </p:cNvPr>
              <p:cNvSpPr/>
              <p:nvPr/>
            </p:nvSpPr>
            <p:spPr>
              <a:xfrm>
                <a:off x="5665509" y="2055043"/>
                <a:ext cx="2878127" cy="1630266"/>
              </a:xfrm>
              <a:prstGeom prst="roundRect">
                <a:avLst>
                  <a:gd name="adj" fmla="val 13922"/>
                </a:avLst>
              </a:prstGeom>
              <a:solidFill>
                <a:srgbClr val="D5D6FB">
                  <a:alpha val="18000"/>
                </a:srgbClr>
              </a:solidFill>
              <a:ln>
                <a:solidFill>
                  <a:srgbClr val="999BF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TextBox 53">
                <a:extLst>
                  <a:ext uri="{FF2B5EF4-FFF2-40B4-BE49-F238E27FC236}">
                    <a16:creationId xmlns:a16="http://schemas.microsoft.com/office/drawing/2014/main" id="{08F17F5B-26EA-9272-95D5-970FB5C4F9CD}"/>
                  </a:ext>
                </a:extLst>
              </p:cNvPr>
              <p:cNvSpPr txBox="1"/>
              <p:nvPr/>
            </p:nvSpPr>
            <p:spPr>
              <a:xfrm>
                <a:off x="5772131" y="2699086"/>
                <a:ext cx="2664882" cy="925253"/>
              </a:xfrm>
              <a:prstGeom prst="rect">
                <a:avLst/>
              </a:prstGeom>
              <a:noFill/>
            </p:spPr>
            <p:txBody>
              <a:bodyPr wrap="square" rtlCol="0">
                <a:spAutoFit/>
              </a:bodyPr>
              <a:lstStyle/>
              <a:p>
                <a:pPr algn="ctr">
                  <a:lnSpc>
                    <a:spcPct val="133000"/>
                  </a:lnSpc>
                </a:pPr>
                <a:r>
                  <a:rPr lang="en-US" sz="1400" dirty="0">
                    <a:solidFill>
                      <a:srgbClr val="E0E1FC"/>
                    </a:solidFill>
                    <a:latin typeface="Roboto" pitchFamily="2" charset="0"/>
                    <a:ea typeface="Roboto" pitchFamily="2" charset="0"/>
                    <a:cs typeface="Times New Roman" panose="02020603050405020304" pitchFamily="18" charset="0"/>
                  </a:rPr>
                  <a:t>Mã hóa end-to-end, tách biệt sinh trắc và giao dịch, giám sát 24/7.</a:t>
                </a:r>
              </a:p>
            </p:txBody>
          </p:sp>
          <p:sp>
            <p:nvSpPr>
              <p:cNvPr id="55" name="TextBox 54">
                <a:extLst>
                  <a:ext uri="{FF2B5EF4-FFF2-40B4-BE49-F238E27FC236}">
                    <a16:creationId xmlns:a16="http://schemas.microsoft.com/office/drawing/2014/main" id="{A3D84141-B812-1162-38B0-981BEC8755E1}"/>
                  </a:ext>
                </a:extLst>
              </p:cNvPr>
              <p:cNvSpPr txBox="1"/>
              <p:nvPr/>
            </p:nvSpPr>
            <p:spPr>
              <a:xfrm>
                <a:off x="6309843" y="2080977"/>
                <a:ext cx="2064418" cy="638701"/>
              </a:xfrm>
              <a:prstGeom prst="rect">
                <a:avLst/>
              </a:prstGeom>
              <a:noFill/>
            </p:spPr>
            <p:txBody>
              <a:bodyPr wrap="square" rtlCol="0">
                <a:spAutoFit/>
              </a:bodyPr>
              <a:lstStyle/>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BẢO MẬT </a:t>
                </a:r>
              </a:p>
              <a:p>
                <a:pPr algn="ctr">
                  <a:lnSpc>
                    <a:spcPct val="133000"/>
                  </a:lnSpc>
                  <a:buSzPct val="100000"/>
                </a:pPr>
                <a:r>
                  <a:rPr lang="en-US" sz="1400" b="1" dirty="0">
                    <a:solidFill>
                      <a:schemeClr val="bg1"/>
                    </a:solidFill>
                    <a:latin typeface="Roboto" pitchFamily="2" charset="0"/>
                    <a:ea typeface="Roboto" pitchFamily="2" charset="0"/>
                    <a:cs typeface="Times New Roman" panose="02020603050405020304" pitchFamily="18" charset="0"/>
                  </a:rPr>
                  <a:t>&amp; KIỂM TOÁN</a:t>
                </a:r>
              </a:p>
            </p:txBody>
          </p:sp>
          <p:sp>
            <p:nvSpPr>
              <p:cNvPr id="57" name="Flowchart: Off-page Connector 56">
                <a:extLst>
                  <a:ext uri="{FF2B5EF4-FFF2-40B4-BE49-F238E27FC236}">
                    <a16:creationId xmlns:a16="http://schemas.microsoft.com/office/drawing/2014/main" id="{232396A3-BF88-C895-B1EF-758AD3386010}"/>
                  </a:ext>
                </a:extLst>
              </p:cNvPr>
              <p:cNvSpPr/>
              <p:nvPr/>
            </p:nvSpPr>
            <p:spPr>
              <a:xfrm>
                <a:off x="5713977" y="1727200"/>
                <a:ext cx="635830" cy="794327"/>
              </a:xfrm>
              <a:prstGeom prst="flowChartOffpageConnector">
                <a:avLst/>
              </a:prstGeom>
              <a:solidFill>
                <a:srgbClr val="999B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5" name="Image 4" descr="preencoded.png">
              <a:extLst>
                <a:ext uri="{FF2B5EF4-FFF2-40B4-BE49-F238E27FC236}">
                  <a16:creationId xmlns:a16="http://schemas.microsoft.com/office/drawing/2014/main" id="{8F08FBD1-B152-1014-68DF-1C6A2FBBB8C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11702" y="4708429"/>
              <a:ext cx="464173" cy="464173"/>
            </a:xfrm>
            <a:prstGeom prst="rect">
              <a:avLst/>
            </a:prstGeom>
          </p:spPr>
        </p:pic>
      </p:grpSp>
      <p:sp>
        <p:nvSpPr>
          <p:cNvPr id="71" name="TextBox 70">
            <a:extLst>
              <a:ext uri="{FF2B5EF4-FFF2-40B4-BE49-F238E27FC236}">
                <a16:creationId xmlns:a16="http://schemas.microsoft.com/office/drawing/2014/main" id="{0A765EEC-F3CB-99AD-B03E-BFC5A47B0029}"/>
              </a:ext>
            </a:extLst>
          </p:cNvPr>
          <p:cNvSpPr txBox="1"/>
          <p:nvPr/>
        </p:nvSpPr>
        <p:spPr>
          <a:xfrm>
            <a:off x="401399" y="2944652"/>
            <a:ext cx="4701394" cy="637867"/>
          </a:xfrm>
          <a:prstGeom prst="rect">
            <a:avLst/>
          </a:prstGeom>
          <a:noFill/>
        </p:spPr>
        <p:txBody>
          <a:bodyPr wrap="square" rtlCol="0">
            <a:spAutoFit/>
          </a:bodyPr>
          <a:lstStyle/>
          <a:p>
            <a:pPr>
              <a:lnSpc>
                <a:spcPct val="133000"/>
              </a:lnSpc>
              <a:buSzPct val="100000"/>
            </a:pPr>
            <a:r>
              <a:rPr lang="en-US" sz="1400" dirty="0">
                <a:solidFill>
                  <a:srgbClr val="E0E1FC"/>
                </a:solidFill>
                <a:latin typeface="Roboto" pitchFamily="2" charset="0"/>
                <a:ea typeface="Roboto" pitchFamily="2" charset="0"/>
                <a:cs typeface="Times New Roman" panose="02020603050405020304" pitchFamily="18" charset="0"/>
              </a:rPr>
              <a:t>Tuân thủ các tiêu chuẩn bảo mật quốc tế. Không lưu ảnh thô lòng bàn tay tại POS</a:t>
            </a:r>
          </a:p>
        </p:txBody>
      </p:sp>
    </p:spTree>
    <p:extLst>
      <p:ext uri="{BB962C8B-B14F-4D97-AF65-F5344CB8AC3E}">
        <p14:creationId xmlns:p14="http://schemas.microsoft.com/office/powerpoint/2010/main" val="251457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0"/>
                                        </p:tgtEl>
                                        <p:attrNameLst>
                                          <p:attrName>r</p:attrName>
                                        </p:attrNameLst>
                                      </p:cBhvr>
                                    </p:animRot>
                                    <p:animRot by="-240000">
                                      <p:cBhvr>
                                        <p:cTn id="10" dur="200" fill="hold">
                                          <p:stCondLst>
                                            <p:cond delay="200"/>
                                          </p:stCondLst>
                                        </p:cTn>
                                        <p:tgtEl>
                                          <p:spTgt spid="30"/>
                                        </p:tgtEl>
                                        <p:attrNameLst>
                                          <p:attrName>r</p:attrName>
                                        </p:attrNameLst>
                                      </p:cBhvr>
                                    </p:animRot>
                                    <p:animRot by="240000">
                                      <p:cBhvr>
                                        <p:cTn id="11" dur="200" fill="hold">
                                          <p:stCondLst>
                                            <p:cond delay="400"/>
                                          </p:stCondLst>
                                        </p:cTn>
                                        <p:tgtEl>
                                          <p:spTgt spid="30"/>
                                        </p:tgtEl>
                                        <p:attrNameLst>
                                          <p:attrName>r</p:attrName>
                                        </p:attrNameLst>
                                      </p:cBhvr>
                                    </p:animRot>
                                    <p:animRot by="-240000">
                                      <p:cBhvr>
                                        <p:cTn id="12" dur="200" fill="hold">
                                          <p:stCondLst>
                                            <p:cond delay="600"/>
                                          </p:stCondLst>
                                        </p:cTn>
                                        <p:tgtEl>
                                          <p:spTgt spid="30"/>
                                        </p:tgtEl>
                                        <p:attrNameLst>
                                          <p:attrName>r</p:attrName>
                                        </p:attrNameLst>
                                      </p:cBhvr>
                                    </p:animRot>
                                    <p:animRot by="120000">
                                      <p:cBhvr>
                                        <p:cTn id="13" dur="200" fill="hold">
                                          <p:stCondLst>
                                            <p:cond delay="800"/>
                                          </p:stCondLst>
                                        </p:cTn>
                                        <p:tgtEl>
                                          <p:spTgt spid="30"/>
                                        </p:tgtEl>
                                        <p:attrNameLst>
                                          <p:attrName>r</p:attrName>
                                        </p:attrNameLst>
                                      </p:cBhvr>
                                    </p:animRot>
                                  </p:childTnLst>
                                </p:cTn>
                              </p:par>
                              <p:par>
                                <p:cTn id="14" presetID="32" presetClass="emph" presetSubtype="0" fill="hold" nodeType="withEffect">
                                  <p:stCondLst>
                                    <p:cond delay="0"/>
                                  </p:stCondLst>
                                  <p:childTnLst>
                                    <p:animRot by="120000">
                                      <p:cBhvr>
                                        <p:cTn id="15" dur="100" fill="hold">
                                          <p:stCondLst>
                                            <p:cond delay="0"/>
                                          </p:stCondLst>
                                        </p:cTn>
                                        <p:tgtEl>
                                          <p:spTgt spid="66"/>
                                        </p:tgtEl>
                                        <p:attrNameLst>
                                          <p:attrName>r</p:attrName>
                                        </p:attrNameLst>
                                      </p:cBhvr>
                                    </p:animRot>
                                    <p:animRot by="-240000">
                                      <p:cBhvr>
                                        <p:cTn id="16" dur="200" fill="hold">
                                          <p:stCondLst>
                                            <p:cond delay="200"/>
                                          </p:stCondLst>
                                        </p:cTn>
                                        <p:tgtEl>
                                          <p:spTgt spid="66"/>
                                        </p:tgtEl>
                                        <p:attrNameLst>
                                          <p:attrName>r</p:attrName>
                                        </p:attrNameLst>
                                      </p:cBhvr>
                                    </p:animRot>
                                    <p:animRot by="240000">
                                      <p:cBhvr>
                                        <p:cTn id="17" dur="200" fill="hold">
                                          <p:stCondLst>
                                            <p:cond delay="400"/>
                                          </p:stCondLst>
                                        </p:cTn>
                                        <p:tgtEl>
                                          <p:spTgt spid="66"/>
                                        </p:tgtEl>
                                        <p:attrNameLst>
                                          <p:attrName>r</p:attrName>
                                        </p:attrNameLst>
                                      </p:cBhvr>
                                    </p:animRot>
                                    <p:animRot by="-240000">
                                      <p:cBhvr>
                                        <p:cTn id="18" dur="200" fill="hold">
                                          <p:stCondLst>
                                            <p:cond delay="600"/>
                                          </p:stCondLst>
                                        </p:cTn>
                                        <p:tgtEl>
                                          <p:spTgt spid="66"/>
                                        </p:tgtEl>
                                        <p:attrNameLst>
                                          <p:attrName>r</p:attrName>
                                        </p:attrNameLst>
                                      </p:cBhvr>
                                    </p:animRot>
                                    <p:animRot by="120000">
                                      <p:cBhvr>
                                        <p:cTn id="19" dur="200" fill="hold">
                                          <p:stCondLst>
                                            <p:cond delay="800"/>
                                          </p:stCondLst>
                                        </p:cTn>
                                        <p:tgtEl>
                                          <p:spTgt spid="66"/>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67"/>
                                        </p:tgtEl>
                                        <p:attrNameLst>
                                          <p:attrName>r</p:attrName>
                                        </p:attrNameLst>
                                      </p:cBhvr>
                                    </p:animRot>
                                    <p:animRot by="-240000">
                                      <p:cBhvr>
                                        <p:cTn id="22" dur="200" fill="hold">
                                          <p:stCondLst>
                                            <p:cond delay="200"/>
                                          </p:stCondLst>
                                        </p:cTn>
                                        <p:tgtEl>
                                          <p:spTgt spid="67"/>
                                        </p:tgtEl>
                                        <p:attrNameLst>
                                          <p:attrName>r</p:attrName>
                                        </p:attrNameLst>
                                      </p:cBhvr>
                                    </p:animRot>
                                    <p:animRot by="240000">
                                      <p:cBhvr>
                                        <p:cTn id="23" dur="200" fill="hold">
                                          <p:stCondLst>
                                            <p:cond delay="400"/>
                                          </p:stCondLst>
                                        </p:cTn>
                                        <p:tgtEl>
                                          <p:spTgt spid="67"/>
                                        </p:tgtEl>
                                        <p:attrNameLst>
                                          <p:attrName>r</p:attrName>
                                        </p:attrNameLst>
                                      </p:cBhvr>
                                    </p:animRot>
                                    <p:animRot by="-240000">
                                      <p:cBhvr>
                                        <p:cTn id="24" dur="200" fill="hold">
                                          <p:stCondLst>
                                            <p:cond delay="600"/>
                                          </p:stCondLst>
                                        </p:cTn>
                                        <p:tgtEl>
                                          <p:spTgt spid="67"/>
                                        </p:tgtEl>
                                        <p:attrNameLst>
                                          <p:attrName>r</p:attrName>
                                        </p:attrNameLst>
                                      </p:cBhvr>
                                    </p:animRot>
                                    <p:animRot by="120000">
                                      <p:cBhvr>
                                        <p:cTn id="25" dur="200" fill="hold">
                                          <p:stCondLst>
                                            <p:cond delay="800"/>
                                          </p:stCondLst>
                                        </p:cTn>
                                        <p:tgtEl>
                                          <p:spTgt spid="67"/>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68"/>
                                        </p:tgtEl>
                                        <p:attrNameLst>
                                          <p:attrName>r</p:attrName>
                                        </p:attrNameLst>
                                      </p:cBhvr>
                                    </p:animRot>
                                    <p:animRot by="-240000">
                                      <p:cBhvr>
                                        <p:cTn id="28" dur="200" fill="hold">
                                          <p:stCondLst>
                                            <p:cond delay="200"/>
                                          </p:stCondLst>
                                        </p:cTn>
                                        <p:tgtEl>
                                          <p:spTgt spid="68"/>
                                        </p:tgtEl>
                                        <p:attrNameLst>
                                          <p:attrName>r</p:attrName>
                                        </p:attrNameLst>
                                      </p:cBhvr>
                                    </p:animRot>
                                    <p:animRot by="240000">
                                      <p:cBhvr>
                                        <p:cTn id="29" dur="200" fill="hold">
                                          <p:stCondLst>
                                            <p:cond delay="400"/>
                                          </p:stCondLst>
                                        </p:cTn>
                                        <p:tgtEl>
                                          <p:spTgt spid="68"/>
                                        </p:tgtEl>
                                        <p:attrNameLst>
                                          <p:attrName>r</p:attrName>
                                        </p:attrNameLst>
                                      </p:cBhvr>
                                    </p:animRot>
                                    <p:animRot by="-240000">
                                      <p:cBhvr>
                                        <p:cTn id="30" dur="200" fill="hold">
                                          <p:stCondLst>
                                            <p:cond delay="600"/>
                                          </p:stCondLst>
                                        </p:cTn>
                                        <p:tgtEl>
                                          <p:spTgt spid="68"/>
                                        </p:tgtEl>
                                        <p:attrNameLst>
                                          <p:attrName>r</p:attrName>
                                        </p:attrNameLst>
                                      </p:cBhvr>
                                    </p:animRot>
                                    <p:animRot by="120000">
                                      <p:cBhvr>
                                        <p:cTn id="31" dur="200" fill="hold">
                                          <p:stCondLst>
                                            <p:cond delay="800"/>
                                          </p:stCondLst>
                                        </p:cTn>
                                        <p:tgtEl>
                                          <p:spTgt spid="68"/>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69"/>
                                        </p:tgtEl>
                                        <p:attrNameLst>
                                          <p:attrName>r</p:attrName>
                                        </p:attrNameLst>
                                      </p:cBhvr>
                                    </p:animRot>
                                    <p:animRot by="-240000">
                                      <p:cBhvr>
                                        <p:cTn id="34" dur="200" fill="hold">
                                          <p:stCondLst>
                                            <p:cond delay="200"/>
                                          </p:stCondLst>
                                        </p:cTn>
                                        <p:tgtEl>
                                          <p:spTgt spid="69"/>
                                        </p:tgtEl>
                                        <p:attrNameLst>
                                          <p:attrName>r</p:attrName>
                                        </p:attrNameLst>
                                      </p:cBhvr>
                                    </p:animRot>
                                    <p:animRot by="240000">
                                      <p:cBhvr>
                                        <p:cTn id="35" dur="200" fill="hold">
                                          <p:stCondLst>
                                            <p:cond delay="400"/>
                                          </p:stCondLst>
                                        </p:cTn>
                                        <p:tgtEl>
                                          <p:spTgt spid="69"/>
                                        </p:tgtEl>
                                        <p:attrNameLst>
                                          <p:attrName>r</p:attrName>
                                        </p:attrNameLst>
                                      </p:cBhvr>
                                    </p:animRot>
                                    <p:animRot by="-240000">
                                      <p:cBhvr>
                                        <p:cTn id="36" dur="200" fill="hold">
                                          <p:stCondLst>
                                            <p:cond delay="600"/>
                                          </p:stCondLst>
                                        </p:cTn>
                                        <p:tgtEl>
                                          <p:spTgt spid="69"/>
                                        </p:tgtEl>
                                        <p:attrNameLst>
                                          <p:attrName>r</p:attrName>
                                        </p:attrNameLst>
                                      </p:cBhvr>
                                    </p:animRot>
                                    <p:animRot by="120000">
                                      <p:cBhvr>
                                        <p:cTn id="37" dur="200" fill="hold">
                                          <p:stCondLst>
                                            <p:cond delay="800"/>
                                          </p:stCondLst>
                                        </p:cTn>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F40C173-4109-6CCD-E32B-10A18CB4931A}"/>
              </a:ext>
            </a:extLst>
          </p:cNvPr>
          <p:cNvSpPr/>
          <p:nvPr/>
        </p:nvSpPr>
        <p:spPr>
          <a:xfrm>
            <a:off x="3216599" y="595745"/>
            <a:ext cx="5818909" cy="5818909"/>
          </a:xfrm>
          <a:prstGeom prst="ellipse">
            <a:avLst/>
          </a:prstGeom>
          <a:gradFill flip="none" rotWithShape="1">
            <a:gsLst>
              <a:gs pos="0">
                <a:srgbClr val="565ADD">
                  <a:alpha val="0"/>
                </a:srgbClr>
              </a:gs>
              <a:gs pos="46000">
                <a:srgbClr val="002060">
                  <a:lumMod val="92000"/>
                  <a:alpha val="55000"/>
                </a:srgbClr>
              </a:gs>
              <a:gs pos="100000">
                <a:srgbClr val="002060"/>
              </a:gs>
            </a:gsLst>
            <a:lin ang="10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08CFDC8D-5E6D-CB7B-D8F1-5C586C1CAB68}"/>
              </a:ext>
            </a:extLst>
          </p:cNvPr>
          <p:cNvSpPr/>
          <p:nvPr/>
        </p:nvSpPr>
        <p:spPr>
          <a:xfrm>
            <a:off x="3746534" y="1209962"/>
            <a:ext cx="4301838" cy="4301838"/>
          </a:xfrm>
          <a:prstGeom prst="ellipse">
            <a:avLst/>
          </a:prstGeom>
          <a:noFill/>
          <a:ln w="9525">
            <a:solidFill>
              <a:srgbClr val="E0E1FC"/>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Oval 3">
            <a:extLst>
              <a:ext uri="{FF2B5EF4-FFF2-40B4-BE49-F238E27FC236}">
                <a16:creationId xmlns:a16="http://schemas.microsoft.com/office/drawing/2014/main" id="{F98368D1-1796-8CD2-4ACA-92F4CAF467A2}"/>
              </a:ext>
            </a:extLst>
          </p:cNvPr>
          <p:cNvSpPr/>
          <p:nvPr/>
        </p:nvSpPr>
        <p:spPr>
          <a:xfrm>
            <a:off x="4137926" y="1528619"/>
            <a:ext cx="3519054" cy="3519054"/>
          </a:xfrm>
          <a:prstGeom prst="ellipse">
            <a:avLst/>
          </a:prstGeom>
          <a:solidFill>
            <a:srgbClr val="EFF0FF"/>
          </a:solidFill>
          <a:ln w="57150">
            <a:solidFill>
              <a:srgbClr val="565ADD"/>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07BCAA3A-17B4-4E08-8104-6A3E6E39DCC4}"/>
              </a:ext>
            </a:extLst>
          </p:cNvPr>
          <p:cNvSpPr txBox="1"/>
          <p:nvPr/>
        </p:nvSpPr>
        <p:spPr>
          <a:xfrm>
            <a:off x="4050833" y="2169637"/>
            <a:ext cx="3815625" cy="1477328"/>
          </a:xfrm>
          <a:prstGeom prst="rect">
            <a:avLst/>
          </a:prstGeom>
          <a:noFill/>
        </p:spPr>
        <p:txBody>
          <a:bodyPr wrap="square" rtlCol="0">
            <a:spAutoFit/>
          </a:bodyPr>
          <a:lstStyle/>
          <a:p>
            <a:pPr algn="ctr"/>
            <a:r>
              <a:rPr lang="en-US" sz="3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PHÂN KHÚC </a:t>
            </a:r>
          </a:p>
          <a:p>
            <a:pPr algn="ctr"/>
            <a:r>
              <a:rPr lang="en-US" sz="3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KHÁCH HÀNG </a:t>
            </a:r>
          </a:p>
          <a:p>
            <a:pPr algn="ctr"/>
            <a:r>
              <a:rPr lang="en-US" sz="3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TIỀM NĂNG</a:t>
            </a:r>
          </a:p>
        </p:txBody>
      </p:sp>
      <p:pic>
        <p:nvPicPr>
          <p:cNvPr id="3" name="Picture 2" descr="A cartoon of a person holding shopping bags&#10;&#10;AI-generated content may be incorrect.">
            <a:extLst>
              <a:ext uri="{FF2B5EF4-FFF2-40B4-BE49-F238E27FC236}">
                <a16:creationId xmlns:a16="http://schemas.microsoft.com/office/drawing/2014/main" id="{87439AD9-2E18-0346-511F-B187EE9D4E26}"/>
              </a:ext>
            </a:extLst>
          </p:cNvPr>
          <p:cNvPicPr>
            <a:picLocks noChangeAspect="1"/>
          </p:cNvPicPr>
          <p:nvPr/>
        </p:nvPicPr>
        <p:blipFill>
          <a:blip r:embed="rId2">
            <a:extLst>
              <a:ext uri="{28A0092B-C50C-407E-A947-70E740481C1C}">
                <a14:useLocalDpi xmlns:a14="http://schemas.microsoft.com/office/drawing/2010/main" val="0"/>
              </a:ext>
            </a:extLst>
          </a:blip>
          <a:srcRect l="25105" t="1212" r="23967" b="3164"/>
          <a:stretch/>
        </p:blipFill>
        <p:spPr>
          <a:xfrm>
            <a:off x="5242378" y="3600784"/>
            <a:ext cx="1310150" cy="1320796"/>
          </a:xfrm>
          <a:prstGeom prst="ellipse">
            <a:avLst/>
          </a:prstGeom>
        </p:spPr>
      </p:pic>
      <p:grpSp>
        <p:nvGrpSpPr>
          <p:cNvPr id="32" name="Group 31">
            <a:extLst>
              <a:ext uri="{FF2B5EF4-FFF2-40B4-BE49-F238E27FC236}">
                <a16:creationId xmlns:a16="http://schemas.microsoft.com/office/drawing/2014/main" id="{0AF0FBBC-C33D-DCB7-58CE-7A6CEFCAF9A9}"/>
              </a:ext>
            </a:extLst>
          </p:cNvPr>
          <p:cNvGrpSpPr/>
          <p:nvPr/>
        </p:nvGrpSpPr>
        <p:grpSpPr>
          <a:xfrm>
            <a:off x="8462276" y="3905582"/>
            <a:ext cx="3796105" cy="847944"/>
            <a:chOff x="8462276" y="3905582"/>
            <a:chExt cx="3796105" cy="847944"/>
          </a:xfrm>
        </p:grpSpPr>
        <p:grpSp>
          <p:nvGrpSpPr>
            <p:cNvPr id="39" name="Group 38">
              <a:extLst>
                <a:ext uri="{FF2B5EF4-FFF2-40B4-BE49-F238E27FC236}">
                  <a16:creationId xmlns:a16="http://schemas.microsoft.com/office/drawing/2014/main" id="{0DEBFB8F-B4F4-3BBF-A2C3-BB7060B13709}"/>
                </a:ext>
              </a:extLst>
            </p:cNvPr>
            <p:cNvGrpSpPr/>
            <p:nvPr/>
          </p:nvGrpSpPr>
          <p:grpSpPr>
            <a:xfrm>
              <a:off x="8462276" y="3905582"/>
              <a:ext cx="711200" cy="711200"/>
              <a:chOff x="8308110" y="3267364"/>
              <a:chExt cx="711200" cy="711200"/>
            </a:xfrm>
          </p:grpSpPr>
          <p:sp>
            <p:nvSpPr>
              <p:cNvPr id="8" name="Oval 7">
                <a:extLst>
                  <a:ext uri="{FF2B5EF4-FFF2-40B4-BE49-F238E27FC236}">
                    <a16:creationId xmlns:a16="http://schemas.microsoft.com/office/drawing/2014/main" id="{C04FD710-7583-BADA-8DA3-45E56A73D6C4}"/>
                  </a:ext>
                </a:extLst>
              </p:cNvPr>
              <p:cNvSpPr/>
              <p:nvPr/>
            </p:nvSpPr>
            <p:spPr>
              <a:xfrm>
                <a:off x="8308110" y="3267364"/>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Graphic 20" descr="City with solid fill">
                <a:extLst>
                  <a:ext uri="{FF2B5EF4-FFF2-40B4-BE49-F238E27FC236}">
                    <a16:creationId xmlns:a16="http://schemas.microsoft.com/office/drawing/2014/main" id="{DBA562D8-7D9C-78DE-8DB6-013B08A3EC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11457" y="3367205"/>
                <a:ext cx="526796" cy="526796"/>
              </a:xfrm>
              <a:prstGeom prst="rect">
                <a:avLst/>
              </a:prstGeom>
            </p:spPr>
          </p:pic>
        </p:grpSp>
        <p:grpSp>
          <p:nvGrpSpPr>
            <p:cNvPr id="26" name="Group 25">
              <a:extLst>
                <a:ext uri="{FF2B5EF4-FFF2-40B4-BE49-F238E27FC236}">
                  <a16:creationId xmlns:a16="http://schemas.microsoft.com/office/drawing/2014/main" id="{A7640765-B88D-90C9-33F5-63D3BDCCD98B}"/>
                </a:ext>
              </a:extLst>
            </p:cNvPr>
            <p:cNvGrpSpPr/>
            <p:nvPr/>
          </p:nvGrpSpPr>
          <p:grpSpPr>
            <a:xfrm>
              <a:off x="9173476" y="3968794"/>
              <a:ext cx="3084905" cy="784732"/>
              <a:chOff x="7640132" y="238819"/>
              <a:chExt cx="3084905" cy="784732"/>
            </a:xfrm>
          </p:grpSpPr>
          <p:sp>
            <p:nvSpPr>
              <p:cNvPr id="28" name="TextBox 27">
                <a:extLst>
                  <a:ext uri="{FF2B5EF4-FFF2-40B4-BE49-F238E27FC236}">
                    <a16:creationId xmlns:a16="http://schemas.microsoft.com/office/drawing/2014/main" id="{17760818-6358-80C2-E046-7BDCEDF2019B}"/>
                  </a:ext>
                </a:extLst>
              </p:cNvPr>
              <p:cNvSpPr txBox="1"/>
              <p:nvPr/>
            </p:nvSpPr>
            <p:spPr>
              <a:xfrm>
                <a:off x="7640133" y="238819"/>
                <a:ext cx="3084904" cy="307777"/>
              </a:xfrm>
              <a:prstGeom prst="rect">
                <a:avLst/>
              </a:prstGeom>
              <a:noFill/>
            </p:spPr>
            <p:txBody>
              <a:bodyPr wrap="square" rtlCol="0">
                <a:spAutoFit/>
              </a:bodyPr>
              <a:lstStyle/>
              <a:p>
                <a:r>
                  <a:rPr lang="vi-VN" sz="1400" b="1" dirty="0">
                    <a:solidFill>
                      <a:srgbClr val="999BF5"/>
                    </a:solidFill>
                    <a:latin typeface="Roboto" pitchFamily="2" charset="0"/>
                    <a:ea typeface="Roboto" pitchFamily="2" charset="0"/>
                    <a:cs typeface="Times New Roman" panose="02020603050405020304" pitchFamily="18" charset="0"/>
                  </a:rPr>
                  <a:t>CĂN TIN/CAMPUS</a:t>
                </a:r>
                <a:endParaRPr lang="en-US" sz="1400" b="1" dirty="0">
                  <a:solidFill>
                    <a:srgbClr val="999BF5"/>
                  </a:solidFill>
                  <a:latin typeface="Roboto" pitchFamily="2" charset="0"/>
                  <a:ea typeface="Roboto" pitchFamily="2" charset="0"/>
                  <a:cs typeface="Roboto" pitchFamily="2" charset="0"/>
                </a:endParaRPr>
              </a:p>
            </p:txBody>
          </p:sp>
          <p:sp>
            <p:nvSpPr>
              <p:cNvPr id="30" name="TextBox 29">
                <a:extLst>
                  <a:ext uri="{FF2B5EF4-FFF2-40B4-BE49-F238E27FC236}">
                    <a16:creationId xmlns:a16="http://schemas.microsoft.com/office/drawing/2014/main" id="{6F915241-67D0-51D8-423D-61BC2E5278F0}"/>
                  </a:ext>
                </a:extLst>
              </p:cNvPr>
              <p:cNvSpPr txBox="1"/>
              <p:nvPr/>
            </p:nvSpPr>
            <p:spPr>
              <a:xfrm>
                <a:off x="7640132" y="561886"/>
                <a:ext cx="2713288" cy="461665"/>
              </a:xfrm>
              <a:prstGeom prst="rect">
                <a:avLst/>
              </a:prstGeom>
              <a:noFill/>
            </p:spPr>
            <p:txBody>
              <a:bodyPr wrap="square" rtlCol="0">
                <a:spAutoFit/>
              </a:bodyPr>
              <a:lstStyle/>
              <a:p>
                <a:r>
                  <a:rPr lang="vi-VN" sz="1200" dirty="0">
                    <a:solidFill>
                      <a:srgbClr val="E0E1FC"/>
                    </a:solidFill>
                    <a:latin typeface="Roboto" pitchFamily="2" charset="0"/>
                    <a:ea typeface="Roboto" pitchFamily="2" charset="0"/>
                    <a:cs typeface="Times New Roman" panose="02020603050405020304" pitchFamily="18" charset="0"/>
                  </a:rPr>
                  <a:t>Môi trường khép kín, dễ PoC, lượng giao dịch lặp lại</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grpSp>
        <p:nvGrpSpPr>
          <p:cNvPr id="34" name="Group 33">
            <a:extLst>
              <a:ext uri="{FF2B5EF4-FFF2-40B4-BE49-F238E27FC236}">
                <a16:creationId xmlns:a16="http://schemas.microsoft.com/office/drawing/2014/main" id="{BAA4B0E4-8E15-17C6-C4A8-1ADB9B357F2F}"/>
              </a:ext>
            </a:extLst>
          </p:cNvPr>
          <p:cNvGrpSpPr/>
          <p:nvPr/>
        </p:nvGrpSpPr>
        <p:grpSpPr>
          <a:xfrm>
            <a:off x="260970" y="5364019"/>
            <a:ext cx="4232556" cy="792328"/>
            <a:chOff x="260970" y="5364019"/>
            <a:chExt cx="4232556" cy="792328"/>
          </a:xfrm>
        </p:grpSpPr>
        <p:grpSp>
          <p:nvGrpSpPr>
            <p:cNvPr id="37" name="Group 36">
              <a:extLst>
                <a:ext uri="{FF2B5EF4-FFF2-40B4-BE49-F238E27FC236}">
                  <a16:creationId xmlns:a16="http://schemas.microsoft.com/office/drawing/2014/main" id="{3C1BDED2-4B42-63BD-2920-A498E3D4FE72}"/>
                </a:ext>
              </a:extLst>
            </p:cNvPr>
            <p:cNvGrpSpPr/>
            <p:nvPr/>
          </p:nvGrpSpPr>
          <p:grpSpPr>
            <a:xfrm>
              <a:off x="3782326" y="5364019"/>
              <a:ext cx="711200" cy="711200"/>
              <a:chOff x="3556001" y="5364019"/>
              <a:chExt cx="711200" cy="711200"/>
            </a:xfrm>
          </p:grpSpPr>
          <p:sp>
            <p:nvSpPr>
              <p:cNvPr id="13" name="Oval 12">
                <a:extLst>
                  <a:ext uri="{FF2B5EF4-FFF2-40B4-BE49-F238E27FC236}">
                    <a16:creationId xmlns:a16="http://schemas.microsoft.com/office/drawing/2014/main" id="{96B4283B-143D-85D8-4F9E-D3DB79D4678C}"/>
                  </a:ext>
                </a:extLst>
              </p:cNvPr>
              <p:cNvSpPr/>
              <p:nvPr/>
            </p:nvSpPr>
            <p:spPr>
              <a:xfrm>
                <a:off x="3556001" y="5364019"/>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descr="Produce with solid fill">
                <a:extLst>
                  <a:ext uri="{FF2B5EF4-FFF2-40B4-BE49-F238E27FC236}">
                    <a16:creationId xmlns:a16="http://schemas.microsoft.com/office/drawing/2014/main" id="{FAF54D60-44C4-6302-B337-B6A5578B6A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627215" y="5432141"/>
                <a:ext cx="539540" cy="539540"/>
              </a:xfrm>
              <a:prstGeom prst="rect">
                <a:avLst/>
              </a:prstGeom>
            </p:spPr>
          </p:pic>
        </p:grpSp>
        <p:grpSp>
          <p:nvGrpSpPr>
            <p:cNvPr id="46" name="Group 45">
              <a:extLst>
                <a:ext uri="{FF2B5EF4-FFF2-40B4-BE49-F238E27FC236}">
                  <a16:creationId xmlns:a16="http://schemas.microsoft.com/office/drawing/2014/main" id="{B82BC628-0070-4D80-0800-C4CE4ADD3B77}"/>
                </a:ext>
              </a:extLst>
            </p:cNvPr>
            <p:cNvGrpSpPr/>
            <p:nvPr/>
          </p:nvGrpSpPr>
          <p:grpSpPr>
            <a:xfrm>
              <a:off x="260970" y="5386905"/>
              <a:ext cx="3084904" cy="769442"/>
              <a:chOff x="7640133" y="238819"/>
              <a:chExt cx="3084904" cy="769442"/>
            </a:xfrm>
          </p:grpSpPr>
          <p:sp>
            <p:nvSpPr>
              <p:cNvPr id="47" name="TextBox 46">
                <a:extLst>
                  <a:ext uri="{FF2B5EF4-FFF2-40B4-BE49-F238E27FC236}">
                    <a16:creationId xmlns:a16="http://schemas.microsoft.com/office/drawing/2014/main" id="{968C7414-06DF-81E7-7489-C6577BDF9B46}"/>
                  </a:ext>
                </a:extLst>
              </p:cNvPr>
              <p:cNvSpPr txBox="1"/>
              <p:nvPr/>
            </p:nvSpPr>
            <p:spPr>
              <a:xfrm>
                <a:off x="7640133" y="238819"/>
                <a:ext cx="3084904" cy="307777"/>
              </a:xfrm>
              <a:prstGeom prst="rect">
                <a:avLst/>
              </a:prstGeom>
              <a:noFill/>
            </p:spPr>
            <p:txBody>
              <a:bodyPr wrap="square" rtlCol="0">
                <a:spAutoFit/>
              </a:bodyPr>
              <a:lstStyle/>
              <a:p>
                <a:pPr algn="r"/>
                <a:r>
                  <a:rPr lang="vi-VN" sz="1400" b="1" dirty="0">
                    <a:solidFill>
                      <a:srgbClr val="999BF5"/>
                    </a:solidFill>
                    <a:latin typeface="Roboto" pitchFamily="2" charset="0"/>
                    <a:ea typeface="Roboto" pitchFamily="2" charset="0"/>
                    <a:cs typeface="Times New Roman" panose="02020603050405020304" pitchFamily="18" charset="0"/>
                  </a:rPr>
                  <a:t>CHUỖI F&amp;B/CÀ PHÊ</a:t>
                </a:r>
                <a:endParaRPr lang="en-US" sz="1400" b="1" dirty="0">
                  <a:solidFill>
                    <a:srgbClr val="999BF5"/>
                  </a:solidFill>
                  <a:latin typeface="Roboto" pitchFamily="2" charset="0"/>
                  <a:ea typeface="Roboto" pitchFamily="2" charset="0"/>
                  <a:cs typeface="Roboto" pitchFamily="2" charset="0"/>
                </a:endParaRPr>
              </a:p>
            </p:txBody>
          </p:sp>
          <p:sp>
            <p:nvSpPr>
              <p:cNvPr id="48" name="TextBox 47">
                <a:extLst>
                  <a:ext uri="{FF2B5EF4-FFF2-40B4-BE49-F238E27FC236}">
                    <a16:creationId xmlns:a16="http://schemas.microsoft.com/office/drawing/2014/main" id="{9BE7E431-BFAF-7EB5-975A-AD9397C75B51}"/>
                  </a:ext>
                </a:extLst>
              </p:cNvPr>
              <p:cNvSpPr txBox="1"/>
              <p:nvPr/>
            </p:nvSpPr>
            <p:spPr>
              <a:xfrm>
                <a:off x="8011563" y="546596"/>
                <a:ext cx="2713288" cy="461665"/>
              </a:xfrm>
              <a:prstGeom prst="rect">
                <a:avLst/>
              </a:prstGeom>
              <a:noFill/>
            </p:spPr>
            <p:txBody>
              <a:bodyPr wrap="square" rtlCol="0">
                <a:spAutoFit/>
              </a:bodyPr>
              <a:lstStyle/>
              <a:p>
                <a:pPr algn="r"/>
                <a:r>
                  <a:rPr lang="vi-VN" sz="1200" dirty="0">
                    <a:solidFill>
                      <a:srgbClr val="E0E1FC"/>
                    </a:solidFill>
                    <a:latin typeface="Roboto" pitchFamily="2" charset="0"/>
                    <a:ea typeface="Roboto" pitchFamily="2" charset="0"/>
                    <a:cs typeface="Times New Roman" panose="02020603050405020304" pitchFamily="18" charset="0"/>
                  </a:rPr>
                  <a:t>Giao dịch nhỏ, tần suất cao, áp lực xếp hàng chờ</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grpSp>
        <p:nvGrpSpPr>
          <p:cNvPr id="43" name="Group 42">
            <a:extLst>
              <a:ext uri="{FF2B5EF4-FFF2-40B4-BE49-F238E27FC236}">
                <a16:creationId xmlns:a16="http://schemas.microsoft.com/office/drawing/2014/main" id="{45A8F843-0BC4-06C1-B80E-E5D6D6B564BF}"/>
              </a:ext>
            </a:extLst>
          </p:cNvPr>
          <p:cNvGrpSpPr/>
          <p:nvPr/>
        </p:nvGrpSpPr>
        <p:grpSpPr>
          <a:xfrm>
            <a:off x="-11070" y="1688893"/>
            <a:ext cx="3583269" cy="985282"/>
            <a:chOff x="-11070" y="1688893"/>
            <a:chExt cx="3583269" cy="985282"/>
          </a:xfrm>
        </p:grpSpPr>
        <p:grpSp>
          <p:nvGrpSpPr>
            <p:cNvPr id="35" name="Group 34">
              <a:extLst>
                <a:ext uri="{FF2B5EF4-FFF2-40B4-BE49-F238E27FC236}">
                  <a16:creationId xmlns:a16="http://schemas.microsoft.com/office/drawing/2014/main" id="{137EDC55-2BA8-C235-AF4C-E90C54497852}"/>
                </a:ext>
              </a:extLst>
            </p:cNvPr>
            <p:cNvGrpSpPr/>
            <p:nvPr/>
          </p:nvGrpSpPr>
          <p:grpSpPr>
            <a:xfrm>
              <a:off x="2860999" y="1805711"/>
              <a:ext cx="711200" cy="711200"/>
              <a:chOff x="2634674" y="1805711"/>
              <a:chExt cx="711200" cy="711200"/>
            </a:xfrm>
          </p:grpSpPr>
          <p:sp>
            <p:nvSpPr>
              <p:cNvPr id="11" name="Oval 10">
                <a:extLst>
                  <a:ext uri="{FF2B5EF4-FFF2-40B4-BE49-F238E27FC236}">
                    <a16:creationId xmlns:a16="http://schemas.microsoft.com/office/drawing/2014/main" id="{895723F2-DE1A-62DC-AE49-2F7B8DC9A9D3}"/>
                  </a:ext>
                </a:extLst>
              </p:cNvPr>
              <p:cNvSpPr/>
              <p:nvPr/>
            </p:nvSpPr>
            <p:spPr>
              <a:xfrm>
                <a:off x="2634674" y="1805711"/>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Graphic 28" descr="Viral with solid fill">
                <a:extLst>
                  <a:ext uri="{FF2B5EF4-FFF2-40B4-BE49-F238E27FC236}">
                    <a16:creationId xmlns:a16="http://schemas.microsoft.com/office/drawing/2014/main" id="{A8158DD6-B393-0F2C-ED87-AC989794EB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09271" y="1841923"/>
                <a:ext cx="560402" cy="560402"/>
              </a:xfrm>
              <a:prstGeom prst="rect">
                <a:avLst/>
              </a:prstGeom>
            </p:spPr>
          </p:pic>
        </p:grpSp>
        <p:grpSp>
          <p:nvGrpSpPr>
            <p:cNvPr id="52" name="Group 51">
              <a:extLst>
                <a:ext uri="{FF2B5EF4-FFF2-40B4-BE49-F238E27FC236}">
                  <a16:creationId xmlns:a16="http://schemas.microsoft.com/office/drawing/2014/main" id="{5C285E71-43FF-8D8C-CB23-C971292EFF9D}"/>
                </a:ext>
              </a:extLst>
            </p:cNvPr>
            <p:cNvGrpSpPr/>
            <p:nvPr/>
          </p:nvGrpSpPr>
          <p:grpSpPr>
            <a:xfrm>
              <a:off x="-11070" y="1688893"/>
              <a:ext cx="2713288" cy="985282"/>
              <a:chOff x="8015444" y="194190"/>
              <a:chExt cx="2713288" cy="985282"/>
            </a:xfrm>
          </p:grpSpPr>
          <p:sp>
            <p:nvSpPr>
              <p:cNvPr id="53" name="TextBox 52">
                <a:extLst>
                  <a:ext uri="{FF2B5EF4-FFF2-40B4-BE49-F238E27FC236}">
                    <a16:creationId xmlns:a16="http://schemas.microsoft.com/office/drawing/2014/main" id="{FF994B01-6FF2-9E31-1A55-8B2F80A6F7AC}"/>
                  </a:ext>
                </a:extLst>
              </p:cNvPr>
              <p:cNvSpPr txBox="1"/>
              <p:nvPr/>
            </p:nvSpPr>
            <p:spPr>
              <a:xfrm>
                <a:off x="8195506" y="194190"/>
                <a:ext cx="2533226" cy="523220"/>
              </a:xfrm>
              <a:prstGeom prst="rect">
                <a:avLst/>
              </a:prstGeom>
              <a:noFill/>
            </p:spPr>
            <p:txBody>
              <a:bodyPr wrap="square" rtlCol="0">
                <a:spAutoFit/>
              </a:bodyPr>
              <a:lstStyle/>
              <a:p>
                <a:pPr algn="r"/>
                <a:r>
                  <a:rPr lang="vi-VN" sz="1400" b="1" dirty="0">
                    <a:solidFill>
                      <a:srgbClr val="999BF5"/>
                    </a:solidFill>
                    <a:latin typeface="Roboto" pitchFamily="2" charset="0"/>
                    <a:ea typeface="Roboto" pitchFamily="2" charset="0"/>
                    <a:cs typeface="Times New Roman" panose="02020603050405020304" pitchFamily="18" charset="0"/>
                  </a:rPr>
                  <a:t>DỊCH VỤ CÔNG/</a:t>
                </a:r>
              </a:p>
              <a:p>
                <a:pPr algn="r"/>
                <a:r>
                  <a:rPr lang="vi-VN" sz="1400" b="1" dirty="0">
                    <a:solidFill>
                      <a:srgbClr val="999BF5"/>
                    </a:solidFill>
                    <a:latin typeface="Roboto" pitchFamily="2" charset="0"/>
                    <a:ea typeface="Roboto" pitchFamily="2" charset="0"/>
                    <a:cs typeface="Times New Roman" panose="02020603050405020304" pitchFamily="18" charset="0"/>
                  </a:rPr>
                  <a:t>CAMPUS MỞ RỘNG</a:t>
                </a:r>
                <a:endParaRPr lang="en-US" sz="1400" b="1" dirty="0">
                  <a:solidFill>
                    <a:srgbClr val="999BF5"/>
                  </a:solidFill>
                  <a:latin typeface="Roboto" pitchFamily="2" charset="0"/>
                  <a:ea typeface="Roboto" pitchFamily="2" charset="0"/>
                  <a:cs typeface="Roboto" pitchFamily="2" charset="0"/>
                </a:endParaRPr>
              </a:p>
            </p:txBody>
          </p:sp>
          <p:sp>
            <p:nvSpPr>
              <p:cNvPr id="54" name="TextBox 53">
                <a:extLst>
                  <a:ext uri="{FF2B5EF4-FFF2-40B4-BE49-F238E27FC236}">
                    <a16:creationId xmlns:a16="http://schemas.microsoft.com/office/drawing/2014/main" id="{9E25E4F1-C6F7-5643-EBCA-489571C99120}"/>
                  </a:ext>
                </a:extLst>
              </p:cNvPr>
              <p:cNvSpPr txBox="1"/>
              <p:nvPr/>
            </p:nvSpPr>
            <p:spPr>
              <a:xfrm>
                <a:off x="8015444" y="717807"/>
                <a:ext cx="2713288" cy="461665"/>
              </a:xfrm>
              <a:prstGeom prst="rect">
                <a:avLst/>
              </a:prstGeom>
              <a:noFill/>
            </p:spPr>
            <p:txBody>
              <a:bodyPr wrap="square" rtlCol="0">
                <a:spAutoFit/>
              </a:bodyPr>
              <a:lstStyle/>
              <a:p>
                <a:pPr algn="r"/>
                <a:r>
                  <a:rPr lang="vi-VN" sz="1200" dirty="0">
                    <a:solidFill>
                      <a:srgbClr val="E0E1FC"/>
                    </a:solidFill>
                    <a:latin typeface="Roboto" pitchFamily="2" charset="0"/>
                    <a:ea typeface="Roboto" pitchFamily="2" charset="0"/>
                    <a:cs typeface="Times New Roman" panose="02020603050405020304" pitchFamily="18" charset="0"/>
                  </a:rPr>
                  <a:t>Cần thêm kiểm chứng mô hình và chính sách</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grpSp>
        <p:nvGrpSpPr>
          <p:cNvPr id="23" name="Group 22">
            <a:extLst>
              <a:ext uri="{FF2B5EF4-FFF2-40B4-BE49-F238E27FC236}">
                <a16:creationId xmlns:a16="http://schemas.microsoft.com/office/drawing/2014/main" id="{0AC1693E-677A-E7D3-068B-F0E9F9DFDDFF}"/>
              </a:ext>
            </a:extLst>
          </p:cNvPr>
          <p:cNvGrpSpPr/>
          <p:nvPr/>
        </p:nvGrpSpPr>
        <p:grpSpPr>
          <a:xfrm>
            <a:off x="6945780" y="437574"/>
            <a:ext cx="5056023" cy="711200"/>
            <a:chOff x="6945780" y="437574"/>
            <a:chExt cx="5056023" cy="711200"/>
          </a:xfrm>
        </p:grpSpPr>
        <p:grpSp>
          <p:nvGrpSpPr>
            <p:cNvPr id="20" name="Group 19">
              <a:extLst>
                <a:ext uri="{FF2B5EF4-FFF2-40B4-BE49-F238E27FC236}">
                  <a16:creationId xmlns:a16="http://schemas.microsoft.com/office/drawing/2014/main" id="{FF092958-0CAC-08F5-3286-1C13BDE4C5EC}"/>
                </a:ext>
              </a:extLst>
            </p:cNvPr>
            <p:cNvGrpSpPr/>
            <p:nvPr/>
          </p:nvGrpSpPr>
          <p:grpSpPr>
            <a:xfrm>
              <a:off x="7692983" y="524783"/>
              <a:ext cx="4308820" cy="584776"/>
              <a:chOff x="7640133" y="238819"/>
              <a:chExt cx="4308820" cy="584776"/>
            </a:xfrm>
          </p:grpSpPr>
          <p:sp>
            <p:nvSpPr>
              <p:cNvPr id="17" name="TextBox 16">
                <a:extLst>
                  <a:ext uri="{FF2B5EF4-FFF2-40B4-BE49-F238E27FC236}">
                    <a16:creationId xmlns:a16="http://schemas.microsoft.com/office/drawing/2014/main" id="{65F0D7F1-AE2A-0806-4D8B-EACFB7F13C29}"/>
                  </a:ext>
                </a:extLst>
              </p:cNvPr>
              <p:cNvSpPr txBox="1"/>
              <p:nvPr/>
            </p:nvSpPr>
            <p:spPr>
              <a:xfrm>
                <a:off x="7640133" y="238819"/>
                <a:ext cx="2648527" cy="307777"/>
              </a:xfrm>
              <a:prstGeom prst="rect">
                <a:avLst/>
              </a:prstGeom>
              <a:noFill/>
            </p:spPr>
            <p:txBody>
              <a:bodyPr wrap="square" rtlCol="0">
                <a:spAutoFit/>
              </a:bodyPr>
              <a:lstStyle/>
              <a:p>
                <a:r>
                  <a:rPr lang="vi-VN" sz="1400" b="1" dirty="0">
                    <a:solidFill>
                      <a:srgbClr val="999BF5"/>
                    </a:solidFill>
                    <a:latin typeface="Roboto" pitchFamily="2" charset="0"/>
                    <a:ea typeface="Roboto" pitchFamily="2" charset="0"/>
                    <a:cs typeface="Times New Roman" panose="02020603050405020304" pitchFamily="18" charset="0"/>
                  </a:rPr>
                  <a:t>NGÂN HÀNG</a:t>
                </a:r>
                <a:endParaRPr lang="en-US" sz="1400" b="1" dirty="0">
                  <a:solidFill>
                    <a:srgbClr val="999BF5"/>
                  </a:solidFill>
                  <a:latin typeface="Roboto" pitchFamily="2" charset="0"/>
                  <a:ea typeface="Roboto" pitchFamily="2" charset="0"/>
                  <a:cs typeface="Roboto" pitchFamily="2" charset="0"/>
                </a:endParaRPr>
              </a:p>
            </p:txBody>
          </p:sp>
          <p:sp>
            <p:nvSpPr>
              <p:cNvPr id="18" name="TextBox 17">
                <a:extLst>
                  <a:ext uri="{FF2B5EF4-FFF2-40B4-BE49-F238E27FC236}">
                    <a16:creationId xmlns:a16="http://schemas.microsoft.com/office/drawing/2014/main" id="{0B755AEF-8F54-136F-B1FF-750683E1FA0F}"/>
                  </a:ext>
                </a:extLst>
              </p:cNvPr>
              <p:cNvSpPr txBox="1"/>
              <p:nvPr/>
            </p:nvSpPr>
            <p:spPr>
              <a:xfrm>
                <a:off x="7640133" y="546596"/>
                <a:ext cx="4308820" cy="276999"/>
              </a:xfrm>
              <a:prstGeom prst="rect">
                <a:avLst/>
              </a:prstGeom>
              <a:noFill/>
            </p:spPr>
            <p:txBody>
              <a:bodyPr wrap="square" rtlCol="0">
                <a:spAutoFit/>
              </a:bodyPr>
              <a:lstStyle/>
              <a:p>
                <a:r>
                  <a:rPr lang="vi-VN" sz="1200" dirty="0">
                    <a:solidFill>
                      <a:srgbClr val="E0E1FC"/>
                    </a:solidFill>
                    <a:latin typeface="Roboto" pitchFamily="2" charset="0"/>
                    <a:ea typeface="Roboto" pitchFamily="2" charset="0"/>
                    <a:cs typeface="Times New Roman" panose="02020603050405020304" pitchFamily="18" charset="0"/>
                  </a:rPr>
                  <a:t>Cần tăng CASA, giao dịch ngoài app, merchant acquiring</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9FA01E7-C706-C3D0-F6D2-4C16AE204145}"/>
                </a:ext>
              </a:extLst>
            </p:cNvPr>
            <p:cNvGrpSpPr/>
            <p:nvPr/>
          </p:nvGrpSpPr>
          <p:grpSpPr>
            <a:xfrm>
              <a:off x="6945780" y="437574"/>
              <a:ext cx="711200" cy="711200"/>
              <a:chOff x="6945780" y="437574"/>
              <a:chExt cx="711200" cy="711200"/>
            </a:xfrm>
          </p:grpSpPr>
          <p:sp>
            <p:nvSpPr>
              <p:cNvPr id="6" name="Oval 5">
                <a:extLst>
                  <a:ext uri="{FF2B5EF4-FFF2-40B4-BE49-F238E27FC236}">
                    <a16:creationId xmlns:a16="http://schemas.microsoft.com/office/drawing/2014/main" id="{38FC8959-8575-EC02-B8F2-2CE9A3A2B3A6}"/>
                  </a:ext>
                </a:extLst>
              </p:cNvPr>
              <p:cNvSpPr/>
              <p:nvPr/>
            </p:nvSpPr>
            <p:spPr>
              <a:xfrm>
                <a:off x="6945780" y="437574"/>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8" name="Graphic 37" descr="Bank with solid fill">
                <a:extLst>
                  <a:ext uri="{FF2B5EF4-FFF2-40B4-BE49-F238E27FC236}">
                    <a16:creationId xmlns:a16="http://schemas.microsoft.com/office/drawing/2014/main" id="{55529FB1-7404-A331-60F0-01757EF008D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11464" y="461831"/>
                <a:ext cx="579832" cy="579832"/>
              </a:xfrm>
              <a:prstGeom prst="rect">
                <a:avLst/>
              </a:prstGeom>
            </p:spPr>
          </p:pic>
        </p:grpSp>
      </p:grpSp>
      <p:grpSp>
        <p:nvGrpSpPr>
          <p:cNvPr id="27" name="Group 26">
            <a:extLst>
              <a:ext uri="{FF2B5EF4-FFF2-40B4-BE49-F238E27FC236}">
                <a16:creationId xmlns:a16="http://schemas.microsoft.com/office/drawing/2014/main" id="{21DB0E4A-D315-ED5C-E74B-634DF5C47BA6}"/>
              </a:ext>
            </a:extLst>
          </p:cNvPr>
          <p:cNvGrpSpPr/>
          <p:nvPr/>
        </p:nvGrpSpPr>
        <p:grpSpPr>
          <a:xfrm>
            <a:off x="8429046" y="2056026"/>
            <a:ext cx="3572756" cy="711200"/>
            <a:chOff x="8429046" y="2056026"/>
            <a:chExt cx="3572756" cy="711200"/>
          </a:xfrm>
        </p:grpSpPr>
        <p:grpSp>
          <p:nvGrpSpPr>
            <p:cNvPr id="22" name="Group 21">
              <a:extLst>
                <a:ext uri="{FF2B5EF4-FFF2-40B4-BE49-F238E27FC236}">
                  <a16:creationId xmlns:a16="http://schemas.microsoft.com/office/drawing/2014/main" id="{9F275413-091E-27E3-A2C2-7E4BBA86E0A4}"/>
                </a:ext>
              </a:extLst>
            </p:cNvPr>
            <p:cNvGrpSpPr/>
            <p:nvPr/>
          </p:nvGrpSpPr>
          <p:grpSpPr>
            <a:xfrm>
              <a:off x="9140247" y="2122124"/>
              <a:ext cx="2861555" cy="584776"/>
              <a:chOff x="7640133" y="238819"/>
              <a:chExt cx="2861555" cy="584776"/>
            </a:xfrm>
          </p:grpSpPr>
          <p:sp>
            <p:nvSpPr>
              <p:cNvPr id="24" name="TextBox 23">
                <a:extLst>
                  <a:ext uri="{FF2B5EF4-FFF2-40B4-BE49-F238E27FC236}">
                    <a16:creationId xmlns:a16="http://schemas.microsoft.com/office/drawing/2014/main" id="{5A09FA94-6AD2-B088-0FFB-422DCD5B0919}"/>
                  </a:ext>
                </a:extLst>
              </p:cNvPr>
              <p:cNvSpPr txBox="1"/>
              <p:nvPr/>
            </p:nvSpPr>
            <p:spPr>
              <a:xfrm>
                <a:off x="7640133" y="238819"/>
                <a:ext cx="2713288" cy="307777"/>
              </a:xfrm>
              <a:prstGeom prst="rect">
                <a:avLst/>
              </a:prstGeom>
              <a:noFill/>
            </p:spPr>
            <p:txBody>
              <a:bodyPr wrap="square" rtlCol="0">
                <a:spAutoFit/>
              </a:bodyPr>
              <a:lstStyle/>
              <a:p>
                <a:r>
                  <a:rPr lang="vi-VN" sz="1400" b="1" dirty="0">
                    <a:solidFill>
                      <a:srgbClr val="999BF5"/>
                    </a:solidFill>
                    <a:latin typeface="Roboto" pitchFamily="2" charset="0"/>
                    <a:ea typeface="Roboto" pitchFamily="2" charset="0"/>
                    <a:cs typeface="Times New Roman" panose="02020603050405020304" pitchFamily="18" charset="0"/>
                  </a:rPr>
                  <a:t>BÁN LẺ/CỬA HÀNG TIỆN LỢI</a:t>
                </a:r>
                <a:endParaRPr lang="en-US" sz="1400" b="1" dirty="0">
                  <a:solidFill>
                    <a:srgbClr val="999BF5"/>
                  </a:solidFill>
                  <a:latin typeface="Roboto" pitchFamily="2" charset="0"/>
                  <a:ea typeface="Roboto" pitchFamily="2" charset="0"/>
                  <a:cs typeface="Roboto" pitchFamily="2" charset="0"/>
                </a:endParaRPr>
              </a:p>
            </p:txBody>
          </p:sp>
          <p:sp>
            <p:nvSpPr>
              <p:cNvPr id="25" name="TextBox 24">
                <a:extLst>
                  <a:ext uri="{FF2B5EF4-FFF2-40B4-BE49-F238E27FC236}">
                    <a16:creationId xmlns:a16="http://schemas.microsoft.com/office/drawing/2014/main" id="{6591B344-2B04-EC56-3E01-E8F920F25601}"/>
                  </a:ext>
                </a:extLst>
              </p:cNvPr>
              <p:cNvSpPr txBox="1"/>
              <p:nvPr/>
            </p:nvSpPr>
            <p:spPr>
              <a:xfrm>
                <a:off x="7679271" y="546596"/>
                <a:ext cx="2822417" cy="276999"/>
              </a:xfrm>
              <a:prstGeom prst="rect">
                <a:avLst/>
              </a:prstGeom>
              <a:noFill/>
            </p:spPr>
            <p:txBody>
              <a:bodyPr wrap="square" rtlCol="0">
                <a:spAutoFit/>
              </a:bodyPr>
              <a:lstStyle/>
              <a:p>
                <a:r>
                  <a:rPr lang="vi-VN" sz="1200" dirty="0">
                    <a:solidFill>
                      <a:srgbClr val="E0E1FC"/>
                    </a:solidFill>
                    <a:latin typeface="Roboto" pitchFamily="2" charset="0"/>
                    <a:ea typeface="Roboto" pitchFamily="2" charset="0"/>
                    <a:cs typeface="Times New Roman" panose="02020603050405020304" pitchFamily="18" charset="0"/>
                  </a:rPr>
                  <a:t>Cần tốc độ, loyalty, đối soát</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C80272B-2B7F-DAD3-80F3-FAA5C66CC10B}"/>
                </a:ext>
              </a:extLst>
            </p:cNvPr>
            <p:cNvGrpSpPr/>
            <p:nvPr/>
          </p:nvGrpSpPr>
          <p:grpSpPr>
            <a:xfrm>
              <a:off x="8429046" y="2056026"/>
              <a:ext cx="711200" cy="711200"/>
              <a:chOff x="8429046" y="2056026"/>
              <a:chExt cx="711200" cy="711200"/>
            </a:xfrm>
          </p:grpSpPr>
          <p:sp>
            <p:nvSpPr>
              <p:cNvPr id="7" name="Oval 6">
                <a:extLst>
                  <a:ext uri="{FF2B5EF4-FFF2-40B4-BE49-F238E27FC236}">
                    <a16:creationId xmlns:a16="http://schemas.microsoft.com/office/drawing/2014/main" id="{9F927DE7-EBFA-ADB0-C680-9159E5CB19B5}"/>
                  </a:ext>
                </a:extLst>
              </p:cNvPr>
              <p:cNvSpPr/>
              <p:nvPr/>
            </p:nvSpPr>
            <p:spPr>
              <a:xfrm>
                <a:off x="8429046" y="2056026"/>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8" name="Graphic 57" descr="Store with solid fill">
                <a:extLst>
                  <a:ext uri="{FF2B5EF4-FFF2-40B4-BE49-F238E27FC236}">
                    <a16:creationId xmlns:a16="http://schemas.microsoft.com/office/drawing/2014/main" id="{5DDC0489-141D-0CA8-FF04-2D65C9A8098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22814" y="2139062"/>
                <a:ext cx="581678" cy="581678"/>
              </a:xfrm>
              <a:prstGeom prst="rect">
                <a:avLst/>
              </a:prstGeom>
            </p:spPr>
          </p:pic>
        </p:grpSp>
      </p:grpSp>
      <p:grpSp>
        <p:nvGrpSpPr>
          <p:cNvPr id="33" name="Group 32">
            <a:extLst>
              <a:ext uri="{FF2B5EF4-FFF2-40B4-BE49-F238E27FC236}">
                <a16:creationId xmlns:a16="http://schemas.microsoft.com/office/drawing/2014/main" id="{E34DE080-0FAA-1360-C4E8-4FB88A8847BC}"/>
              </a:ext>
            </a:extLst>
          </p:cNvPr>
          <p:cNvGrpSpPr/>
          <p:nvPr/>
        </p:nvGrpSpPr>
        <p:grpSpPr>
          <a:xfrm>
            <a:off x="7301380" y="5485779"/>
            <a:ext cx="3929581" cy="895866"/>
            <a:chOff x="7301380" y="5485779"/>
            <a:chExt cx="3929581" cy="895866"/>
          </a:xfrm>
        </p:grpSpPr>
        <p:grpSp>
          <p:nvGrpSpPr>
            <p:cNvPr id="40" name="Group 39">
              <a:extLst>
                <a:ext uri="{FF2B5EF4-FFF2-40B4-BE49-F238E27FC236}">
                  <a16:creationId xmlns:a16="http://schemas.microsoft.com/office/drawing/2014/main" id="{F37F1C43-3418-7349-3271-BA309C073B72}"/>
                </a:ext>
              </a:extLst>
            </p:cNvPr>
            <p:cNvGrpSpPr/>
            <p:nvPr/>
          </p:nvGrpSpPr>
          <p:grpSpPr>
            <a:xfrm>
              <a:off x="8146057" y="5612203"/>
              <a:ext cx="3084904" cy="769442"/>
              <a:chOff x="7640133" y="238819"/>
              <a:chExt cx="3084904" cy="769442"/>
            </a:xfrm>
          </p:grpSpPr>
          <p:sp>
            <p:nvSpPr>
              <p:cNvPr id="41" name="TextBox 40">
                <a:extLst>
                  <a:ext uri="{FF2B5EF4-FFF2-40B4-BE49-F238E27FC236}">
                    <a16:creationId xmlns:a16="http://schemas.microsoft.com/office/drawing/2014/main" id="{6E7B194B-F590-4B0F-9751-A518C09B267D}"/>
                  </a:ext>
                </a:extLst>
              </p:cNvPr>
              <p:cNvSpPr txBox="1"/>
              <p:nvPr/>
            </p:nvSpPr>
            <p:spPr>
              <a:xfrm>
                <a:off x="7640133" y="238819"/>
                <a:ext cx="3084904" cy="307777"/>
              </a:xfrm>
              <a:prstGeom prst="rect">
                <a:avLst/>
              </a:prstGeom>
              <a:noFill/>
            </p:spPr>
            <p:txBody>
              <a:bodyPr wrap="square" rtlCol="0">
                <a:spAutoFit/>
              </a:bodyPr>
              <a:lstStyle/>
              <a:p>
                <a:r>
                  <a:rPr lang="vi-VN" sz="1400" b="1" dirty="0">
                    <a:solidFill>
                      <a:srgbClr val="999BF5"/>
                    </a:solidFill>
                    <a:latin typeface="Roboto" pitchFamily="2" charset="0"/>
                    <a:ea typeface="Roboto" pitchFamily="2" charset="0"/>
                    <a:cs typeface="Times New Roman" panose="02020603050405020304" pitchFamily="18" charset="0"/>
                  </a:rPr>
                  <a:t>NHÀ THUỐC/BỆNH VIỆN</a:t>
                </a:r>
                <a:endParaRPr lang="en-US" sz="1400" b="1" dirty="0">
                  <a:solidFill>
                    <a:srgbClr val="999BF5"/>
                  </a:solidFill>
                  <a:latin typeface="Roboto" pitchFamily="2" charset="0"/>
                  <a:ea typeface="Roboto" pitchFamily="2" charset="0"/>
                  <a:cs typeface="Roboto" pitchFamily="2" charset="0"/>
                </a:endParaRPr>
              </a:p>
            </p:txBody>
          </p:sp>
          <p:sp>
            <p:nvSpPr>
              <p:cNvPr id="42" name="TextBox 41">
                <a:extLst>
                  <a:ext uri="{FF2B5EF4-FFF2-40B4-BE49-F238E27FC236}">
                    <a16:creationId xmlns:a16="http://schemas.microsoft.com/office/drawing/2014/main" id="{848525F5-8F6F-77CD-CC97-8A7C38996536}"/>
                  </a:ext>
                </a:extLst>
              </p:cNvPr>
              <p:cNvSpPr txBox="1"/>
              <p:nvPr/>
            </p:nvSpPr>
            <p:spPr>
              <a:xfrm>
                <a:off x="7640133" y="546596"/>
                <a:ext cx="2713288" cy="461665"/>
              </a:xfrm>
              <a:prstGeom prst="rect">
                <a:avLst/>
              </a:prstGeom>
              <a:noFill/>
            </p:spPr>
            <p:txBody>
              <a:bodyPr wrap="square" rtlCol="0">
                <a:spAutoFit/>
              </a:bodyPr>
              <a:lstStyle/>
              <a:p>
                <a:r>
                  <a:rPr lang="vi-VN" sz="1200" dirty="0">
                    <a:solidFill>
                      <a:srgbClr val="E0E1FC"/>
                    </a:solidFill>
                    <a:latin typeface="Roboto" pitchFamily="2" charset="0"/>
                    <a:ea typeface="Roboto" pitchFamily="2" charset="0"/>
                    <a:cs typeface="Times New Roman" panose="02020603050405020304" pitchFamily="18" charset="0"/>
                  </a:rPr>
                  <a:t>Cần định danh, thanh toán, loyalty, hồ sơ khách hàng</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8B4340B-A283-DDEA-BD94-795EFAC16D74}"/>
                </a:ext>
              </a:extLst>
            </p:cNvPr>
            <p:cNvGrpSpPr/>
            <p:nvPr/>
          </p:nvGrpSpPr>
          <p:grpSpPr>
            <a:xfrm>
              <a:off x="7301380" y="5485779"/>
              <a:ext cx="711200" cy="711200"/>
              <a:chOff x="7301380" y="5485779"/>
              <a:chExt cx="711200" cy="711200"/>
            </a:xfrm>
          </p:grpSpPr>
          <p:sp>
            <p:nvSpPr>
              <p:cNvPr id="9" name="Oval 8">
                <a:extLst>
                  <a:ext uri="{FF2B5EF4-FFF2-40B4-BE49-F238E27FC236}">
                    <a16:creationId xmlns:a16="http://schemas.microsoft.com/office/drawing/2014/main" id="{DE9DB2F0-4416-7001-4ABE-55C246421C48}"/>
                  </a:ext>
                </a:extLst>
              </p:cNvPr>
              <p:cNvSpPr/>
              <p:nvPr/>
            </p:nvSpPr>
            <p:spPr>
              <a:xfrm>
                <a:off x="7301380" y="5485779"/>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0" name="Graphic 59" descr="Medical with solid fill">
                <a:extLst>
                  <a:ext uri="{FF2B5EF4-FFF2-40B4-BE49-F238E27FC236}">
                    <a16:creationId xmlns:a16="http://schemas.microsoft.com/office/drawing/2014/main" id="{2680081E-59CF-DB40-9C11-DCC6B989710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32165" y="5516564"/>
                <a:ext cx="649630" cy="649630"/>
              </a:xfrm>
              <a:prstGeom prst="rect">
                <a:avLst/>
              </a:prstGeom>
            </p:spPr>
          </p:pic>
        </p:grpSp>
      </p:grpSp>
      <p:grpSp>
        <p:nvGrpSpPr>
          <p:cNvPr id="36" name="Group 35">
            <a:extLst>
              <a:ext uri="{FF2B5EF4-FFF2-40B4-BE49-F238E27FC236}">
                <a16:creationId xmlns:a16="http://schemas.microsoft.com/office/drawing/2014/main" id="{00931938-D966-E7F4-4C3F-86D856B0CE40}"/>
              </a:ext>
            </a:extLst>
          </p:cNvPr>
          <p:cNvGrpSpPr/>
          <p:nvPr/>
        </p:nvGrpSpPr>
        <p:grpSpPr>
          <a:xfrm>
            <a:off x="101688" y="3686439"/>
            <a:ext cx="3114911" cy="1031052"/>
            <a:chOff x="101688" y="3686439"/>
            <a:chExt cx="3114911" cy="1031052"/>
          </a:xfrm>
        </p:grpSpPr>
        <p:grpSp>
          <p:nvGrpSpPr>
            <p:cNvPr id="49" name="Group 48">
              <a:extLst>
                <a:ext uri="{FF2B5EF4-FFF2-40B4-BE49-F238E27FC236}">
                  <a16:creationId xmlns:a16="http://schemas.microsoft.com/office/drawing/2014/main" id="{3D2D070E-BA9B-069B-FB28-E8FD6EDC3D3D}"/>
                </a:ext>
              </a:extLst>
            </p:cNvPr>
            <p:cNvGrpSpPr/>
            <p:nvPr/>
          </p:nvGrpSpPr>
          <p:grpSpPr>
            <a:xfrm>
              <a:off x="101688" y="3686439"/>
              <a:ext cx="2288881" cy="1031052"/>
              <a:chOff x="8247738" y="249883"/>
              <a:chExt cx="2288881" cy="1031052"/>
            </a:xfrm>
          </p:grpSpPr>
          <p:sp>
            <p:nvSpPr>
              <p:cNvPr id="50" name="TextBox 49">
                <a:extLst>
                  <a:ext uri="{FF2B5EF4-FFF2-40B4-BE49-F238E27FC236}">
                    <a16:creationId xmlns:a16="http://schemas.microsoft.com/office/drawing/2014/main" id="{D3CC3A55-0600-EFF1-441A-4E5C37007395}"/>
                  </a:ext>
                </a:extLst>
              </p:cNvPr>
              <p:cNvSpPr txBox="1"/>
              <p:nvPr/>
            </p:nvSpPr>
            <p:spPr>
              <a:xfrm>
                <a:off x="8351567" y="249883"/>
                <a:ext cx="2143686" cy="523220"/>
              </a:xfrm>
              <a:prstGeom prst="rect">
                <a:avLst/>
              </a:prstGeom>
              <a:noFill/>
            </p:spPr>
            <p:txBody>
              <a:bodyPr wrap="square" rtlCol="0">
                <a:spAutoFit/>
              </a:bodyPr>
              <a:lstStyle/>
              <a:p>
                <a:pPr algn="r"/>
                <a:r>
                  <a:rPr lang="vi-VN" sz="1400" b="1" dirty="0">
                    <a:solidFill>
                      <a:srgbClr val="999BF5"/>
                    </a:solidFill>
                    <a:latin typeface="Roboto" pitchFamily="2" charset="0"/>
                    <a:ea typeface="Roboto" pitchFamily="2" charset="0"/>
                    <a:cs typeface="Times New Roman" panose="02020603050405020304" pitchFamily="18" charset="0"/>
                  </a:rPr>
                  <a:t>SIÊU THỊ/TRUNG TÂM THƯƠNG MẠI</a:t>
                </a:r>
                <a:endParaRPr lang="en-US" sz="1400" b="1" dirty="0">
                  <a:solidFill>
                    <a:srgbClr val="999BF5"/>
                  </a:solidFill>
                  <a:latin typeface="Roboto" pitchFamily="2" charset="0"/>
                  <a:ea typeface="Roboto" pitchFamily="2" charset="0"/>
                  <a:cs typeface="Roboto" pitchFamily="2" charset="0"/>
                </a:endParaRPr>
              </a:p>
            </p:txBody>
          </p:sp>
          <p:sp>
            <p:nvSpPr>
              <p:cNvPr id="51" name="TextBox 50">
                <a:extLst>
                  <a:ext uri="{FF2B5EF4-FFF2-40B4-BE49-F238E27FC236}">
                    <a16:creationId xmlns:a16="http://schemas.microsoft.com/office/drawing/2014/main" id="{AB9413F8-0091-A8BD-AC1A-F09FAF64F6CB}"/>
                  </a:ext>
                </a:extLst>
              </p:cNvPr>
              <p:cNvSpPr txBox="1"/>
              <p:nvPr/>
            </p:nvSpPr>
            <p:spPr>
              <a:xfrm>
                <a:off x="8247738" y="819270"/>
                <a:ext cx="2288881" cy="461665"/>
              </a:xfrm>
              <a:prstGeom prst="rect">
                <a:avLst/>
              </a:prstGeom>
              <a:noFill/>
            </p:spPr>
            <p:txBody>
              <a:bodyPr wrap="square" rtlCol="0">
                <a:spAutoFit/>
              </a:bodyPr>
              <a:lstStyle/>
              <a:p>
                <a:pPr algn="r"/>
                <a:r>
                  <a:rPr lang="vi-VN" sz="1200" dirty="0">
                    <a:solidFill>
                      <a:srgbClr val="E0E1FC"/>
                    </a:solidFill>
                    <a:latin typeface="Roboto" pitchFamily="2" charset="0"/>
                    <a:ea typeface="Roboto" pitchFamily="2" charset="0"/>
                    <a:cs typeface="Times New Roman" panose="02020603050405020304" pitchFamily="18" charset="0"/>
                  </a:rPr>
                  <a:t>Quy mô lớn, cần tích hợp </a:t>
                </a:r>
              </a:p>
              <a:p>
                <a:pPr algn="r"/>
                <a:r>
                  <a:rPr lang="vi-VN" sz="1200" dirty="0">
                    <a:solidFill>
                      <a:srgbClr val="E0E1FC"/>
                    </a:solidFill>
                    <a:latin typeface="Roboto" pitchFamily="2" charset="0"/>
                    <a:ea typeface="Roboto" pitchFamily="2" charset="0"/>
                    <a:cs typeface="Times New Roman" panose="02020603050405020304" pitchFamily="18" charset="0"/>
                  </a:rPr>
                  <a:t>sâu hơn</a:t>
                </a:r>
                <a:endParaRPr lang="en-US" sz="1200" dirty="0">
                  <a:solidFill>
                    <a:srgbClr val="E0E1FC"/>
                  </a:solidFill>
                  <a:latin typeface="Roboto" pitchFamily="2" charset="0"/>
                  <a:ea typeface="Roboto" pitchFamily="2"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2C28E17D-F815-EA0D-421C-8FDCEC015052}"/>
                </a:ext>
              </a:extLst>
            </p:cNvPr>
            <p:cNvGrpSpPr/>
            <p:nvPr/>
          </p:nvGrpSpPr>
          <p:grpSpPr>
            <a:xfrm>
              <a:off x="2505399" y="3743983"/>
              <a:ext cx="711200" cy="711200"/>
              <a:chOff x="2505399" y="3743983"/>
              <a:chExt cx="711200" cy="711200"/>
            </a:xfrm>
          </p:grpSpPr>
          <p:sp>
            <p:nvSpPr>
              <p:cNvPr id="12" name="Oval 11">
                <a:extLst>
                  <a:ext uri="{FF2B5EF4-FFF2-40B4-BE49-F238E27FC236}">
                    <a16:creationId xmlns:a16="http://schemas.microsoft.com/office/drawing/2014/main" id="{DECA3E8D-9285-3D22-E0AB-E925AAB2166E}"/>
                  </a:ext>
                </a:extLst>
              </p:cNvPr>
              <p:cNvSpPr/>
              <p:nvPr/>
            </p:nvSpPr>
            <p:spPr>
              <a:xfrm>
                <a:off x="2505399" y="3743983"/>
                <a:ext cx="711200" cy="71120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2" name="Graphic 61" descr="Shopping cart with solid fill">
                <a:extLst>
                  <a:ext uri="{FF2B5EF4-FFF2-40B4-BE49-F238E27FC236}">
                    <a16:creationId xmlns:a16="http://schemas.microsoft.com/office/drawing/2014/main" id="{65F6E601-7EC4-8022-A5BA-FE1CB3D918A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574553" y="3849150"/>
                <a:ext cx="560989" cy="560989"/>
              </a:xfrm>
              <a:prstGeom prst="rect">
                <a:avLst/>
              </a:prstGeom>
            </p:spPr>
          </p:pic>
        </p:grpSp>
      </p:grpSp>
    </p:spTree>
    <p:extLst>
      <p:ext uri="{BB962C8B-B14F-4D97-AF65-F5344CB8AC3E}">
        <p14:creationId xmlns:p14="http://schemas.microsoft.com/office/powerpoint/2010/main" val="43566155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5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3000"/>
                                        <p:tgtEl>
                                          <p:spTgt spid="5"/>
                                        </p:tgtEl>
                                      </p:cBhvr>
                                    </p:animEffect>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50"/>
                                        <p:tgtEl>
                                          <p:spTgt spid="27"/>
                                        </p:tgtEl>
                                      </p:cBhvr>
                                    </p:animEffect>
                                    <p:anim calcmode="lin" valueType="num">
                                      <p:cBhvr>
                                        <p:cTn id="22" dur="750" fill="hold"/>
                                        <p:tgtEl>
                                          <p:spTgt spid="27"/>
                                        </p:tgtEl>
                                        <p:attrNameLst>
                                          <p:attrName>ppt_x</p:attrName>
                                        </p:attrNameLst>
                                      </p:cBhvr>
                                      <p:tavLst>
                                        <p:tav tm="0">
                                          <p:val>
                                            <p:strVal val="#ppt_x"/>
                                          </p:val>
                                        </p:tav>
                                        <p:tav tm="100000">
                                          <p:val>
                                            <p:strVal val="#ppt_x"/>
                                          </p:val>
                                        </p:tav>
                                      </p:tavLst>
                                    </p:anim>
                                    <p:anim calcmode="lin" valueType="num">
                                      <p:cBhvr>
                                        <p:cTn id="23" dur="750" fill="hold"/>
                                        <p:tgtEl>
                                          <p:spTgt spid="27"/>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250"/>
                                        <p:tgtEl>
                                          <p:spTgt spid="33"/>
                                        </p:tgtEl>
                                      </p:cBhvr>
                                    </p:animEffect>
                                    <p:anim calcmode="lin" valueType="num">
                                      <p:cBhvr>
                                        <p:cTn id="32" dur="1250" fill="hold"/>
                                        <p:tgtEl>
                                          <p:spTgt spid="33"/>
                                        </p:tgtEl>
                                        <p:attrNameLst>
                                          <p:attrName>ppt_x</p:attrName>
                                        </p:attrNameLst>
                                      </p:cBhvr>
                                      <p:tavLst>
                                        <p:tav tm="0">
                                          <p:val>
                                            <p:strVal val="#ppt_x"/>
                                          </p:val>
                                        </p:tav>
                                        <p:tav tm="100000">
                                          <p:val>
                                            <p:strVal val="#ppt_x"/>
                                          </p:val>
                                        </p:tav>
                                      </p:tavLst>
                                    </p:anim>
                                    <p:anim calcmode="lin" valueType="num">
                                      <p:cBhvr>
                                        <p:cTn id="33" dur="1250" fill="hold"/>
                                        <p:tgtEl>
                                          <p:spTgt spid="3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500"/>
                                        <p:tgtEl>
                                          <p:spTgt spid="34"/>
                                        </p:tgtEl>
                                      </p:cBhvr>
                                    </p:animEffect>
                                    <p:anim calcmode="lin" valueType="num">
                                      <p:cBhvr>
                                        <p:cTn id="37" dur="1500" fill="hold"/>
                                        <p:tgtEl>
                                          <p:spTgt spid="34"/>
                                        </p:tgtEl>
                                        <p:attrNameLst>
                                          <p:attrName>ppt_x</p:attrName>
                                        </p:attrNameLst>
                                      </p:cBhvr>
                                      <p:tavLst>
                                        <p:tav tm="0">
                                          <p:val>
                                            <p:strVal val="#ppt_x"/>
                                          </p:val>
                                        </p:tav>
                                        <p:tav tm="100000">
                                          <p:val>
                                            <p:strVal val="#ppt_x"/>
                                          </p:val>
                                        </p:tav>
                                      </p:tavLst>
                                    </p:anim>
                                    <p:anim calcmode="lin" valueType="num">
                                      <p:cBhvr>
                                        <p:cTn id="38" dur="1500" fill="hold"/>
                                        <p:tgtEl>
                                          <p:spTgt spid="34"/>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750"/>
                                        <p:tgtEl>
                                          <p:spTgt spid="36"/>
                                        </p:tgtEl>
                                      </p:cBhvr>
                                    </p:animEffect>
                                    <p:anim calcmode="lin" valueType="num">
                                      <p:cBhvr>
                                        <p:cTn id="42" dur="1750" fill="hold"/>
                                        <p:tgtEl>
                                          <p:spTgt spid="36"/>
                                        </p:tgtEl>
                                        <p:attrNameLst>
                                          <p:attrName>ppt_x</p:attrName>
                                        </p:attrNameLst>
                                      </p:cBhvr>
                                      <p:tavLst>
                                        <p:tav tm="0">
                                          <p:val>
                                            <p:strVal val="#ppt_x"/>
                                          </p:val>
                                        </p:tav>
                                        <p:tav tm="100000">
                                          <p:val>
                                            <p:strVal val="#ppt_x"/>
                                          </p:val>
                                        </p:tav>
                                      </p:tavLst>
                                    </p:anim>
                                    <p:anim calcmode="lin" valueType="num">
                                      <p:cBhvr>
                                        <p:cTn id="43" dur="1750" fill="hold"/>
                                        <p:tgtEl>
                                          <p:spTgt spid="3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2000"/>
                                        <p:tgtEl>
                                          <p:spTgt spid="43"/>
                                        </p:tgtEl>
                                      </p:cBhvr>
                                    </p:animEffect>
                                    <p:anim calcmode="lin" valueType="num">
                                      <p:cBhvr>
                                        <p:cTn id="47" dur="2000" fill="hold"/>
                                        <p:tgtEl>
                                          <p:spTgt spid="43"/>
                                        </p:tgtEl>
                                        <p:attrNameLst>
                                          <p:attrName>ppt_x</p:attrName>
                                        </p:attrNameLst>
                                      </p:cBhvr>
                                      <p:tavLst>
                                        <p:tav tm="0">
                                          <p:val>
                                            <p:strVal val="#ppt_x"/>
                                          </p:val>
                                        </p:tav>
                                        <p:tav tm="100000">
                                          <p:val>
                                            <p:strVal val="#ppt_x"/>
                                          </p:val>
                                        </p:tav>
                                      </p:tavLst>
                                    </p:anim>
                                    <p:anim calcmode="lin" valueType="num">
                                      <p:cBhvr>
                                        <p:cTn id="48" dur="2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D6FB">
            <a:alpha val="25000"/>
          </a:srgb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E45165-0526-E9F5-5E98-C1B4B25331EE}"/>
              </a:ext>
            </a:extLst>
          </p:cNvPr>
          <p:cNvSpPr/>
          <p:nvPr/>
        </p:nvSpPr>
        <p:spPr>
          <a:xfrm>
            <a:off x="9171709" y="914400"/>
            <a:ext cx="2826327" cy="5680364"/>
          </a:xfrm>
          <a:prstGeom prst="roundRect">
            <a:avLst>
              <a:gd name="adj" fmla="val 25229"/>
            </a:avLst>
          </a:prstGeom>
          <a:blipFill>
            <a:blip r:embed="rId2"/>
            <a:stretch>
              <a:fillRect/>
            </a:stretch>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59001147-2690-CFA9-1519-FC354B256C18}"/>
              </a:ext>
            </a:extLst>
          </p:cNvPr>
          <p:cNvSpPr/>
          <p:nvPr/>
        </p:nvSpPr>
        <p:spPr>
          <a:xfrm>
            <a:off x="6816433" y="378691"/>
            <a:ext cx="2198254" cy="3454400"/>
          </a:xfrm>
          <a:prstGeom prst="roundRect">
            <a:avLst>
              <a:gd name="adj" fmla="val 27171"/>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A222176E-A91A-A561-1EC9-7CEFBAB71D97}"/>
              </a:ext>
            </a:extLst>
          </p:cNvPr>
          <p:cNvSpPr/>
          <p:nvPr/>
        </p:nvSpPr>
        <p:spPr>
          <a:xfrm>
            <a:off x="6816433" y="3943926"/>
            <a:ext cx="2198254" cy="2650837"/>
          </a:xfrm>
          <a:prstGeom prst="roundRect">
            <a:avLst>
              <a:gd name="adj" fmla="val 28852"/>
            </a:avLst>
          </a:prstGeom>
          <a:blipFill>
            <a:blip r:embed="rId4"/>
            <a:stretch>
              <a:fillRect/>
            </a:stretch>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7E51F2AD-F8AD-D798-5956-3802378765A1}"/>
              </a:ext>
            </a:extLst>
          </p:cNvPr>
          <p:cNvSpPr/>
          <p:nvPr/>
        </p:nvSpPr>
        <p:spPr>
          <a:xfrm>
            <a:off x="2068945" y="3876692"/>
            <a:ext cx="4479636" cy="2718072"/>
          </a:xfrm>
          <a:prstGeom prst="roundRect">
            <a:avLst>
              <a:gd name="adj" fmla="val 33740"/>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9FC0E066-7995-49F2-C4AD-BCF840779ED2}"/>
              </a:ext>
            </a:extLst>
          </p:cNvPr>
          <p:cNvSpPr/>
          <p:nvPr/>
        </p:nvSpPr>
        <p:spPr>
          <a:xfrm>
            <a:off x="193964" y="3648365"/>
            <a:ext cx="1681018" cy="2946398"/>
          </a:xfrm>
          <a:prstGeom prst="roundRect">
            <a:avLst>
              <a:gd name="adj" fmla="val 34249"/>
            </a:avLst>
          </a:prstGeom>
          <a:blipFill>
            <a:blip r:embed="rId6"/>
            <a:stretch>
              <a:fillRect/>
            </a:stretch>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9E195AA-F245-CC50-26CC-23966E17583D}"/>
              </a:ext>
            </a:extLst>
          </p:cNvPr>
          <p:cNvSpPr txBox="1"/>
          <p:nvPr/>
        </p:nvSpPr>
        <p:spPr>
          <a:xfrm>
            <a:off x="272893" y="1676016"/>
            <a:ext cx="6490186" cy="1323439"/>
          </a:xfrm>
          <a:prstGeom prst="rect">
            <a:avLst/>
          </a:prstGeom>
          <a:noFill/>
        </p:spPr>
        <p:txBody>
          <a:bodyPr wrap="square" rtlCol="0">
            <a:spAutoFit/>
          </a:bodyPr>
          <a:lstStyle/>
          <a:p>
            <a:r>
              <a:rPr lang="en-US" sz="4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MÔ HÌNH </a:t>
            </a:r>
          </a:p>
          <a:p>
            <a:r>
              <a:rPr lang="en-US" sz="4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VẬN HÀNH &amp; KINH DOANH</a:t>
            </a:r>
          </a:p>
        </p:txBody>
      </p:sp>
      <p:sp>
        <p:nvSpPr>
          <p:cNvPr id="10" name="Flowchart: Off-page Connector 9">
            <a:extLst>
              <a:ext uri="{FF2B5EF4-FFF2-40B4-BE49-F238E27FC236}">
                <a16:creationId xmlns:a16="http://schemas.microsoft.com/office/drawing/2014/main" id="{95254FD6-C1CA-C330-BF03-8DC6257D102F}"/>
              </a:ext>
            </a:extLst>
          </p:cNvPr>
          <p:cNvSpPr/>
          <p:nvPr/>
        </p:nvSpPr>
        <p:spPr>
          <a:xfrm>
            <a:off x="868218" y="0"/>
            <a:ext cx="711200" cy="1256145"/>
          </a:xfrm>
          <a:prstGeom prst="flowChartOffpageConnector">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Graphic 11" descr="Badge Tick with solid fill">
            <a:extLst>
              <a:ext uri="{FF2B5EF4-FFF2-40B4-BE49-F238E27FC236}">
                <a16:creationId xmlns:a16="http://schemas.microsoft.com/office/drawing/2014/main" id="{D8BA8C0C-4AA2-0AD1-C55B-CC8A3AE46A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06318" y="444989"/>
            <a:ext cx="635000" cy="635000"/>
          </a:xfrm>
          <a:prstGeom prst="rect">
            <a:avLst/>
          </a:prstGeom>
        </p:spPr>
      </p:pic>
      <p:sp>
        <p:nvSpPr>
          <p:cNvPr id="15" name="Oval 14">
            <a:extLst>
              <a:ext uri="{FF2B5EF4-FFF2-40B4-BE49-F238E27FC236}">
                <a16:creationId xmlns:a16="http://schemas.microsoft.com/office/drawing/2014/main" id="{0844645F-585C-5724-8E91-099029D99460}"/>
              </a:ext>
            </a:extLst>
          </p:cNvPr>
          <p:cNvSpPr/>
          <p:nvPr/>
        </p:nvSpPr>
        <p:spPr>
          <a:xfrm>
            <a:off x="6096000" y="3123922"/>
            <a:ext cx="274424" cy="274424"/>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B81FDED5-304F-4CC8-9742-F11497EBFF47}"/>
              </a:ext>
            </a:extLst>
          </p:cNvPr>
          <p:cNvSpPr/>
          <p:nvPr/>
        </p:nvSpPr>
        <p:spPr>
          <a:xfrm>
            <a:off x="5786686" y="3398346"/>
            <a:ext cx="189266" cy="189266"/>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7146F747-4A86-F6EB-08BF-CC1FBACE77DD}"/>
              </a:ext>
            </a:extLst>
          </p:cNvPr>
          <p:cNvSpPr/>
          <p:nvPr/>
        </p:nvSpPr>
        <p:spPr>
          <a:xfrm>
            <a:off x="487574" y="563416"/>
            <a:ext cx="274424" cy="274424"/>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B16FA51E-57EA-E379-D5F0-7B5280AA4B72}"/>
              </a:ext>
            </a:extLst>
          </p:cNvPr>
          <p:cNvSpPr/>
          <p:nvPr/>
        </p:nvSpPr>
        <p:spPr>
          <a:xfrm>
            <a:off x="178260" y="837840"/>
            <a:ext cx="189266" cy="189266"/>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5C688B96-DA9E-74AE-9363-3EB06FBD079F}"/>
              </a:ext>
            </a:extLst>
          </p:cNvPr>
          <p:cNvSpPr/>
          <p:nvPr/>
        </p:nvSpPr>
        <p:spPr>
          <a:xfrm>
            <a:off x="2068945" y="3876691"/>
            <a:ext cx="4479636" cy="2718071"/>
          </a:xfrm>
          <a:prstGeom prst="roundRect">
            <a:avLst>
              <a:gd name="adj" fmla="val 33740"/>
            </a:avLst>
          </a:prstGeom>
          <a:solidFill>
            <a:srgbClr val="565ADD">
              <a:alpha val="6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Rounded Corners 19">
            <a:extLst>
              <a:ext uri="{FF2B5EF4-FFF2-40B4-BE49-F238E27FC236}">
                <a16:creationId xmlns:a16="http://schemas.microsoft.com/office/drawing/2014/main" id="{4B30993E-429D-D14D-5C1F-EEA43FB01358}"/>
              </a:ext>
            </a:extLst>
          </p:cNvPr>
          <p:cNvSpPr/>
          <p:nvPr/>
        </p:nvSpPr>
        <p:spPr>
          <a:xfrm>
            <a:off x="6807200" y="378690"/>
            <a:ext cx="2198254" cy="3454400"/>
          </a:xfrm>
          <a:prstGeom prst="roundRect">
            <a:avLst>
              <a:gd name="adj" fmla="val 27171"/>
            </a:avLst>
          </a:prstGeom>
          <a:solidFill>
            <a:srgbClr val="565ADD">
              <a:alpha val="6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601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Effect transition="in" filter="fade">
                                      <p:cBhvr>
                                        <p:cTn id="24" dur="10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D6FB">
            <a:alpha val="24000"/>
          </a:srgb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A2FD4E-4488-2E74-E26D-462532ED4C52}"/>
              </a:ext>
            </a:extLst>
          </p:cNvPr>
          <p:cNvGrpSpPr/>
          <p:nvPr/>
        </p:nvGrpSpPr>
        <p:grpSpPr>
          <a:xfrm>
            <a:off x="4227601" y="1707822"/>
            <a:ext cx="3909426" cy="2913853"/>
            <a:chOff x="5306063" y="1447596"/>
            <a:chExt cx="3909426" cy="2913853"/>
          </a:xfrm>
        </p:grpSpPr>
        <p:pic>
          <p:nvPicPr>
            <p:cNvPr id="10" name="Picture 9">
              <a:extLst>
                <a:ext uri="{FF2B5EF4-FFF2-40B4-BE49-F238E27FC236}">
                  <a16:creationId xmlns:a16="http://schemas.microsoft.com/office/drawing/2014/main" id="{3C88863F-EAB9-44DC-8E08-AF2BA4EBB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388" y="1447596"/>
              <a:ext cx="2329553" cy="2329553"/>
            </a:xfrm>
            <a:prstGeom prst="rect">
              <a:avLst/>
            </a:prstGeom>
          </p:spPr>
        </p:pic>
        <p:sp>
          <p:nvSpPr>
            <p:cNvPr id="11" name="Oval 10">
              <a:extLst>
                <a:ext uri="{FF2B5EF4-FFF2-40B4-BE49-F238E27FC236}">
                  <a16:creationId xmlns:a16="http://schemas.microsoft.com/office/drawing/2014/main" id="{A6F7AF98-6732-5BFC-B838-9E9A5C216254}"/>
                </a:ext>
              </a:extLst>
            </p:cNvPr>
            <p:cNvSpPr/>
            <p:nvPr/>
          </p:nvSpPr>
          <p:spPr>
            <a:xfrm>
              <a:off x="5946238" y="1468944"/>
              <a:ext cx="2578641" cy="2578641"/>
            </a:xfrm>
            <a:prstGeom prst="ellipse">
              <a:avLst/>
            </a:prstGeom>
            <a:noFill/>
            <a:ln>
              <a:solidFill>
                <a:srgbClr val="565AD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11">
              <a:extLst>
                <a:ext uri="{FF2B5EF4-FFF2-40B4-BE49-F238E27FC236}">
                  <a16:creationId xmlns:a16="http://schemas.microsoft.com/office/drawing/2014/main" id="{4D60544E-C751-93BE-54AD-5AFAD68BB89B}"/>
                </a:ext>
              </a:extLst>
            </p:cNvPr>
            <p:cNvGrpSpPr/>
            <p:nvPr/>
          </p:nvGrpSpPr>
          <p:grpSpPr>
            <a:xfrm>
              <a:off x="5306063" y="3594210"/>
              <a:ext cx="3909426" cy="767239"/>
              <a:chOff x="5179523" y="3904596"/>
              <a:chExt cx="3909426" cy="767239"/>
            </a:xfrm>
          </p:grpSpPr>
          <p:sp>
            <p:nvSpPr>
              <p:cNvPr id="13" name="Ribbon: Curved and Tilted Up 12">
                <a:extLst>
                  <a:ext uri="{FF2B5EF4-FFF2-40B4-BE49-F238E27FC236}">
                    <a16:creationId xmlns:a16="http://schemas.microsoft.com/office/drawing/2014/main" id="{DFC1D4B8-D094-1428-70F8-53C932ABD1CF}"/>
                  </a:ext>
                </a:extLst>
              </p:cNvPr>
              <p:cNvSpPr/>
              <p:nvPr/>
            </p:nvSpPr>
            <p:spPr>
              <a:xfrm>
                <a:off x="5179523" y="3904596"/>
                <a:ext cx="3909426" cy="767239"/>
              </a:xfrm>
              <a:prstGeom prst="ellipseRibbon2">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A9705162-B4DB-D2CF-8E2B-DE254A3A9B1C}"/>
                  </a:ext>
                </a:extLst>
              </p:cNvPr>
              <p:cNvSpPr txBox="1"/>
              <p:nvPr/>
            </p:nvSpPr>
            <p:spPr>
              <a:xfrm>
                <a:off x="6090030" y="4025325"/>
                <a:ext cx="2088411" cy="338554"/>
              </a:xfrm>
              <a:prstGeom prst="rect">
                <a:avLst/>
              </a:prstGeom>
              <a:noFill/>
            </p:spPr>
            <p:txBody>
              <a:bodyPr wrap="square" rtlCol="0">
                <a:spAutoFit/>
              </a:bodyPr>
              <a:lstStyle/>
              <a:p>
                <a:pPr algn="ctr"/>
                <a:r>
                  <a:rPr lang="en-US" sz="16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TRUSTED</a:t>
                </a:r>
                <a:r>
                  <a:rPr lang="en-US" sz="1600" b="1" dirty="0">
                    <a:solidFill>
                      <a:srgbClr val="999BF5"/>
                    </a:solidFill>
                    <a:effectLst>
                      <a:outerShdw blurRad="63500" sx="102000" sy="102000" algn="ctr" rotWithShape="0">
                        <a:prstClr val="black">
                          <a:alpha val="40000"/>
                        </a:prstClr>
                      </a:outerShdw>
                    </a:effectLst>
                    <a:latin typeface="Roboto" pitchFamily="2" charset="0"/>
                    <a:ea typeface="Roboto" pitchFamily="2" charset="0"/>
                  </a:rPr>
                  <a:t> </a:t>
                </a:r>
                <a:r>
                  <a:rPr lang="en-US" sz="16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16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grpSp>
      </p:grpSp>
      <p:grpSp>
        <p:nvGrpSpPr>
          <p:cNvPr id="83" name="Group 82">
            <a:extLst>
              <a:ext uri="{FF2B5EF4-FFF2-40B4-BE49-F238E27FC236}">
                <a16:creationId xmlns:a16="http://schemas.microsoft.com/office/drawing/2014/main" id="{65576594-9FF7-9948-E57A-4955B167630B}"/>
              </a:ext>
            </a:extLst>
          </p:cNvPr>
          <p:cNvGrpSpPr/>
          <p:nvPr/>
        </p:nvGrpSpPr>
        <p:grpSpPr>
          <a:xfrm>
            <a:off x="1122890" y="1343533"/>
            <a:ext cx="2815860" cy="779962"/>
            <a:chOff x="1122890" y="1343533"/>
            <a:chExt cx="2815860" cy="779962"/>
          </a:xfrm>
        </p:grpSpPr>
        <p:sp>
          <p:nvSpPr>
            <p:cNvPr id="51" name="TextBox 50">
              <a:extLst>
                <a:ext uri="{FF2B5EF4-FFF2-40B4-BE49-F238E27FC236}">
                  <a16:creationId xmlns:a16="http://schemas.microsoft.com/office/drawing/2014/main" id="{50FB0E52-2E70-DD95-7F2E-4CAD4B09960C}"/>
                </a:ext>
              </a:extLst>
            </p:cNvPr>
            <p:cNvSpPr txBox="1"/>
            <p:nvPr/>
          </p:nvSpPr>
          <p:spPr>
            <a:xfrm>
              <a:off x="1907645" y="1661830"/>
              <a:ext cx="2031105"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Áp dụng Trusted PalmPay ví đóng theo chuỗi</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77" name="Group 76">
              <a:extLst>
                <a:ext uri="{FF2B5EF4-FFF2-40B4-BE49-F238E27FC236}">
                  <a16:creationId xmlns:a16="http://schemas.microsoft.com/office/drawing/2014/main" id="{621E17E0-ABFD-8364-36A8-45B7459ED234}"/>
                </a:ext>
              </a:extLst>
            </p:cNvPr>
            <p:cNvGrpSpPr/>
            <p:nvPr/>
          </p:nvGrpSpPr>
          <p:grpSpPr>
            <a:xfrm>
              <a:off x="1122890" y="1343533"/>
              <a:ext cx="711200" cy="711200"/>
              <a:chOff x="1478490" y="1445133"/>
              <a:chExt cx="711200" cy="711200"/>
            </a:xfrm>
          </p:grpSpPr>
          <p:sp>
            <p:nvSpPr>
              <p:cNvPr id="72" name="Oval 71">
                <a:extLst>
                  <a:ext uri="{FF2B5EF4-FFF2-40B4-BE49-F238E27FC236}">
                    <a16:creationId xmlns:a16="http://schemas.microsoft.com/office/drawing/2014/main" id="{4321D6F2-67B1-A404-BE52-ACAC732D2681}"/>
                  </a:ext>
                </a:extLst>
              </p:cNvPr>
              <p:cNvSpPr/>
              <p:nvPr/>
            </p:nvSpPr>
            <p:spPr>
              <a:xfrm>
                <a:off x="1478490" y="1445133"/>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4" name="Graphic 73" descr="Cycle with people with solid fill">
                <a:extLst>
                  <a:ext uri="{FF2B5EF4-FFF2-40B4-BE49-F238E27FC236}">
                    <a16:creationId xmlns:a16="http://schemas.microsoft.com/office/drawing/2014/main" id="{D9FE037B-EF70-4DAB-5814-D76B0B4107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52045" y="1518688"/>
                <a:ext cx="564090" cy="564090"/>
              </a:xfrm>
              <a:prstGeom prst="rect">
                <a:avLst/>
              </a:prstGeom>
            </p:spPr>
          </p:pic>
        </p:grpSp>
        <p:sp>
          <p:nvSpPr>
            <p:cNvPr id="76" name="TextBox 75">
              <a:extLst>
                <a:ext uri="{FF2B5EF4-FFF2-40B4-BE49-F238E27FC236}">
                  <a16:creationId xmlns:a16="http://schemas.microsoft.com/office/drawing/2014/main" id="{80B2339C-E9BE-A35E-DFC7-13BBA571E6AB}"/>
                </a:ext>
              </a:extLst>
            </p:cNvPr>
            <p:cNvSpPr txBox="1"/>
            <p:nvPr/>
          </p:nvSpPr>
          <p:spPr>
            <a:xfrm>
              <a:off x="1907645" y="1360579"/>
              <a:ext cx="1574930"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KHÁCH HÀNG</a:t>
              </a:r>
              <a:endParaRPr lang="en-US" sz="1600" b="1" dirty="0">
                <a:solidFill>
                  <a:srgbClr val="565ADD"/>
                </a:solidFill>
                <a:latin typeface="Roboto" pitchFamily="2" charset="0"/>
                <a:ea typeface="Roboto" pitchFamily="2" charset="0"/>
                <a:cs typeface="Roboto" pitchFamily="2" charset="0"/>
              </a:endParaRPr>
            </a:p>
          </p:txBody>
        </p:sp>
      </p:grpSp>
      <p:cxnSp>
        <p:nvCxnSpPr>
          <p:cNvPr id="81" name="Connector: Elbow 80">
            <a:extLst>
              <a:ext uri="{FF2B5EF4-FFF2-40B4-BE49-F238E27FC236}">
                <a16:creationId xmlns:a16="http://schemas.microsoft.com/office/drawing/2014/main" id="{7148DBA5-3B58-6111-EF70-AFACAA6C0402}"/>
              </a:ext>
            </a:extLst>
          </p:cNvPr>
          <p:cNvCxnSpPr>
            <a:cxnSpLocks/>
          </p:cNvCxnSpPr>
          <p:nvPr/>
        </p:nvCxnSpPr>
        <p:spPr>
          <a:xfrm rot="10800000">
            <a:off x="3796507" y="1699134"/>
            <a:ext cx="941995" cy="708566"/>
          </a:xfrm>
          <a:prstGeom prst="bentConnector3">
            <a:avLst/>
          </a:prstGeom>
          <a:ln>
            <a:solidFill>
              <a:srgbClr val="565ADD"/>
            </a:solidFill>
            <a:tailEnd type="triangle"/>
          </a:ln>
        </p:spPr>
        <p:style>
          <a:lnRef idx="2">
            <a:schemeClr val="accent1"/>
          </a:lnRef>
          <a:fillRef idx="0">
            <a:schemeClr val="accent1"/>
          </a:fillRef>
          <a:effectRef idx="1">
            <a:schemeClr val="accent1"/>
          </a:effectRef>
          <a:fontRef idx="minor">
            <a:schemeClr val="tx1"/>
          </a:fontRef>
        </p:style>
      </p:cxnSp>
      <p:grpSp>
        <p:nvGrpSpPr>
          <p:cNvPr id="94" name="Group 93">
            <a:extLst>
              <a:ext uri="{FF2B5EF4-FFF2-40B4-BE49-F238E27FC236}">
                <a16:creationId xmlns:a16="http://schemas.microsoft.com/office/drawing/2014/main" id="{9FBFE1A5-FEA0-C3A1-CBBD-1BF4DB4A9231}"/>
              </a:ext>
            </a:extLst>
          </p:cNvPr>
          <p:cNvGrpSpPr/>
          <p:nvPr/>
        </p:nvGrpSpPr>
        <p:grpSpPr>
          <a:xfrm>
            <a:off x="717792" y="3300736"/>
            <a:ext cx="2963875" cy="762916"/>
            <a:chOff x="923041" y="3211430"/>
            <a:chExt cx="2963875" cy="762916"/>
          </a:xfrm>
        </p:grpSpPr>
        <p:grpSp>
          <p:nvGrpSpPr>
            <p:cNvPr id="84" name="Group 83">
              <a:extLst>
                <a:ext uri="{FF2B5EF4-FFF2-40B4-BE49-F238E27FC236}">
                  <a16:creationId xmlns:a16="http://schemas.microsoft.com/office/drawing/2014/main" id="{0A9B1CFA-1484-8D11-504C-E0DAC633DDE5}"/>
                </a:ext>
              </a:extLst>
            </p:cNvPr>
            <p:cNvGrpSpPr/>
            <p:nvPr/>
          </p:nvGrpSpPr>
          <p:grpSpPr>
            <a:xfrm>
              <a:off x="923041" y="3211430"/>
              <a:ext cx="2963875" cy="762916"/>
              <a:chOff x="1231958" y="1360579"/>
              <a:chExt cx="2963875" cy="762916"/>
            </a:xfrm>
          </p:grpSpPr>
          <p:sp>
            <p:nvSpPr>
              <p:cNvPr id="85" name="TextBox 84">
                <a:extLst>
                  <a:ext uri="{FF2B5EF4-FFF2-40B4-BE49-F238E27FC236}">
                    <a16:creationId xmlns:a16="http://schemas.microsoft.com/office/drawing/2014/main" id="{3AD27DBF-6A98-4876-8351-96035BA04EB8}"/>
                  </a:ext>
                </a:extLst>
              </p:cNvPr>
              <p:cNvSpPr txBox="1"/>
              <p:nvPr/>
            </p:nvSpPr>
            <p:spPr>
              <a:xfrm>
                <a:off x="2036186" y="1661830"/>
                <a:ext cx="2031105"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POS, mPOS, Kiosk, Palm, NFC, ...</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8" name="Oval 87">
                <a:extLst>
                  <a:ext uri="{FF2B5EF4-FFF2-40B4-BE49-F238E27FC236}">
                    <a16:creationId xmlns:a16="http://schemas.microsoft.com/office/drawing/2014/main" id="{32780405-EA62-6011-45DB-C2C2C2017CAD}"/>
                  </a:ext>
                </a:extLst>
              </p:cNvPr>
              <p:cNvSpPr/>
              <p:nvPr/>
            </p:nvSpPr>
            <p:spPr>
              <a:xfrm>
                <a:off x="1231958" y="1360579"/>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TextBox 86">
                <a:extLst>
                  <a:ext uri="{FF2B5EF4-FFF2-40B4-BE49-F238E27FC236}">
                    <a16:creationId xmlns:a16="http://schemas.microsoft.com/office/drawing/2014/main" id="{AF9AA57A-4A3A-12E9-87D6-12E13909EB83}"/>
                  </a:ext>
                </a:extLst>
              </p:cNvPr>
              <p:cNvSpPr txBox="1"/>
              <p:nvPr/>
            </p:nvSpPr>
            <p:spPr>
              <a:xfrm>
                <a:off x="1907645" y="1360579"/>
                <a:ext cx="2288188"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THIẾT BỊ PALM/POS</a:t>
                </a:r>
                <a:endParaRPr lang="en-US" sz="1600" b="1" dirty="0">
                  <a:solidFill>
                    <a:srgbClr val="565ADD"/>
                  </a:solidFill>
                  <a:latin typeface="Roboto" pitchFamily="2" charset="0"/>
                  <a:ea typeface="Roboto" pitchFamily="2" charset="0"/>
                  <a:cs typeface="Roboto" pitchFamily="2" charset="0"/>
                </a:endParaRPr>
              </a:p>
            </p:txBody>
          </p:sp>
        </p:grpSp>
        <p:pic>
          <p:nvPicPr>
            <p:cNvPr id="91" name="Graphic 90" descr="Calculator with solid fill">
              <a:extLst>
                <a:ext uri="{FF2B5EF4-FFF2-40B4-BE49-F238E27FC236}">
                  <a16:creationId xmlns:a16="http://schemas.microsoft.com/office/drawing/2014/main" id="{06160E0F-DA8A-ECA4-DAF6-FBDA961A37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6016" y="3307361"/>
              <a:ext cx="485245" cy="485245"/>
            </a:xfrm>
            <a:prstGeom prst="rect">
              <a:avLst/>
            </a:prstGeom>
          </p:spPr>
        </p:pic>
      </p:grpSp>
      <p:cxnSp>
        <p:nvCxnSpPr>
          <p:cNvPr id="92" name="Connector: Elbow 91">
            <a:extLst>
              <a:ext uri="{FF2B5EF4-FFF2-40B4-BE49-F238E27FC236}">
                <a16:creationId xmlns:a16="http://schemas.microsoft.com/office/drawing/2014/main" id="{684C4546-1916-D728-F8C2-8CCA756F124B}"/>
              </a:ext>
            </a:extLst>
          </p:cNvPr>
          <p:cNvCxnSpPr>
            <a:cxnSpLocks/>
          </p:cNvCxnSpPr>
          <p:nvPr/>
        </p:nvCxnSpPr>
        <p:spPr>
          <a:xfrm rot="10800000" flipV="1">
            <a:off x="3779058" y="3164627"/>
            <a:ext cx="971386" cy="361816"/>
          </a:xfrm>
          <a:prstGeom prst="bentConnector3">
            <a:avLst/>
          </a:prstGeom>
          <a:ln>
            <a:solidFill>
              <a:srgbClr val="565ADD"/>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Connector: Elbow 100">
            <a:extLst>
              <a:ext uri="{FF2B5EF4-FFF2-40B4-BE49-F238E27FC236}">
                <a16:creationId xmlns:a16="http://schemas.microsoft.com/office/drawing/2014/main" id="{EF18EC03-AF34-483E-4478-FDF016E3623E}"/>
              </a:ext>
            </a:extLst>
          </p:cNvPr>
          <p:cNvCxnSpPr>
            <a:cxnSpLocks/>
          </p:cNvCxnSpPr>
          <p:nvPr/>
        </p:nvCxnSpPr>
        <p:spPr>
          <a:xfrm rot="5400000">
            <a:off x="3615151" y="4568204"/>
            <a:ext cx="603354" cy="470323"/>
          </a:xfrm>
          <a:prstGeom prst="bentConnector3">
            <a:avLst/>
          </a:prstGeom>
          <a:ln>
            <a:solidFill>
              <a:srgbClr val="565ADD"/>
            </a:solidFill>
            <a:tailEnd type="triangle"/>
          </a:ln>
        </p:spPr>
        <p:style>
          <a:lnRef idx="2">
            <a:schemeClr val="accent1"/>
          </a:lnRef>
          <a:fillRef idx="0">
            <a:schemeClr val="accent1"/>
          </a:fillRef>
          <a:effectRef idx="1">
            <a:schemeClr val="accent1"/>
          </a:effectRef>
          <a:fontRef idx="minor">
            <a:schemeClr val="tx1"/>
          </a:fontRef>
        </p:style>
      </p:cxnSp>
      <p:grpSp>
        <p:nvGrpSpPr>
          <p:cNvPr id="104" name="Group 103">
            <a:extLst>
              <a:ext uri="{FF2B5EF4-FFF2-40B4-BE49-F238E27FC236}">
                <a16:creationId xmlns:a16="http://schemas.microsoft.com/office/drawing/2014/main" id="{54D27A19-4F2A-4B9B-AEF9-8418DFAB9868}"/>
              </a:ext>
            </a:extLst>
          </p:cNvPr>
          <p:cNvGrpSpPr/>
          <p:nvPr/>
        </p:nvGrpSpPr>
        <p:grpSpPr>
          <a:xfrm>
            <a:off x="530298" y="5193635"/>
            <a:ext cx="4014548" cy="762916"/>
            <a:chOff x="832630" y="4920743"/>
            <a:chExt cx="4014548" cy="762916"/>
          </a:xfrm>
        </p:grpSpPr>
        <p:grpSp>
          <p:nvGrpSpPr>
            <p:cNvPr id="96" name="Group 95">
              <a:extLst>
                <a:ext uri="{FF2B5EF4-FFF2-40B4-BE49-F238E27FC236}">
                  <a16:creationId xmlns:a16="http://schemas.microsoft.com/office/drawing/2014/main" id="{67A33F84-1B7E-B33C-6263-EB273BBE446F}"/>
                </a:ext>
              </a:extLst>
            </p:cNvPr>
            <p:cNvGrpSpPr/>
            <p:nvPr/>
          </p:nvGrpSpPr>
          <p:grpSpPr>
            <a:xfrm>
              <a:off x="832630" y="4920743"/>
              <a:ext cx="4014548" cy="762916"/>
              <a:chOff x="1231958" y="1360579"/>
              <a:chExt cx="4014548" cy="762916"/>
            </a:xfrm>
          </p:grpSpPr>
          <p:sp>
            <p:nvSpPr>
              <p:cNvPr id="98" name="TextBox 97">
                <a:extLst>
                  <a:ext uri="{FF2B5EF4-FFF2-40B4-BE49-F238E27FC236}">
                    <a16:creationId xmlns:a16="http://schemas.microsoft.com/office/drawing/2014/main" id="{5431D676-4CD4-7A16-F929-F06D27168EA9}"/>
                  </a:ext>
                </a:extLst>
              </p:cNvPr>
              <p:cNvSpPr txBox="1"/>
              <p:nvPr/>
            </p:nvSpPr>
            <p:spPr>
              <a:xfrm>
                <a:off x="2036186" y="1661830"/>
                <a:ext cx="2031105"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Ngân hàng, Fintech, Open Banking</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99" name="Oval 98">
                <a:extLst>
                  <a:ext uri="{FF2B5EF4-FFF2-40B4-BE49-F238E27FC236}">
                    <a16:creationId xmlns:a16="http://schemas.microsoft.com/office/drawing/2014/main" id="{7BE336FA-A9A1-E683-DB76-2C57C3BA2F8C}"/>
                  </a:ext>
                </a:extLst>
              </p:cNvPr>
              <p:cNvSpPr/>
              <p:nvPr/>
            </p:nvSpPr>
            <p:spPr>
              <a:xfrm>
                <a:off x="1231958" y="1360579"/>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TextBox 99">
                <a:extLst>
                  <a:ext uri="{FF2B5EF4-FFF2-40B4-BE49-F238E27FC236}">
                    <a16:creationId xmlns:a16="http://schemas.microsoft.com/office/drawing/2014/main" id="{419F257F-0433-83EC-0344-B002A793EFEF}"/>
                  </a:ext>
                </a:extLst>
              </p:cNvPr>
              <p:cNvSpPr txBox="1"/>
              <p:nvPr/>
            </p:nvSpPr>
            <p:spPr>
              <a:xfrm>
                <a:off x="2036185" y="1377625"/>
                <a:ext cx="321032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NGÂN HÀNG/OPEN BANKING</a:t>
                </a:r>
                <a:endParaRPr lang="en-US" sz="1600" b="1" dirty="0">
                  <a:solidFill>
                    <a:srgbClr val="565ADD"/>
                  </a:solidFill>
                  <a:latin typeface="Roboto" pitchFamily="2" charset="0"/>
                  <a:ea typeface="Roboto" pitchFamily="2" charset="0"/>
                  <a:cs typeface="Roboto" pitchFamily="2" charset="0"/>
                </a:endParaRPr>
              </a:p>
            </p:txBody>
          </p:sp>
        </p:grpSp>
        <p:pic>
          <p:nvPicPr>
            <p:cNvPr id="103" name="Graphic 102" descr="Bank with solid fill">
              <a:extLst>
                <a:ext uri="{FF2B5EF4-FFF2-40B4-BE49-F238E27FC236}">
                  <a16:creationId xmlns:a16="http://schemas.microsoft.com/office/drawing/2014/main" id="{72D94A6B-5037-C9FB-200C-3FC735F5BC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8314" y="4969381"/>
              <a:ext cx="579832" cy="579832"/>
            </a:xfrm>
            <a:prstGeom prst="rect">
              <a:avLst/>
            </a:prstGeom>
          </p:spPr>
        </p:pic>
      </p:grpSp>
      <p:grpSp>
        <p:nvGrpSpPr>
          <p:cNvPr id="113" name="Group 112">
            <a:extLst>
              <a:ext uri="{FF2B5EF4-FFF2-40B4-BE49-F238E27FC236}">
                <a16:creationId xmlns:a16="http://schemas.microsoft.com/office/drawing/2014/main" id="{7B242FDA-BCAE-1744-AE4E-376C89C9EBB2}"/>
              </a:ext>
            </a:extLst>
          </p:cNvPr>
          <p:cNvGrpSpPr/>
          <p:nvPr/>
        </p:nvGrpSpPr>
        <p:grpSpPr>
          <a:xfrm>
            <a:off x="8425155" y="1538272"/>
            <a:ext cx="3004305" cy="779962"/>
            <a:chOff x="8476494" y="1112700"/>
            <a:chExt cx="3004305" cy="779962"/>
          </a:xfrm>
        </p:grpSpPr>
        <p:grpSp>
          <p:nvGrpSpPr>
            <p:cNvPr id="106" name="Group 105">
              <a:extLst>
                <a:ext uri="{FF2B5EF4-FFF2-40B4-BE49-F238E27FC236}">
                  <a16:creationId xmlns:a16="http://schemas.microsoft.com/office/drawing/2014/main" id="{CE577C7E-B61D-A92F-72F8-61E22A552166}"/>
                </a:ext>
              </a:extLst>
            </p:cNvPr>
            <p:cNvGrpSpPr/>
            <p:nvPr/>
          </p:nvGrpSpPr>
          <p:grpSpPr>
            <a:xfrm>
              <a:off x="8476494" y="1112700"/>
              <a:ext cx="3004305" cy="779962"/>
              <a:chOff x="1122890" y="1343533"/>
              <a:chExt cx="3004305" cy="779962"/>
            </a:xfrm>
          </p:grpSpPr>
          <p:sp>
            <p:nvSpPr>
              <p:cNvPr id="107" name="TextBox 106">
                <a:extLst>
                  <a:ext uri="{FF2B5EF4-FFF2-40B4-BE49-F238E27FC236}">
                    <a16:creationId xmlns:a16="http://schemas.microsoft.com/office/drawing/2014/main" id="{76BA7E80-61D2-FC08-AEF4-1A29E8B422BA}"/>
                  </a:ext>
                </a:extLst>
              </p:cNvPr>
              <p:cNvSpPr txBox="1"/>
              <p:nvPr/>
            </p:nvSpPr>
            <p:spPr>
              <a:xfrm>
                <a:off x="1907645" y="1661830"/>
                <a:ext cx="2031105"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Cửa hàng, chuỗi cửa hàng thuộc chuỗi hệ thống A</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10" name="Oval 109">
                <a:extLst>
                  <a:ext uri="{FF2B5EF4-FFF2-40B4-BE49-F238E27FC236}">
                    <a16:creationId xmlns:a16="http://schemas.microsoft.com/office/drawing/2014/main" id="{C1C34E83-7C61-8B1D-3D23-04F6966BF3F7}"/>
                  </a:ext>
                </a:extLst>
              </p:cNvPr>
              <p:cNvSpPr/>
              <p:nvPr/>
            </p:nvSpPr>
            <p:spPr>
              <a:xfrm>
                <a:off x="1122890" y="1343533"/>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A28CCA44-8F08-8B9E-2EBE-DAE192DB97FA}"/>
                  </a:ext>
                </a:extLst>
              </p:cNvPr>
              <p:cNvSpPr txBox="1"/>
              <p:nvPr/>
            </p:nvSpPr>
            <p:spPr>
              <a:xfrm>
                <a:off x="1907644" y="1360579"/>
                <a:ext cx="221955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MERCHANT CHUỖI A</a:t>
                </a:r>
                <a:endParaRPr lang="en-US" sz="1600" b="1" dirty="0">
                  <a:solidFill>
                    <a:srgbClr val="565ADD"/>
                  </a:solidFill>
                  <a:latin typeface="Roboto" pitchFamily="2" charset="0"/>
                  <a:ea typeface="Roboto" pitchFamily="2" charset="0"/>
                  <a:cs typeface="Roboto" pitchFamily="2" charset="0"/>
                </a:endParaRPr>
              </a:p>
            </p:txBody>
          </p:sp>
        </p:grpSp>
        <p:pic>
          <p:nvPicPr>
            <p:cNvPr id="112" name="Graphic 111" descr="Produce with solid fill">
              <a:extLst>
                <a:ext uri="{FF2B5EF4-FFF2-40B4-BE49-F238E27FC236}">
                  <a16:creationId xmlns:a16="http://schemas.microsoft.com/office/drawing/2014/main" id="{17BF7B31-75B5-C664-058F-6F48618F407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62324" y="1198530"/>
              <a:ext cx="539540" cy="539540"/>
            </a:xfrm>
            <a:prstGeom prst="rect">
              <a:avLst/>
            </a:prstGeom>
          </p:spPr>
        </p:pic>
      </p:grpSp>
      <p:grpSp>
        <p:nvGrpSpPr>
          <p:cNvPr id="114" name="Group 113">
            <a:extLst>
              <a:ext uri="{FF2B5EF4-FFF2-40B4-BE49-F238E27FC236}">
                <a16:creationId xmlns:a16="http://schemas.microsoft.com/office/drawing/2014/main" id="{EAC4692A-DB59-00FF-BF41-43FA4C49B4D2}"/>
              </a:ext>
            </a:extLst>
          </p:cNvPr>
          <p:cNvGrpSpPr/>
          <p:nvPr/>
        </p:nvGrpSpPr>
        <p:grpSpPr>
          <a:xfrm>
            <a:off x="8873235" y="3166000"/>
            <a:ext cx="3004305" cy="779962"/>
            <a:chOff x="8476494" y="1112700"/>
            <a:chExt cx="3004305" cy="779962"/>
          </a:xfrm>
        </p:grpSpPr>
        <p:grpSp>
          <p:nvGrpSpPr>
            <p:cNvPr id="115" name="Group 114">
              <a:extLst>
                <a:ext uri="{FF2B5EF4-FFF2-40B4-BE49-F238E27FC236}">
                  <a16:creationId xmlns:a16="http://schemas.microsoft.com/office/drawing/2014/main" id="{B0BAE95C-7DB2-83AC-26AF-FAA15AC5A290}"/>
                </a:ext>
              </a:extLst>
            </p:cNvPr>
            <p:cNvGrpSpPr/>
            <p:nvPr/>
          </p:nvGrpSpPr>
          <p:grpSpPr>
            <a:xfrm>
              <a:off x="8476494" y="1112700"/>
              <a:ext cx="3004305" cy="779962"/>
              <a:chOff x="1122890" y="1343533"/>
              <a:chExt cx="3004305" cy="779962"/>
            </a:xfrm>
          </p:grpSpPr>
          <p:sp>
            <p:nvSpPr>
              <p:cNvPr id="117" name="TextBox 116">
                <a:extLst>
                  <a:ext uri="{FF2B5EF4-FFF2-40B4-BE49-F238E27FC236}">
                    <a16:creationId xmlns:a16="http://schemas.microsoft.com/office/drawing/2014/main" id="{545C4FBA-ABA2-C481-ACB1-CC2228413263}"/>
                  </a:ext>
                </a:extLst>
              </p:cNvPr>
              <p:cNvSpPr txBox="1"/>
              <p:nvPr/>
            </p:nvSpPr>
            <p:spPr>
              <a:xfrm>
                <a:off x="1907645" y="1661830"/>
                <a:ext cx="2031105"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Cửa hàng, chuỗi cửa hàng thuộc chuỗi hệ thống B</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18" name="Oval 117">
                <a:extLst>
                  <a:ext uri="{FF2B5EF4-FFF2-40B4-BE49-F238E27FC236}">
                    <a16:creationId xmlns:a16="http://schemas.microsoft.com/office/drawing/2014/main" id="{0223E76E-BAD4-D942-5869-6B3DBC23D75B}"/>
                  </a:ext>
                </a:extLst>
              </p:cNvPr>
              <p:cNvSpPr/>
              <p:nvPr/>
            </p:nvSpPr>
            <p:spPr>
              <a:xfrm>
                <a:off x="1122890" y="1343533"/>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9" name="TextBox 118">
                <a:extLst>
                  <a:ext uri="{FF2B5EF4-FFF2-40B4-BE49-F238E27FC236}">
                    <a16:creationId xmlns:a16="http://schemas.microsoft.com/office/drawing/2014/main" id="{AF175022-0221-BE71-2B0E-7D4A921FCB5C}"/>
                  </a:ext>
                </a:extLst>
              </p:cNvPr>
              <p:cNvSpPr txBox="1"/>
              <p:nvPr/>
            </p:nvSpPr>
            <p:spPr>
              <a:xfrm>
                <a:off x="1907644" y="1360579"/>
                <a:ext cx="221955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MERCHANT CHUỖI B</a:t>
                </a:r>
                <a:endParaRPr lang="en-US" sz="1600" b="1" dirty="0">
                  <a:solidFill>
                    <a:srgbClr val="565ADD"/>
                  </a:solidFill>
                  <a:latin typeface="Roboto" pitchFamily="2" charset="0"/>
                  <a:ea typeface="Roboto" pitchFamily="2" charset="0"/>
                  <a:cs typeface="Roboto" pitchFamily="2" charset="0"/>
                </a:endParaRPr>
              </a:p>
            </p:txBody>
          </p:sp>
        </p:grpSp>
        <p:pic>
          <p:nvPicPr>
            <p:cNvPr id="116" name="Graphic 115" descr="Produce with solid fill">
              <a:extLst>
                <a:ext uri="{FF2B5EF4-FFF2-40B4-BE49-F238E27FC236}">
                  <a16:creationId xmlns:a16="http://schemas.microsoft.com/office/drawing/2014/main" id="{D178C45D-4420-0DB6-6899-F8E87657E2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62324" y="1198530"/>
              <a:ext cx="539540" cy="539540"/>
            </a:xfrm>
            <a:prstGeom prst="rect">
              <a:avLst/>
            </a:prstGeom>
          </p:spPr>
        </p:pic>
      </p:grpSp>
      <p:cxnSp>
        <p:nvCxnSpPr>
          <p:cNvPr id="127" name="Connector: Elbow 126">
            <a:extLst>
              <a:ext uri="{FF2B5EF4-FFF2-40B4-BE49-F238E27FC236}">
                <a16:creationId xmlns:a16="http://schemas.microsoft.com/office/drawing/2014/main" id="{B79A76EB-B593-90F5-292C-3837F47663D6}"/>
              </a:ext>
            </a:extLst>
          </p:cNvPr>
          <p:cNvCxnSpPr/>
          <p:nvPr/>
        </p:nvCxnSpPr>
        <p:spPr>
          <a:xfrm flipV="1">
            <a:off x="7367691" y="1879378"/>
            <a:ext cx="1001845" cy="392903"/>
          </a:xfrm>
          <a:prstGeom prst="bentConnector3">
            <a:avLst/>
          </a:prstGeom>
          <a:ln>
            <a:solidFill>
              <a:srgbClr val="565ADD"/>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Connector: Elbow 127">
            <a:extLst>
              <a:ext uri="{FF2B5EF4-FFF2-40B4-BE49-F238E27FC236}">
                <a16:creationId xmlns:a16="http://schemas.microsoft.com/office/drawing/2014/main" id="{0C69F9E1-0982-947D-17D2-9B65EA35180B}"/>
              </a:ext>
            </a:extLst>
          </p:cNvPr>
          <p:cNvCxnSpPr>
            <a:cxnSpLocks/>
          </p:cNvCxnSpPr>
          <p:nvPr/>
        </p:nvCxnSpPr>
        <p:spPr>
          <a:xfrm>
            <a:off x="7522978" y="3123790"/>
            <a:ext cx="1249497" cy="539748"/>
          </a:xfrm>
          <a:prstGeom prst="bentConnector3">
            <a:avLst/>
          </a:prstGeom>
          <a:ln>
            <a:solidFill>
              <a:srgbClr val="565ADD"/>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Connector: Elbow 128">
            <a:extLst>
              <a:ext uri="{FF2B5EF4-FFF2-40B4-BE49-F238E27FC236}">
                <a16:creationId xmlns:a16="http://schemas.microsoft.com/office/drawing/2014/main" id="{B221558D-BFE2-5B25-B8C1-55A31C2F3785}"/>
              </a:ext>
            </a:extLst>
          </p:cNvPr>
          <p:cNvCxnSpPr>
            <a:cxnSpLocks/>
          </p:cNvCxnSpPr>
          <p:nvPr/>
        </p:nvCxnSpPr>
        <p:spPr>
          <a:xfrm>
            <a:off x="8069112" y="4271132"/>
            <a:ext cx="687575" cy="660478"/>
          </a:xfrm>
          <a:prstGeom prst="bentConnector3">
            <a:avLst/>
          </a:prstGeom>
          <a:ln>
            <a:solidFill>
              <a:srgbClr val="565ADD"/>
            </a:solidFill>
            <a:tailEnd type="triangle"/>
          </a:ln>
        </p:spPr>
        <p:style>
          <a:lnRef idx="2">
            <a:schemeClr val="accent1"/>
          </a:lnRef>
          <a:fillRef idx="0">
            <a:schemeClr val="accent1"/>
          </a:fillRef>
          <a:effectRef idx="1">
            <a:schemeClr val="accent1"/>
          </a:effectRef>
          <a:fontRef idx="minor">
            <a:schemeClr val="tx1"/>
          </a:fontRef>
        </p:style>
      </p:cxnSp>
      <p:grpSp>
        <p:nvGrpSpPr>
          <p:cNvPr id="148" name="Group 147">
            <a:extLst>
              <a:ext uri="{FF2B5EF4-FFF2-40B4-BE49-F238E27FC236}">
                <a16:creationId xmlns:a16="http://schemas.microsoft.com/office/drawing/2014/main" id="{15F2BF15-7BD9-9484-B30C-BABE1EE66332}"/>
              </a:ext>
            </a:extLst>
          </p:cNvPr>
          <p:cNvGrpSpPr/>
          <p:nvPr/>
        </p:nvGrpSpPr>
        <p:grpSpPr>
          <a:xfrm>
            <a:off x="3521582" y="315165"/>
            <a:ext cx="5210102" cy="769589"/>
            <a:chOff x="3521582" y="167107"/>
            <a:chExt cx="5210102" cy="769589"/>
          </a:xfrm>
        </p:grpSpPr>
        <p:sp>
          <p:nvSpPr>
            <p:cNvPr id="147" name="Rectangle: Rounded Corners 146">
              <a:extLst>
                <a:ext uri="{FF2B5EF4-FFF2-40B4-BE49-F238E27FC236}">
                  <a16:creationId xmlns:a16="http://schemas.microsoft.com/office/drawing/2014/main" id="{B8F89AF1-3177-62A8-CD02-93823D640BA6}"/>
                </a:ext>
              </a:extLst>
            </p:cNvPr>
            <p:cNvSpPr/>
            <p:nvPr/>
          </p:nvSpPr>
          <p:spPr>
            <a:xfrm>
              <a:off x="3553125" y="167107"/>
              <a:ext cx="4957860" cy="769589"/>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3" name="TextBox 132">
              <a:extLst>
                <a:ext uri="{FF2B5EF4-FFF2-40B4-BE49-F238E27FC236}">
                  <a16:creationId xmlns:a16="http://schemas.microsoft.com/office/drawing/2014/main" id="{AB5692BE-5441-C59C-D4E9-2C21DC28D692}"/>
                </a:ext>
              </a:extLst>
            </p:cNvPr>
            <p:cNvSpPr txBox="1"/>
            <p:nvPr/>
          </p:nvSpPr>
          <p:spPr>
            <a:xfrm>
              <a:off x="3521582" y="271097"/>
              <a:ext cx="5210102" cy="553998"/>
            </a:xfrm>
            <a:prstGeom prst="rect">
              <a:avLst/>
            </a:prstGeom>
            <a:noFill/>
          </p:spPr>
          <p:txBody>
            <a:bodyPr wrap="square" rtlCol="0">
              <a:spAutoFit/>
            </a:bodyPr>
            <a:lstStyle/>
            <a:p>
              <a:pPr algn="ctr"/>
              <a:r>
                <a:rPr lang="en-US" sz="3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MÔ HÌNH TỔNG THỂ</a:t>
              </a:r>
            </a:p>
          </p:txBody>
        </p:sp>
      </p:grpSp>
      <p:grpSp>
        <p:nvGrpSpPr>
          <p:cNvPr id="146" name="Group 145">
            <a:extLst>
              <a:ext uri="{FF2B5EF4-FFF2-40B4-BE49-F238E27FC236}">
                <a16:creationId xmlns:a16="http://schemas.microsoft.com/office/drawing/2014/main" id="{C644EDC6-9CA1-51B4-4543-DDC20E564FDA}"/>
              </a:ext>
            </a:extLst>
          </p:cNvPr>
          <p:cNvGrpSpPr/>
          <p:nvPr/>
        </p:nvGrpSpPr>
        <p:grpSpPr>
          <a:xfrm>
            <a:off x="4579543" y="4907593"/>
            <a:ext cx="3094182" cy="1575306"/>
            <a:chOff x="4599838" y="4850185"/>
            <a:chExt cx="3094182" cy="1575306"/>
          </a:xfrm>
        </p:grpSpPr>
        <p:sp>
          <p:nvSpPr>
            <p:cNvPr id="132" name="Rectangle: Rounded Corners 131">
              <a:extLst>
                <a:ext uri="{FF2B5EF4-FFF2-40B4-BE49-F238E27FC236}">
                  <a16:creationId xmlns:a16="http://schemas.microsoft.com/office/drawing/2014/main" id="{754EE4A3-87EC-1BE1-B7A5-E9F3F067B663}"/>
                </a:ext>
              </a:extLst>
            </p:cNvPr>
            <p:cNvSpPr/>
            <p:nvPr/>
          </p:nvSpPr>
          <p:spPr>
            <a:xfrm>
              <a:off x="4599838" y="4850185"/>
              <a:ext cx="3094182" cy="1575306"/>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5" name="Group 144">
              <a:extLst>
                <a:ext uri="{FF2B5EF4-FFF2-40B4-BE49-F238E27FC236}">
                  <a16:creationId xmlns:a16="http://schemas.microsoft.com/office/drawing/2014/main" id="{FF4CE5D0-059D-4564-39D3-92C820347CAD}"/>
                </a:ext>
              </a:extLst>
            </p:cNvPr>
            <p:cNvGrpSpPr/>
            <p:nvPr/>
          </p:nvGrpSpPr>
          <p:grpSpPr>
            <a:xfrm>
              <a:off x="4702001" y="5021725"/>
              <a:ext cx="2992019" cy="638701"/>
              <a:chOff x="4702001" y="5021725"/>
              <a:chExt cx="2992019" cy="638701"/>
            </a:xfrm>
          </p:grpSpPr>
          <p:sp>
            <p:nvSpPr>
              <p:cNvPr id="136" name="TextBox 135">
                <a:extLst>
                  <a:ext uri="{FF2B5EF4-FFF2-40B4-BE49-F238E27FC236}">
                    <a16:creationId xmlns:a16="http://schemas.microsoft.com/office/drawing/2014/main" id="{FDDB8EB0-B8A9-408E-C8EE-4BC463D916F2}"/>
                  </a:ext>
                </a:extLst>
              </p:cNvPr>
              <p:cNvSpPr txBox="1"/>
              <p:nvPr/>
            </p:nvSpPr>
            <p:spPr>
              <a:xfrm>
                <a:off x="5029138" y="5021725"/>
                <a:ext cx="2664882" cy="638701"/>
              </a:xfrm>
              <a:prstGeom prst="rect">
                <a:avLst/>
              </a:prstGeom>
              <a:noFill/>
            </p:spPr>
            <p:txBody>
              <a:bodyPr wrap="square" rtlCol="0">
                <a:spAutoFit/>
              </a:bodyPr>
              <a:lstStyle/>
              <a:p>
                <a:pPr>
                  <a:lnSpc>
                    <a:spcPct val="133000"/>
                  </a:lnSpc>
                  <a:buSzPct val="100000"/>
                </a:pPr>
                <a:r>
                  <a:rPr lang="en-US" sz="1400" dirty="0">
                    <a:solidFill>
                      <a:srgbClr val="E0E1FC"/>
                    </a:solidFill>
                    <a:latin typeface="Roboto" pitchFamily="2" charset="0"/>
                    <a:ea typeface="Roboto" pitchFamily="2" charset="0"/>
                    <a:cs typeface="Times New Roman" panose="02020603050405020304" pitchFamily="18" charset="0"/>
                  </a:rPr>
                  <a:t>Trusted </a:t>
                </a:r>
                <a:r>
                  <a:rPr lang="en-US" sz="1400" dirty="0" err="1">
                    <a:solidFill>
                      <a:srgbClr val="FFC000"/>
                    </a:solidFill>
                    <a:latin typeface="Roboto" pitchFamily="2" charset="0"/>
                    <a:ea typeface="Roboto" pitchFamily="2" charset="0"/>
                    <a:cs typeface="Times New Roman" panose="02020603050405020304" pitchFamily="18" charset="0"/>
                  </a:rPr>
                  <a:t>PalmPay</a:t>
                </a:r>
                <a:r>
                  <a:rPr lang="en-US" sz="1400" dirty="0">
                    <a:solidFill>
                      <a:srgbClr val="E0E1FC"/>
                    </a:solidFill>
                    <a:latin typeface="Roboto" pitchFamily="2" charset="0"/>
                    <a:ea typeface="Roboto" pitchFamily="2" charset="0"/>
                    <a:cs typeface="Times New Roman" panose="02020603050405020304" pitchFamily="18" charset="0"/>
                  </a:rPr>
                  <a:t> là nền tảng điều phối và sổ cái nội bộ</a:t>
                </a:r>
              </a:p>
            </p:txBody>
          </p:sp>
          <p:grpSp>
            <p:nvGrpSpPr>
              <p:cNvPr id="140" name="Group 139">
                <a:extLst>
                  <a:ext uri="{FF2B5EF4-FFF2-40B4-BE49-F238E27FC236}">
                    <a16:creationId xmlns:a16="http://schemas.microsoft.com/office/drawing/2014/main" id="{1350065D-900C-E11D-C9A2-C1E16FFA43C7}"/>
                  </a:ext>
                </a:extLst>
              </p:cNvPr>
              <p:cNvGrpSpPr/>
              <p:nvPr/>
            </p:nvGrpSpPr>
            <p:grpSpPr>
              <a:xfrm>
                <a:off x="4702001" y="5164280"/>
                <a:ext cx="341572" cy="353590"/>
                <a:chOff x="4726037" y="4983347"/>
                <a:chExt cx="341572" cy="353590"/>
              </a:xfrm>
            </p:grpSpPr>
            <p:sp>
              <p:nvSpPr>
                <p:cNvPr id="138" name="Rectangle: Rounded Corners 137">
                  <a:extLst>
                    <a:ext uri="{FF2B5EF4-FFF2-40B4-BE49-F238E27FC236}">
                      <a16:creationId xmlns:a16="http://schemas.microsoft.com/office/drawing/2014/main" id="{7B8E015E-F47D-7047-675F-A19A6140132E}"/>
                    </a:ext>
                  </a:extLst>
                </p:cNvPr>
                <p:cNvSpPr/>
                <p:nvPr/>
              </p:nvSpPr>
              <p:spPr>
                <a:xfrm>
                  <a:off x="4726037" y="5111178"/>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Graphic 138" descr="Paperclip with solid fill">
                  <a:extLst>
                    <a:ext uri="{FF2B5EF4-FFF2-40B4-BE49-F238E27FC236}">
                      <a16:creationId xmlns:a16="http://schemas.microsoft.com/office/drawing/2014/main" id="{A2554A44-2CAA-4F85-9DEA-07D093F2EE6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124379">
                  <a:off x="4772266" y="4983347"/>
                  <a:ext cx="295343" cy="295343"/>
                </a:xfrm>
                <a:prstGeom prst="rect">
                  <a:avLst/>
                </a:prstGeom>
              </p:spPr>
            </p:pic>
          </p:grpSp>
        </p:grpSp>
        <p:grpSp>
          <p:nvGrpSpPr>
            <p:cNvPr id="144" name="Group 143">
              <a:extLst>
                <a:ext uri="{FF2B5EF4-FFF2-40B4-BE49-F238E27FC236}">
                  <a16:creationId xmlns:a16="http://schemas.microsoft.com/office/drawing/2014/main" id="{13DDD229-94B4-65ED-8E0D-96ACE10E5FF8}"/>
                </a:ext>
              </a:extLst>
            </p:cNvPr>
            <p:cNvGrpSpPr/>
            <p:nvPr/>
          </p:nvGrpSpPr>
          <p:grpSpPr>
            <a:xfrm>
              <a:off x="4714019" y="5756345"/>
              <a:ext cx="2808959" cy="383228"/>
              <a:chOff x="4726038" y="5645195"/>
              <a:chExt cx="2808959" cy="383228"/>
            </a:xfrm>
          </p:grpSpPr>
          <p:grpSp>
            <p:nvGrpSpPr>
              <p:cNvPr id="143" name="Group 142">
                <a:extLst>
                  <a:ext uri="{FF2B5EF4-FFF2-40B4-BE49-F238E27FC236}">
                    <a16:creationId xmlns:a16="http://schemas.microsoft.com/office/drawing/2014/main" id="{18FB85E0-1037-9860-1C60-F0D454EF30B4}"/>
                  </a:ext>
                </a:extLst>
              </p:cNvPr>
              <p:cNvGrpSpPr/>
              <p:nvPr/>
            </p:nvGrpSpPr>
            <p:grpSpPr>
              <a:xfrm>
                <a:off x="4726038" y="5676275"/>
                <a:ext cx="2808959" cy="352148"/>
                <a:chOff x="4726038" y="5676275"/>
                <a:chExt cx="2808959" cy="352148"/>
              </a:xfrm>
            </p:grpSpPr>
            <p:sp>
              <p:nvSpPr>
                <p:cNvPr id="137" name="TextBox 136">
                  <a:extLst>
                    <a:ext uri="{FF2B5EF4-FFF2-40B4-BE49-F238E27FC236}">
                      <a16:creationId xmlns:a16="http://schemas.microsoft.com/office/drawing/2014/main" id="{23A7AB05-9CF1-52F6-D3E8-F5D48E7BD8DC}"/>
                    </a:ext>
                  </a:extLst>
                </p:cNvPr>
                <p:cNvSpPr txBox="1"/>
                <p:nvPr/>
              </p:nvSpPr>
              <p:spPr>
                <a:xfrm>
                  <a:off x="5029138" y="5676275"/>
                  <a:ext cx="2505859" cy="352148"/>
                </a:xfrm>
                <a:prstGeom prst="rect">
                  <a:avLst/>
                </a:prstGeom>
                <a:noFill/>
              </p:spPr>
              <p:txBody>
                <a:bodyPr wrap="square" rtlCol="0">
                  <a:spAutoFit/>
                </a:bodyPr>
                <a:lstStyle/>
                <a:p>
                  <a:pPr>
                    <a:lnSpc>
                      <a:spcPct val="133000"/>
                    </a:lnSpc>
                    <a:buSzPct val="100000"/>
                  </a:pPr>
                  <a:r>
                    <a:rPr lang="en-US" sz="1400" b="1" dirty="0">
                      <a:solidFill>
                        <a:srgbClr val="FFC000"/>
                      </a:solidFill>
                      <a:latin typeface="Roboto" pitchFamily="2" charset="0"/>
                      <a:ea typeface="Roboto" pitchFamily="2" charset="0"/>
                      <a:cs typeface="Times New Roman" panose="02020603050405020304" pitchFamily="18" charset="0"/>
                    </a:rPr>
                    <a:t>KHÔNG</a:t>
                  </a:r>
                  <a:r>
                    <a:rPr lang="en-US" sz="1400" dirty="0">
                      <a:solidFill>
                        <a:srgbClr val="E0E1FC"/>
                      </a:solidFill>
                      <a:latin typeface="Roboto" pitchFamily="2" charset="0"/>
                      <a:ea typeface="Roboto" pitchFamily="2" charset="0"/>
                      <a:cs typeface="Times New Roman" panose="02020603050405020304" pitchFamily="18" charset="0"/>
                    </a:rPr>
                    <a:t> giữ tiền khách hàng</a:t>
                  </a:r>
                </a:p>
              </p:txBody>
            </p:sp>
            <p:sp>
              <p:nvSpPr>
                <p:cNvPr id="141" name="Rectangle: Rounded Corners 140">
                  <a:extLst>
                    <a:ext uri="{FF2B5EF4-FFF2-40B4-BE49-F238E27FC236}">
                      <a16:creationId xmlns:a16="http://schemas.microsoft.com/office/drawing/2014/main" id="{9226A585-DCA7-BA4B-A151-0DFD23559852}"/>
                    </a:ext>
                  </a:extLst>
                </p:cNvPr>
                <p:cNvSpPr/>
                <p:nvPr/>
              </p:nvSpPr>
              <p:spPr>
                <a:xfrm>
                  <a:off x="4726038" y="573947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42" name="Graphic 141" descr="Paperclip with solid fill">
                <a:extLst>
                  <a:ext uri="{FF2B5EF4-FFF2-40B4-BE49-F238E27FC236}">
                    <a16:creationId xmlns:a16="http://schemas.microsoft.com/office/drawing/2014/main" id="{2800014D-753F-F28E-FC5B-23D16FE5BA3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124379">
                <a:off x="4772267" y="5645195"/>
                <a:ext cx="295343" cy="295343"/>
              </a:xfrm>
              <a:prstGeom prst="rect">
                <a:avLst/>
              </a:prstGeom>
            </p:spPr>
          </p:pic>
        </p:grpSp>
      </p:grpSp>
      <p:grpSp>
        <p:nvGrpSpPr>
          <p:cNvPr id="151" name="Group 150">
            <a:extLst>
              <a:ext uri="{FF2B5EF4-FFF2-40B4-BE49-F238E27FC236}">
                <a16:creationId xmlns:a16="http://schemas.microsoft.com/office/drawing/2014/main" id="{74EFE4F4-14F1-E129-1A18-759D6F70EA61}"/>
              </a:ext>
            </a:extLst>
          </p:cNvPr>
          <p:cNvGrpSpPr/>
          <p:nvPr/>
        </p:nvGrpSpPr>
        <p:grpSpPr>
          <a:xfrm>
            <a:off x="8873235" y="4670026"/>
            <a:ext cx="3004305" cy="747243"/>
            <a:chOff x="8873235" y="4670026"/>
            <a:chExt cx="3004305" cy="747243"/>
          </a:xfrm>
        </p:grpSpPr>
        <p:grpSp>
          <p:nvGrpSpPr>
            <p:cNvPr id="121" name="Group 120">
              <a:extLst>
                <a:ext uri="{FF2B5EF4-FFF2-40B4-BE49-F238E27FC236}">
                  <a16:creationId xmlns:a16="http://schemas.microsoft.com/office/drawing/2014/main" id="{1AB09AB3-5061-D406-858F-454AB8FFAD39}"/>
                </a:ext>
              </a:extLst>
            </p:cNvPr>
            <p:cNvGrpSpPr/>
            <p:nvPr/>
          </p:nvGrpSpPr>
          <p:grpSpPr>
            <a:xfrm>
              <a:off x="8873235" y="4670026"/>
              <a:ext cx="3004305" cy="711200"/>
              <a:chOff x="1122890" y="1343533"/>
              <a:chExt cx="3004305" cy="711200"/>
            </a:xfrm>
          </p:grpSpPr>
          <p:sp>
            <p:nvSpPr>
              <p:cNvPr id="123" name="TextBox 122">
                <a:extLst>
                  <a:ext uri="{FF2B5EF4-FFF2-40B4-BE49-F238E27FC236}">
                    <a16:creationId xmlns:a16="http://schemas.microsoft.com/office/drawing/2014/main" id="{07FFA328-2ED9-7E2F-D950-D792C52A4BE6}"/>
                  </a:ext>
                </a:extLst>
              </p:cNvPr>
              <p:cNvSpPr txBox="1"/>
              <p:nvPr/>
            </p:nvSpPr>
            <p:spPr>
              <a:xfrm>
                <a:off x="1907645" y="1661830"/>
                <a:ext cx="2031105"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Affiliate/Đối tác hệ sinh thái</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24" name="Oval 123">
                <a:extLst>
                  <a:ext uri="{FF2B5EF4-FFF2-40B4-BE49-F238E27FC236}">
                    <a16:creationId xmlns:a16="http://schemas.microsoft.com/office/drawing/2014/main" id="{B6C90AB1-1A6D-C508-3942-DA1ED34CA199}"/>
                  </a:ext>
                </a:extLst>
              </p:cNvPr>
              <p:cNvSpPr/>
              <p:nvPr/>
            </p:nvSpPr>
            <p:spPr>
              <a:xfrm>
                <a:off x="1122890" y="1343533"/>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5" name="TextBox 124">
                <a:extLst>
                  <a:ext uri="{FF2B5EF4-FFF2-40B4-BE49-F238E27FC236}">
                    <a16:creationId xmlns:a16="http://schemas.microsoft.com/office/drawing/2014/main" id="{20B7090E-5E4A-065A-9A00-CB62AFD4EE55}"/>
                  </a:ext>
                </a:extLst>
              </p:cNvPr>
              <p:cNvSpPr txBox="1"/>
              <p:nvPr/>
            </p:nvSpPr>
            <p:spPr>
              <a:xfrm>
                <a:off x="1907644" y="1360579"/>
                <a:ext cx="221955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MERCHANT LIÊN KẾT</a:t>
                </a:r>
                <a:endParaRPr lang="en-US" sz="1600" b="1" dirty="0">
                  <a:solidFill>
                    <a:srgbClr val="565ADD"/>
                  </a:solidFill>
                  <a:latin typeface="Roboto" pitchFamily="2" charset="0"/>
                  <a:ea typeface="Roboto" pitchFamily="2" charset="0"/>
                  <a:cs typeface="Roboto" pitchFamily="2" charset="0"/>
                </a:endParaRPr>
              </a:p>
            </p:txBody>
          </p:sp>
        </p:grpSp>
        <p:pic>
          <p:nvPicPr>
            <p:cNvPr id="150" name="Graphic 149" descr="Handshake with solid fill">
              <a:extLst>
                <a:ext uri="{FF2B5EF4-FFF2-40B4-BE49-F238E27FC236}">
                  <a16:creationId xmlns:a16="http://schemas.microsoft.com/office/drawing/2014/main" id="{D7044FB7-94A9-8308-6A59-A1255A2C9FC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894500" y="4748599"/>
              <a:ext cx="668670" cy="668670"/>
            </a:xfrm>
            <a:prstGeom prst="rect">
              <a:avLst/>
            </a:prstGeom>
          </p:spPr>
        </p:pic>
      </p:grpSp>
    </p:spTree>
    <p:extLst>
      <p:ext uri="{BB962C8B-B14F-4D97-AF65-F5344CB8AC3E}">
        <p14:creationId xmlns:p14="http://schemas.microsoft.com/office/powerpoint/2010/main" val="8005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down)">
                                      <p:cBhvr>
                                        <p:cTn id="13" dur="500"/>
                                        <p:tgtEl>
                                          <p:spTgt spid="81"/>
                                        </p:tgtEl>
                                      </p:cBhvr>
                                    </p:animEffect>
                                  </p:childTnLst>
                                </p:cTn>
                              </p:par>
                              <p:par>
                                <p:cTn id="14" presetID="22" presetClass="entr" presetSubtype="2"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wipe(right)">
                                      <p:cBhvr>
                                        <p:cTn id="16" dur="500"/>
                                        <p:tgtEl>
                                          <p:spTgt spid="92"/>
                                        </p:tgtEl>
                                      </p:cBhvr>
                                    </p:animEffect>
                                  </p:childTnLst>
                                </p:cTn>
                              </p:par>
                              <p:par>
                                <p:cTn id="17" presetID="22" presetClass="entr" presetSubtype="1"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up)">
                                      <p:cBhvr>
                                        <p:cTn id="19" dur="500"/>
                                        <p:tgtEl>
                                          <p:spTgt spid="101"/>
                                        </p:tgtEl>
                                      </p:cBhvr>
                                    </p:animEffect>
                                  </p:childTnLst>
                                </p:cTn>
                              </p:par>
                              <p:par>
                                <p:cTn id="20" presetID="22" presetClass="entr" presetSubtype="8" fill="hold" nodeType="with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wipe(left)">
                                      <p:cBhvr>
                                        <p:cTn id="22" dur="500"/>
                                        <p:tgtEl>
                                          <p:spTgt spid="127"/>
                                        </p:tgtEl>
                                      </p:cBhvr>
                                    </p:animEffect>
                                  </p:childTnLst>
                                </p:cTn>
                              </p:par>
                              <p:par>
                                <p:cTn id="23" presetID="22" presetClass="entr" presetSubtype="8"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Effect transition="in" filter="wipe(left)">
                                      <p:cBhvr>
                                        <p:cTn id="25" dur="500"/>
                                        <p:tgtEl>
                                          <p:spTgt spid="128"/>
                                        </p:tgtEl>
                                      </p:cBhvr>
                                    </p:animEffect>
                                  </p:childTnLst>
                                </p:cTn>
                              </p:par>
                              <p:par>
                                <p:cTn id="26" presetID="22" presetClass="entr" presetSubtype="1"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Effect transition="in" filter="wipe(up)">
                                      <p:cBhvr>
                                        <p:cTn id="28" dur="500"/>
                                        <p:tgtEl>
                                          <p:spTgt spid="12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46"/>
                                        </p:tgtEl>
                                      </p:cBhvr>
                                    </p:animEffect>
                                    <p:animScale>
                                      <p:cBhvr>
                                        <p:cTn id="33" dur="250" autoRev="1" fill="hold"/>
                                        <p:tgtEl>
                                          <p:spTgt spid="1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ED9A-B0AC-554F-F2FD-D0CC801C8AD0}"/>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238F38DA-739C-1BDE-F64A-512B18572529}"/>
              </a:ext>
            </a:extLst>
          </p:cNvPr>
          <p:cNvGrpSpPr/>
          <p:nvPr/>
        </p:nvGrpSpPr>
        <p:grpSpPr>
          <a:xfrm>
            <a:off x="7700188" y="1953124"/>
            <a:ext cx="349825" cy="337127"/>
            <a:chOff x="8055266" y="3805382"/>
            <a:chExt cx="349825" cy="337127"/>
          </a:xfrm>
        </p:grpSpPr>
        <p:cxnSp>
          <p:nvCxnSpPr>
            <p:cNvPr id="63" name="Straight Connector 62">
              <a:extLst>
                <a:ext uri="{FF2B5EF4-FFF2-40B4-BE49-F238E27FC236}">
                  <a16:creationId xmlns:a16="http://schemas.microsoft.com/office/drawing/2014/main" id="{B5296A7D-0905-15FC-2F1B-6F739C879971}"/>
                </a:ext>
              </a:extLst>
            </p:cNvPr>
            <p:cNvCxnSpPr/>
            <p:nvPr/>
          </p:nvCxnSpPr>
          <p:spPr>
            <a:xfrm>
              <a:off x="8055266" y="3805382"/>
              <a:ext cx="349825" cy="0"/>
            </a:xfrm>
            <a:prstGeom prst="line">
              <a:avLst/>
            </a:prstGeom>
            <a:ln w="3175">
              <a:solidFill>
                <a:srgbClr val="565ADD"/>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6F9B171-38B6-B949-2E80-5BF4C8FE011A}"/>
                </a:ext>
              </a:extLst>
            </p:cNvPr>
            <p:cNvCxnSpPr>
              <a:cxnSpLocks/>
            </p:cNvCxnSpPr>
            <p:nvPr/>
          </p:nvCxnSpPr>
          <p:spPr>
            <a:xfrm>
              <a:off x="8405091" y="3805382"/>
              <a:ext cx="0" cy="337127"/>
            </a:xfrm>
            <a:prstGeom prst="line">
              <a:avLst/>
            </a:prstGeom>
            <a:ln w="3175">
              <a:solidFill>
                <a:srgbClr val="565ADD"/>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D39B30E-9880-5475-49E0-8DA4E9F5D7DC}"/>
                </a:ext>
              </a:extLst>
            </p:cNvPr>
            <p:cNvCxnSpPr/>
            <p:nvPr/>
          </p:nvCxnSpPr>
          <p:spPr>
            <a:xfrm>
              <a:off x="8055266" y="4142509"/>
              <a:ext cx="349825" cy="0"/>
            </a:xfrm>
            <a:prstGeom prst="line">
              <a:avLst/>
            </a:prstGeom>
            <a:ln w="3175">
              <a:solidFill>
                <a:srgbClr val="565ADD"/>
              </a:solidFill>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571FDAC9-4BEF-B55D-0667-6981522BA771}"/>
              </a:ext>
            </a:extLst>
          </p:cNvPr>
          <p:cNvGrpSpPr/>
          <p:nvPr/>
        </p:nvGrpSpPr>
        <p:grpSpPr>
          <a:xfrm>
            <a:off x="585370" y="222527"/>
            <a:ext cx="1698722" cy="1018135"/>
            <a:chOff x="6607106" y="5710722"/>
            <a:chExt cx="1698722" cy="1018135"/>
          </a:xfrm>
        </p:grpSpPr>
        <p:pic>
          <p:nvPicPr>
            <p:cNvPr id="5" name="Picture 4">
              <a:extLst>
                <a:ext uri="{FF2B5EF4-FFF2-40B4-BE49-F238E27FC236}">
                  <a16:creationId xmlns:a16="http://schemas.microsoft.com/office/drawing/2014/main" id="{20B02398-23B2-8BD9-0448-D6E103326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259" y="5710722"/>
              <a:ext cx="744415" cy="744415"/>
            </a:xfrm>
            <a:prstGeom prst="rect">
              <a:avLst/>
            </a:prstGeom>
          </p:spPr>
        </p:pic>
        <p:grpSp>
          <p:nvGrpSpPr>
            <p:cNvPr id="6" name="Group 5">
              <a:extLst>
                <a:ext uri="{FF2B5EF4-FFF2-40B4-BE49-F238E27FC236}">
                  <a16:creationId xmlns:a16="http://schemas.microsoft.com/office/drawing/2014/main" id="{002C2557-E051-EE8C-4B68-7D640F2B93EB}"/>
                </a:ext>
              </a:extLst>
            </p:cNvPr>
            <p:cNvGrpSpPr/>
            <p:nvPr/>
          </p:nvGrpSpPr>
          <p:grpSpPr>
            <a:xfrm>
              <a:off x="6607106" y="6390303"/>
              <a:ext cx="1698722" cy="338554"/>
              <a:chOff x="6348106" y="6437898"/>
              <a:chExt cx="1698722" cy="338554"/>
            </a:xfrm>
          </p:grpSpPr>
          <p:sp>
            <p:nvSpPr>
              <p:cNvPr id="7" name="Rectangle: Rounded Corners 6">
                <a:extLst>
                  <a:ext uri="{FF2B5EF4-FFF2-40B4-BE49-F238E27FC236}">
                    <a16:creationId xmlns:a16="http://schemas.microsoft.com/office/drawing/2014/main" id="{3224C9A0-55FA-1C78-C347-228F308F8FC0}"/>
                  </a:ext>
                </a:extLst>
              </p:cNvPr>
              <p:cNvSpPr/>
              <p:nvPr/>
            </p:nvSpPr>
            <p:spPr>
              <a:xfrm>
                <a:off x="6348106" y="6437899"/>
                <a:ext cx="1698722"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0770E66D-F290-E1CA-6D2F-194C02975ECD}"/>
                  </a:ext>
                </a:extLst>
              </p:cNvPr>
              <p:cNvSpPr txBox="1"/>
              <p:nvPr/>
            </p:nvSpPr>
            <p:spPr>
              <a:xfrm>
                <a:off x="6410002" y="6437898"/>
                <a:ext cx="1574930"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KHÁCH HÀNG</a:t>
                </a:r>
                <a:endParaRPr lang="en-US" sz="1600" b="1" dirty="0">
                  <a:solidFill>
                    <a:srgbClr val="565ADD"/>
                  </a:solidFill>
                  <a:latin typeface="Roboto" pitchFamily="2" charset="0"/>
                  <a:ea typeface="Roboto" pitchFamily="2" charset="0"/>
                  <a:cs typeface="Roboto" pitchFamily="2" charset="0"/>
                </a:endParaRPr>
              </a:p>
            </p:txBody>
          </p:sp>
        </p:grpSp>
      </p:grpSp>
      <p:grpSp>
        <p:nvGrpSpPr>
          <p:cNvPr id="9" name="Group 8">
            <a:extLst>
              <a:ext uri="{FF2B5EF4-FFF2-40B4-BE49-F238E27FC236}">
                <a16:creationId xmlns:a16="http://schemas.microsoft.com/office/drawing/2014/main" id="{E3003ACA-E127-0E8E-3DE4-79C4596E02AD}"/>
              </a:ext>
            </a:extLst>
          </p:cNvPr>
          <p:cNvGrpSpPr/>
          <p:nvPr/>
        </p:nvGrpSpPr>
        <p:grpSpPr>
          <a:xfrm>
            <a:off x="3126000" y="212993"/>
            <a:ext cx="2181578" cy="1027669"/>
            <a:chOff x="8391710" y="5440440"/>
            <a:chExt cx="2181578" cy="1027669"/>
          </a:xfrm>
        </p:grpSpPr>
        <p:pic>
          <p:nvPicPr>
            <p:cNvPr id="10" name="Picture 9">
              <a:extLst>
                <a:ext uri="{FF2B5EF4-FFF2-40B4-BE49-F238E27FC236}">
                  <a16:creationId xmlns:a16="http://schemas.microsoft.com/office/drawing/2014/main" id="{62796653-470B-5C87-2FEE-0661616E90EC}"/>
                </a:ext>
              </a:extLst>
            </p:cNvPr>
            <p:cNvPicPr>
              <a:picLocks noChangeAspect="1"/>
            </p:cNvPicPr>
            <p:nvPr/>
          </p:nvPicPr>
          <p:blipFill>
            <a:blip r:embed="rId3">
              <a:extLst>
                <a:ext uri="{28A0092B-C50C-407E-A947-70E740481C1C}">
                  <a14:useLocalDpi xmlns:a14="http://schemas.microsoft.com/office/drawing/2010/main" val="0"/>
                </a:ext>
              </a:extLst>
            </a:blip>
            <a:srcRect l="9673" t="18129" r="7561" b="18409"/>
            <a:stretch>
              <a:fillRect/>
            </a:stretch>
          </p:blipFill>
          <p:spPr>
            <a:xfrm>
              <a:off x="9163028" y="5440440"/>
              <a:ext cx="898741" cy="689115"/>
            </a:xfrm>
            <a:prstGeom prst="rect">
              <a:avLst/>
            </a:prstGeom>
          </p:spPr>
        </p:pic>
        <p:grpSp>
          <p:nvGrpSpPr>
            <p:cNvPr id="11" name="Group 10">
              <a:extLst>
                <a:ext uri="{FF2B5EF4-FFF2-40B4-BE49-F238E27FC236}">
                  <a16:creationId xmlns:a16="http://schemas.microsoft.com/office/drawing/2014/main" id="{88CAC307-B0B9-D758-3C4E-96C0206DC668}"/>
                </a:ext>
              </a:extLst>
            </p:cNvPr>
            <p:cNvGrpSpPr/>
            <p:nvPr/>
          </p:nvGrpSpPr>
          <p:grpSpPr>
            <a:xfrm>
              <a:off x="8391710" y="6121943"/>
              <a:ext cx="2181578" cy="346166"/>
              <a:chOff x="9262075" y="1397293"/>
              <a:chExt cx="2181578" cy="346166"/>
            </a:xfrm>
          </p:grpSpPr>
          <p:sp>
            <p:nvSpPr>
              <p:cNvPr id="12" name="Rectangle: Rounded Corners 11">
                <a:extLst>
                  <a:ext uri="{FF2B5EF4-FFF2-40B4-BE49-F238E27FC236}">
                    <a16:creationId xmlns:a16="http://schemas.microsoft.com/office/drawing/2014/main" id="{042CB7FF-07C9-8272-4247-1ECE579D5C5C}"/>
                  </a:ext>
                </a:extLst>
              </p:cNvPr>
              <p:cNvSpPr/>
              <p:nvPr/>
            </p:nvSpPr>
            <p:spPr>
              <a:xfrm>
                <a:off x="9280256" y="1404906"/>
                <a:ext cx="2145217"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0DE16476-DCA8-95A4-22C5-925DC3871607}"/>
                  </a:ext>
                </a:extLst>
              </p:cNvPr>
              <p:cNvSpPr txBox="1"/>
              <p:nvPr/>
            </p:nvSpPr>
            <p:spPr>
              <a:xfrm>
                <a:off x="9262075" y="1397293"/>
                <a:ext cx="2181578"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CHUỖI CỬA HÀNG A</a:t>
                </a:r>
                <a:endParaRPr lang="en-US" sz="1600" b="1" dirty="0">
                  <a:solidFill>
                    <a:srgbClr val="565ADD"/>
                  </a:solidFill>
                  <a:latin typeface="Roboto" pitchFamily="2" charset="0"/>
                  <a:ea typeface="Roboto" pitchFamily="2" charset="0"/>
                  <a:cs typeface="Roboto" pitchFamily="2" charset="0"/>
                </a:endParaRPr>
              </a:p>
            </p:txBody>
          </p:sp>
        </p:grpSp>
      </p:grpSp>
      <p:grpSp>
        <p:nvGrpSpPr>
          <p:cNvPr id="22" name="Group 21">
            <a:extLst>
              <a:ext uri="{FF2B5EF4-FFF2-40B4-BE49-F238E27FC236}">
                <a16:creationId xmlns:a16="http://schemas.microsoft.com/office/drawing/2014/main" id="{C3DBA1CD-4951-9124-3D58-E0FD2AE80D7A}"/>
              </a:ext>
            </a:extLst>
          </p:cNvPr>
          <p:cNvGrpSpPr/>
          <p:nvPr/>
        </p:nvGrpSpPr>
        <p:grpSpPr>
          <a:xfrm>
            <a:off x="6352438" y="81296"/>
            <a:ext cx="2262908" cy="1159366"/>
            <a:chOff x="4969165" y="28891"/>
            <a:chExt cx="2262908" cy="1159366"/>
          </a:xfrm>
        </p:grpSpPr>
        <p:pic>
          <p:nvPicPr>
            <p:cNvPr id="15" name="Picture 14">
              <a:extLst>
                <a:ext uri="{FF2B5EF4-FFF2-40B4-BE49-F238E27FC236}">
                  <a16:creationId xmlns:a16="http://schemas.microsoft.com/office/drawing/2014/main" id="{804B5AD4-AD8F-150E-52C2-BB9A8B10C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466" y="28891"/>
              <a:ext cx="864203" cy="864203"/>
            </a:xfrm>
            <a:prstGeom prst="rect">
              <a:avLst/>
            </a:prstGeom>
          </p:spPr>
        </p:pic>
        <p:grpSp>
          <p:nvGrpSpPr>
            <p:cNvPr id="21" name="Group 20">
              <a:extLst>
                <a:ext uri="{FF2B5EF4-FFF2-40B4-BE49-F238E27FC236}">
                  <a16:creationId xmlns:a16="http://schemas.microsoft.com/office/drawing/2014/main" id="{1FFB8E8B-9D67-1C15-2FBB-71B185B64CB4}"/>
                </a:ext>
              </a:extLst>
            </p:cNvPr>
            <p:cNvGrpSpPr/>
            <p:nvPr/>
          </p:nvGrpSpPr>
          <p:grpSpPr>
            <a:xfrm>
              <a:off x="4969165" y="849703"/>
              <a:ext cx="2262908" cy="338554"/>
              <a:chOff x="4969165" y="849703"/>
              <a:chExt cx="2262908" cy="338554"/>
            </a:xfrm>
          </p:grpSpPr>
          <p:sp>
            <p:nvSpPr>
              <p:cNvPr id="20" name="Rectangle: Rounded Corners 19">
                <a:extLst>
                  <a:ext uri="{FF2B5EF4-FFF2-40B4-BE49-F238E27FC236}">
                    <a16:creationId xmlns:a16="http://schemas.microsoft.com/office/drawing/2014/main" id="{024EA96C-5CA8-33B4-C974-627AA4EAA9F6}"/>
                  </a:ext>
                </a:extLst>
              </p:cNvPr>
              <p:cNvSpPr/>
              <p:nvPr/>
            </p:nvSpPr>
            <p:spPr>
              <a:xfrm>
                <a:off x="4969165" y="849704"/>
                <a:ext cx="2262908"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6BBD769D-9BF5-2DDD-3247-66E7A89A2568}"/>
                  </a:ext>
                </a:extLst>
              </p:cNvPr>
              <p:cNvSpPr txBox="1"/>
              <p:nvPr/>
            </p:nvSpPr>
            <p:spPr>
              <a:xfrm>
                <a:off x="5056414" y="849703"/>
                <a:ext cx="2088411" cy="338554"/>
              </a:xfrm>
              <a:prstGeom prst="rect">
                <a:avLst/>
              </a:prstGeom>
              <a:noFill/>
            </p:spPr>
            <p:txBody>
              <a:bodyPr wrap="square" rtlCol="0">
                <a:spAutoFit/>
              </a:bodyPr>
              <a:lstStyle/>
              <a:p>
                <a:pPr algn="ctr"/>
                <a:r>
                  <a:rPr lang="en-US" sz="16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TRUSTED</a:t>
                </a:r>
                <a:r>
                  <a:rPr lang="en-US" sz="1600" b="1" dirty="0">
                    <a:solidFill>
                      <a:srgbClr val="999BF5"/>
                    </a:solidFill>
                    <a:effectLst>
                      <a:outerShdw blurRad="63500" sx="102000" sy="102000" algn="ctr" rotWithShape="0">
                        <a:prstClr val="black">
                          <a:alpha val="40000"/>
                        </a:prstClr>
                      </a:outerShdw>
                    </a:effectLst>
                    <a:latin typeface="Roboto" pitchFamily="2" charset="0"/>
                    <a:ea typeface="Roboto" pitchFamily="2" charset="0"/>
                  </a:rPr>
                  <a:t> </a:t>
                </a:r>
                <a:r>
                  <a:rPr lang="en-US" sz="16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16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grpSp>
      </p:grpSp>
      <p:grpSp>
        <p:nvGrpSpPr>
          <p:cNvPr id="23" name="Group 22">
            <a:extLst>
              <a:ext uri="{FF2B5EF4-FFF2-40B4-BE49-F238E27FC236}">
                <a16:creationId xmlns:a16="http://schemas.microsoft.com/office/drawing/2014/main" id="{B63DD768-8261-4629-9F88-15BD58F31A07}"/>
              </a:ext>
            </a:extLst>
          </p:cNvPr>
          <p:cNvGrpSpPr/>
          <p:nvPr/>
        </p:nvGrpSpPr>
        <p:grpSpPr>
          <a:xfrm>
            <a:off x="9678386" y="314586"/>
            <a:ext cx="1698722" cy="926076"/>
            <a:chOff x="2109002" y="380002"/>
            <a:chExt cx="1698722" cy="926076"/>
          </a:xfrm>
        </p:grpSpPr>
        <p:pic>
          <p:nvPicPr>
            <p:cNvPr id="24" name="Picture 23">
              <a:extLst>
                <a:ext uri="{FF2B5EF4-FFF2-40B4-BE49-F238E27FC236}">
                  <a16:creationId xmlns:a16="http://schemas.microsoft.com/office/drawing/2014/main" id="{2C3D3091-2EC4-B5DB-8A30-3C39E856E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511" y="380002"/>
              <a:ext cx="1057703" cy="587521"/>
            </a:xfrm>
            <a:prstGeom prst="rect">
              <a:avLst/>
            </a:prstGeom>
          </p:spPr>
        </p:pic>
        <p:grpSp>
          <p:nvGrpSpPr>
            <p:cNvPr id="25" name="Group 24">
              <a:extLst>
                <a:ext uri="{FF2B5EF4-FFF2-40B4-BE49-F238E27FC236}">
                  <a16:creationId xmlns:a16="http://schemas.microsoft.com/office/drawing/2014/main" id="{BC4A97EB-F07B-12E1-5C4F-D6B0184EBF99}"/>
                </a:ext>
              </a:extLst>
            </p:cNvPr>
            <p:cNvGrpSpPr/>
            <p:nvPr/>
          </p:nvGrpSpPr>
          <p:grpSpPr>
            <a:xfrm>
              <a:off x="2109002" y="967524"/>
              <a:ext cx="1698722" cy="338554"/>
              <a:chOff x="3074168" y="1457051"/>
              <a:chExt cx="1698722" cy="338554"/>
            </a:xfrm>
          </p:grpSpPr>
          <p:sp>
            <p:nvSpPr>
              <p:cNvPr id="26" name="Rectangle: Rounded Corners 25">
                <a:extLst>
                  <a:ext uri="{FF2B5EF4-FFF2-40B4-BE49-F238E27FC236}">
                    <a16:creationId xmlns:a16="http://schemas.microsoft.com/office/drawing/2014/main" id="{CF588F66-D44A-2D55-668D-6BFE0C1C76F6}"/>
                  </a:ext>
                </a:extLst>
              </p:cNvPr>
              <p:cNvSpPr/>
              <p:nvPr/>
            </p:nvSpPr>
            <p:spPr>
              <a:xfrm>
                <a:off x="3074168" y="1457052"/>
                <a:ext cx="1698722"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EE6B5F27-8DD0-90E0-D794-CA7B32ECE099}"/>
                  </a:ext>
                </a:extLst>
              </p:cNvPr>
              <p:cNvSpPr txBox="1"/>
              <p:nvPr/>
            </p:nvSpPr>
            <p:spPr>
              <a:xfrm>
                <a:off x="3207710" y="1457051"/>
                <a:ext cx="1431638"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NGÂN HÀNG</a:t>
                </a:r>
                <a:endParaRPr lang="en-US" sz="1600" b="1" dirty="0">
                  <a:solidFill>
                    <a:srgbClr val="565ADD"/>
                  </a:solidFill>
                  <a:latin typeface="Roboto" pitchFamily="2" charset="0"/>
                  <a:ea typeface="Roboto" pitchFamily="2" charset="0"/>
                  <a:cs typeface="Roboto" pitchFamily="2" charset="0"/>
                </a:endParaRPr>
              </a:p>
            </p:txBody>
          </p:sp>
        </p:grpSp>
      </p:grpSp>
      <p:cxnSp>
        <p:nvCxnSpPr>
          <p:cNvPr id="29" name="Straight Connector 28">
            <a:extLst>
              <a:ext uri="{FF2B5EF4-FFF2-40B4-BE49-F238E27FC236}">
                <a16:creationId xmlns:a16="http://schemas.microsoft.com/office/drawing/2014/main" id="{C7CC2C56-02E6-5474-8069-EABF4E5BD43E}"/>
              </a:ext>
            </a:extLst>
          </p:cNvPr>
          <p:cNvCxnSpPr>
            <a:cxnSpLocks/>
          </p:cNvCxnSpPr>
          <p:nvPr/>
        </p:nvCxnSpPr>
        <p:spPr>
          <a:xfrm>
            <a:off x="1434731"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11E49F1-CC74-CDC4-3A2D-5292AA936593}"/>
              </a:ext>
            </a:extLst>
          </p:cNvPr>
          <p:cNvCxnSpPr>
            <a:cxnSpLocks/>
          </p:cNvCxnSpPr>
          <p:nvPr/>
        </p:nvCxnSpPr>
        <p:spPr>
          <a:xfrm>
            <a:off x="4243523"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3AD9026-A235-2B31-BE2D-38E2D7D78506}"/>
              </a:ext>
            </a:extLst>
          </p:cNvPr>
          <p:cNvCxnSpPr>
            <a:cxnSpLocks/>
          </p:cNvCxnSpPr>
          <p:nvPr/>
        </p:nvCxnSpPr>
        <p:spPr>
          <a:xfrm>
            <a:off x="7689681"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83B42E1-1A5A-F183-EE11-95CD9E44317D}"/>
              </a:ext>
            </a:extLst>
          </p:cNvPr>
          <p:cNvCxnSpPr>
            <a:cxnSpLocks/>
          </p:cNvCxnSpPr>
          <p:nvPr/>
        </p:nvCxnSpPr>
        <p:spPr>
          <a:xfrm>
            <a:off x="10527746"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sp>
        <p:nvSpPr>
          <p:cNvPr id="33" name="Rectangle: Rounded Corners 32">
            <a:extLst>
              <a:ext uri="{FF2B5EF4-FFF2-40B4-BE49-F238E27FC236}">
                <a16:creationId xmlns:a16="http://schemas.microsoft.com/office/drawing/2014/main" id="{3B342AE7-ED2D-D4E2-2655-20E82D94782E}"/>
              </a:ext>
            </a:extLst>
          </p:cNvPr>
          <p:cNvSpPr/>
          <p:nvPr/>
        </p:nvSpPr>
        <p:spPr>
          <a:xfrm>
            <a:off x="1356819" y="1366982"/>
            <a:ext cx="145192" cy="1326447"/>
          </a:xfrm>
          <a:prstGeom prst="roundRect">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81015607-E624-8CFC-4514-4D9E8BAD21F6}"/>
              </a:ext>
            </a:extLst>
          </p:cNvPr>
          <p:cNvSpPr txBox="1"/>
          <p:nvPr/>
        </p:nvSpPr>
        <p:spPr>
          <a:xfrm>
            <a:off x="2691218" y="1593908"/>
            <a:ext cx="4109591" cy="276999"/>
          </a:xfrm>
          <a:prstGeom prst="rect">
            <a:avLst/>
          </a:prstGeom>
          <a:solidFill>
            <a:schemeClr val="accent6">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(1-1) Mở Trusted PalmPay và chọn ví chuỗi A để nạp tiền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1C67C6CF-4725-550F-9121-1CF24806C7DB}"/>
              </a:ext>
            </a:extLst>
          </p:cNvPr>
          <p:cNvSpPr/>
          <p:nvPr/>
        </p:nvSpPr>
        <p:spPr>
          <a:xfrm>
            <a:off x="10477149" y="2451367"/>
            <a:ext cx="162422" cy="977627"/>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Rectangle: Rounded Corners 49">
            <a:extLst>
              <a:ext uri="{FF2B5EF4-FFF2-40B4-BE49-F238E27FC236}">
                <a16:creationId xmlns:a16="http://schemas.microsoft.com/office/drawing/2014/main" id="{8C30CC52-E316-3DD5-7556-329311C4CE39}"/>
              </a:ext>
            </a:extLst>
          </p:cNvPr>
          <p:cNvSpPr/>
          <p:nvPr/>
        </p:nvSpPr>
        <p:spPr>
          <a:xfrm>
            <a:off x="7623849" y="1804977"/>
            <a:ext cx="131808" cy="633422"/>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44" name="Straight Arrow Connector 43">
            <a:extLst>
              <a:ext uri="{FF2B5EF4-FFF2-40B4-BE49-F238E27FC236}">
                <a16:creationId xmlns:a16="http://schemas.microsoft.com/office/drawing/2014/main" id="{D1368C56-9AF7-070E-2449-05DE9A773367}"/>
              </a:ext>
            </a:extLst>
          </p:cNvPr>
          <p:cNvCxnSpPr>
            <a:cxnSpLocks/>
          </p:cNvCxnSpPr>
          <p:nvPr/>
        </p:nvCxnSpPr>
        <p:spPr>
          <a:xfrm flipH="1" flipV="1">
            <a:off x="4272796" y="2829470"/>
            <a:ext cx="6204352" cy="29106"/>
          </a:xfrm>
          <a:prstGeom prst="straightConnector1">
            <a:avLst/>
          </a:prstGeom>
          <a:ln w="6350">
            <a:solidFill>
              <a:srgbClr val="565ADD"/>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7D1CDFE-C98A-DEBA-D756-4FD60C007414}"/>
              </a:ext>
            </a:extLst>
          </p:cNvPr>
          <p:cNvCxnSpPr>
            <a:cxnSpLocks/>
          </p:cNvCxnSpPr>
          <p:nvPr/>
        </p:nvCxnSpPr>
        <p:spPr>
          <a:xfrm>
            <a:off x="1528019" y="1936837"/>
            <a:ext cx="6065214" cy="0"/>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75B916B5-BAB3-0860-75C4-62FFD1A72000}"/>
              </a:ext>
            </a:extLst>
          </p:cNvPr>
          <p:cNvCxnSpPr>
            <a:cxnSpLocks/>
          </p:cNvCxnSpPr>
          <p:nvPr/>
        </p:nvCxnSpPr>
        <p:spPr>
          <a:xfrm flipH="1">
            <a:off x="4315799" y="2290617"/>
            <a:ext cx="3282041" cy="7028"/>
          </a:xfrm>
          <a:prstGeom prst="straightConnector1">
            <a:avLst/>
          </a:prstGeom>
          <a:ln w="6350">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D6A668C2-4D85-954C-96B3-6764260453D9}"/>
              </a:ext>
            </a:extLst>
          </p:cNvPr>
          <p:cNvSpPr txBox="1"/>
          <p:nvPr/>
        </p:nvSpPr>
        <p:spPr>
          <a:xfrm>
            <a:off x="4325419" y="1983188"/>
            <a:ext cx="3272788" cy="276999"/>
          </a:xfrm>
          <a:prstGeom prst="rect">
            <a:avLst/>
          </a:prstGeom>
          <a:solidFill>
            <a:schemeClr val="accent4">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(1-2) Cấp VA định danh theo user của chuỗi A </a:t>
            </a:r>
            <a:endParaRPr lang="en-US" sz="1200" dirty="0">
              <a:solidFill>
                <a:srgbClr val="565ADD"/>
              </a:solidFill>
              <a:latin typeface="Roboto" pitchFamily="2" charset="0"/>
              <a:ea typeface="Roboto" pitchFamily="2" charset="0"/>
              <a:cs typeface="Times New Roman" panose="02020603050405020304" pitchFamily="18" charset="0"/>
            </a:endParaRPr>
          </a:p>
        </p:txBody>
      </p:sp>
      <p:cxnSp>
        <p:nvCxnSpPr>
          <p:cNvPr id="69" name="Straight Arrow Connector 68">
            <a:extLst>
              <a:ext uri="{FF2B5EF4-FFF2-40B4-BE49-F238E27FC236}">
                <a16:creationId xmlns:a16="http://schemas.microsoft.com/office/drawing/2014/main" id="{D9A9FA58-3B9B-6CF7-E219-3ED561C295AE}"/>
              </a:ext>
            </a:extLst>
          </p:cNvPr>
          <p:cNvCxnSpPr>
            <a:cxnSpLocks/>
          </p:cNvCxnSpPr>
          <p:nvPr/>
        </p:nvCxnSpPr>
        <p:spPr>
          <a:xfrm>
            <a:off x="1528019" y="2521449"/>
            <a:ext cx="8949129" cy="0"/>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789DA8CF-468D-A1AC-6BC0-2167D5FEC7C0}"/>
              </a:ext>
            </a:extLst>
          </p:cNvPr>
          <p:cNvGrpSpPr/>
          <p:nvPr/>
        </p:nvGrpSpPr>
        <p:grpSpPr>
          <a:xfrm>
            <a:off x="10639966" y="2521449"/>
            <a:ext cx="349825" cy="337127"/>
            <a:chOff x="8055266" y="3805382"/>
            <a:chExt cx="349825" cy="337127"/>
          </a:xfrm>
        </p:grpSpPr>
        <p:cxnSp>
          <p:nvCxnSpPr>
            <p:cNvPr id="72" name="Straight Connector 71">
              <a:extLst>
                <a:ext uri="{FF2B5EF4-FFF2-40B4-BE49-F238E27FC236}">
                  <a16:creationId xmlns:a16="http://schemas.microsoft.com/office/drawing/2014/main" id="{202311F7-44F1-9066-B385-8BB8D79DD4A3}"/>
                </a:ext>
              </a:extLst>
            </p:cNvPr>
            <p:cNvCxnSpPr/>
            <p:nvPr/>
          </p:nvCxnSpPr>
          <p:spPr>
            <a:xfrm>
              <a:off x="8055266" y="3805382"/>
              <a:ext cx="349825" cy="0"/>
            </a:xfrm>
            <a:prstGeom prst="line">
              <a:avLst/>
            </a:prstGeom>
            <a:ln w="3175">
              <a:solidFill>
                <a:srgbClr val="565ADD"/>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05E8960-CBE1-77FD-D33C-D56977CBBEBB}"/>
                </a:ext>
              </a:extLst>
            </p:cNvPr>
            <p:cNvCxnSpPr>
              <a:cxnSpLocks/>
            </p:cNvCxnSpPr>
            <p:nvPr/>
          </p:nvCxnSpPr>
          <p:spPr>
            <a:xfrm>
              <a:off x="8405091" y="3805382"/>
              <a:ext cx="0" cy="337127"/>
            </a:xfrm>
            <a:prstGeom prst="line">
              <a:avLst/>
            </a:prstGeom>
            <a:ln w="3175">
              <a:solidFill>
                <a:srgbClr val="565ADD"/>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9795F30-DC5E-ED27-11AC-C31A544A2BAE}"/>
                </a:ext>
              </a:extLst>
            </p:cNvPr>
            <p:cNvCxnSpPr/>
            <p:nvPr/>
          </p:nvCxnSpPr>
          <p:spPr>
            <a:xfrm>
              <a:off x="8055266" y="4142509"/>
              <a:ext cx="349825" cy="0"/>
            </a:xfrm>
            <a:prstGeom prst="line">
              <a:avLst/>
            </a:prstGeom>
            <a:ln w="3175">
              <a:solidFill>
                <a:srgbClr val="565ADD"/>
              </a:solidFill>
            </a:ln>
          </p:spPr>
          <p:style>
            <a:lnRef idx="2">
              <a:schemeClr val="accent1"/>
            </a:lnRef>
            <a:fillRef idx="0">
              <a:schemeClr val="accent1"/>
            </a:fillRef>
            <a:effectRef idx="1">
              <a:schemeClr val="accent1"/>
            </a:effectRef>
            <a:fontRef idx="minor">
              <a:schemeClr val="tx1"/>
            </a:fontRef>
          </p:style>
        </p:cxnSp>
      </p:grpSp>
      <p:sp>
        <p:nvSpPr>
          <p:cNvPr id="78" name="TextBox 77">
            <a:extLst>
              <a:ext uri="{FF2B5EF4-FFF2-40B4-BE49-F238E27FC236}">
                <a16:creationId xmlns:a16="http://schemas.microsoft.com/office/drawing/2014/main" id="{9A1147A1-6D39-6465-3C86-BFA5ACD03647}"/>
              </a:ext>
            </a:extLst>
          </p:cNvPr>
          <p:cNvSpPr txBox="1"/>
          <p:nvPr/>
        </p:nvSpPr>
        <p:spPr>
          <a:xfrm>
            <a:off x="4974718" y="2626712"/>
            <a:ext cx="2618515" cy="461665"/>
          </a:xfrm>
          <a:prstGeom prst="rect">
            <a:avLst/>
          </a:prstGeom>
          <a:solidFill>
            <a:schemeClr val="accent2">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(1-4) Tiền trực tiếp vào tài khoản tổng của chuỗi A</a:t>
            </a:r>
            <a:endParaRPr lang="en-US" sz="1200" dirty="0">
              <a:solidFill>
                <a:srgbClr val="565ADD"/>
              </a:solidFill>
              <a:latin typeface="Roboto" pitchFamily="2" charset="0"/>
              <a:ea typeface="Roboto" pitchFamily="2" charset="0"/>
              <a:cs typeface="Times New Roman" panose="02020603050405020304" pitchFamily="18" charset="0"/>
            </a:endParaRPr>
          </a:p>
        </p:txBody>
      </p:sp>
      <p:cxnSp>
        <p:nvCxnSpPr>
          <p:cNvPr id="80" name="Straight Arrow Connector 79">
            <a:extLst>
              <a:ext uri="{FF2B5EF4-FFF2-40B4-BE49-F238E27FC236}">
                <a16:creationId xmlns:a16="http://schemas.microsoft.com/office/drawing/2014/main" id="{9C9CEAE0-142B-5C1F-07DD-1B49037A16DE}"/>
              </a:ext>
            </a:extLst>
          </p:cNvPr>
          <p:cNvCxnSpPr>
            <a:cxnSpLocks/>
          </p:cNvCxnSpPr>
          <p:nvPr/>
        </p:nvCxnSpPr>
        <p:spPr>
          <a:xfrm flipH="1">
            <a:off x="7755655" y="3214176"/>
            <a:ext cx="2721493" cy="0"/>
          </a:xfrm>
          <a:prstGeom prst="straightConnector1">
            <a:avLst/>
          </a:prstGeom>
          <a:ln w="6350">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8957F486-EC81-E103-C835-32CAE71F1759}"/>
              </a:ext>
            </a:extLst>
          </p:cNvPr>
          <p:cNvSpPr txBox="1"/>
          <p:nvPr/>
        </p:nvSpPr>
        <p:spPr>
          <a:xfrm>
            <a:off x="1801427" y="2231765"/>
            <a:ext cx="2147740" cy="461665"/>
          </a:xfrm>
          <a:prstGeom prst="rect">
            <a:avLst/>
          </a:prstGeom>
          <a:solidFill>
            <a:schemeClr val="accent6">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(1-3) KH mở ứng dụng ngân hàng và chuyển tiền vào VA</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9" name="TextBox 78">
            <a:extLst>
              <a:ext uri="{FF2B5EF4-FFF2-40B4-BE49-F238E27FC236}">
                <a16:creationId xmlns:a16="http://schemas.microsoft.com/office/drawing/2014/main" id="{2A85B2FC-29AD-9B0C-E2C3-D9B053D4ED82}"/>
              </a:ext>
            </a:extLst>
          </p:cNvPr>
          <p:cNvSpPr txBox="1"/>
          <p:nvPr/>
        </p:nvSpPr>
        <p:spPr>
          <a:xfrm>
            <a:off x="8257930" y="2983343"/>
            <a:ext cx="1716944" cy="461665"/>
          </a:xfrm>
          <a:prstGeom prst="rect">
            <a:avLst/>
          </a:prstGeom>
          <a:solidFill>
            <a:schemeClr val="accent2">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(1-4) NH gửi thông báo biến động số dư</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427457F1-24BD-6713-A835-1C204B464132}"/>
              </a:ext>
            </a:extLst>
          </p:cNvPr>
          <p:cNvSpPr/>
          <p:nvPr/>
        </p:nvSpPr>
        <p:spPr>
          <a:xfrm>
            <a:off x="7639155" y="3150861"/>
            <a:ext cx="116500" cy="1072428"/>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228B74B4-4341-213D-1F11-B6004DF7DC33}"/>
              </a:ext>
            </a:extLst>
          </p:cNvPr>
          <p:cNvSpPr txBox="1"/>
          <p:nvPr/>
        </p:nvSpPr>
        <p:spPr>
          <a:xfrm>
            <a:off x="5327700" y="3697635"/>
            <a:ext cx="2377359" cy="461665"/>
          </a:xfrm>
          <a:prstGeom prst="rect">
            <a:avLst/>
          </a:prstGeom>
          <a:solidFill>
            <a:schemeClr val="accent4">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(1-5) Đối soát giao dịch và cộng ví nội bộ của KH tại chuỗi A</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17" name="Group 16">
            <a:extLst>
              <a:ext uri="{FF2B5EF4-FFF2-40B4-BE49-F238E27FC236}">
                <a16:creationId xmlns:a16="http://schemas.microsoft.com/office/drawing/2014/main" id="{9A06DB8D-0B12-2206-C9F4-62E33FEA6232}"/>
              </a:ext>
            </a:extLst>
          </p:cNvPr>
          <p:cNvGrpSpPr/>
          <p:nvPr/>
        </p:nvGrpSpPr>
        <p:grpSpPr>
          <a:xfrm>
            <a:off x="563180" y="6127421"/>
            <a:ext cx="11088349" cy="502650"/>
            <a:chOff x="563180" y="6249971"/>
            <a:chExt cx="11088349" cy="502650"/>
          </a:xfrm>
        </p:grpSpPr>
        <p:sp>
          <p:nvSpPr>
            <p:cNvPr id="18" name="Rectangle 17">
              <a:extLst>
                <a:ext uri="{FF2B5EF4-FFF2-40B4-BE49-F238E27FC236}">
                  <a16:creationId xmlns:a16="http://schemas.microsoft.com/office/drawing/2014/main" id="{F01F246F-CBDE-3849-93C2-6AC531E3EF26}"/>
                </a:ext>
              </a:extLst>
            </p:cNvPr>
            <p:cNvSpPr/>
            <p:nvPr/>
          </p:nvSpPr>
          <p:spPr>
            <a:xfrm>
              <a:off x="563180" y="6249971"/>
              <a:ext cx="11088349" cy="502650"/>
            </a:xfrm>
            <a:prstGeom prst="rect">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0FC0321F-4019-A72B-BE1C-657D92F4B2A3}"/>
                </a:ext>
              </a:extLst>
            </p:cNvPr>
            <p:cNvSpPr txBox="1"/>
            <p:nvPr/>
          </p:nvSpPr>
          <p:spPr>
            <a:xfrm>
              <a:off x="563180" y="6362797"/>
              <a:ext cx="11065640" cy="338554"/>
            </a:xfrm>
            <a:prstGeom prst="rect">
              <a:avLst/>
            </a:prstGeom>
            <a:noFill/>
          </p:spPr>
          <p:txBody>
            <a:bodyPr wrap="square" rtlCol="0">
              <a:spAutoFit/>
            </a:bodyPr>
            <a:lstStyle/>
            <a:p>
              <a:pPr algn="ctr"/>
              <a:r>
                <a:rPr lang="en-US" sz="1600" b="1" dirty="0">
                  <a:solidFill>
                    <a:srgbClr val="002060"/>
                  </a:solidFill>
                  <a:latin typeface="Roboto" pitchFamily="2" charset="0"/>
                  <a:ea typeface="Roboto" pitchFamily="2" charset="0"/>
                  <a:cs typeface="Times New Roman" panose="02020603050405020304" pitchFamily="18" charset="0"/>
                </a:rPr>
                <a:t>QUY TRÌNH NẠP TIỀN VÀO VÍ TRẢ TRƯỚC TRUSTED </a:t>
              </a:r>
              <a:r>
                <a:rPr lang="en-US" sz="1600" b="1" dirty="0" err="1">
                  <a:solidFill>
                    <a:srgbClr val="002060"/>
                  </a:solidFill>
                  <a:latin typeface="Roboto" pitchFamily="2" charset="0"/>
                  <a:ea typeface="Roboto" pitchFamily="2" charset="0"/>
                  <a:cs typeface="Times New Roman" panose="02020603050405020304" pitchFamily="18" charset="0"/>
                </a:rPr>
                <a:t>PALMPAY</a:t>
              </a:r>
              <a:r>
                <a:rPr lang="en-US" sz="1600" b="1" dirty="0">
                  <a:solidFill>
                    <a:srgbClr val="002060"/>
                  </a:solidFill>
                  <a:latin typeface="Roboto" pitchFamily="2" charset="0"/>
                  <a:ea typeface="Roboto" pitchFamily="2" charset="0"/>
                  <a:cs typeface="Times New Roman" panose="02020603050405020304" pitchFamily="18" charset="0"/>
                </a:rPr>
                <a:t> THEO CHUỖI CỬA HÀNG</a:t>
              </a:r>
              <a:endParaRPr lang="en-US" sz="1600" dirty="0">
                <a:solidFill>
                  <a:srgbClr val="002060"/>
                </a:solidFill>
                <a:latin typeface="Roboto" pitchFamily="2" charset="0"/>
                <a:ea typeface="Roboto" pitchFamily="2" charset="0"/>
                <a:cs typeface="Times New Roman" panose="02020603050405020304" pitchFamily="18" charset="0"/>
              </a:endParaRPr>
            </a:p>
          </p:txBody>
        </p:sp>
      </p:grpSp>
      <p:sp>
        <p:nvSpPr>
          <p:cNvPr id="34" name="TextBox 33">
            <a:extLst>
              <a:ext uri="{FF2B5EF4-FFF2-40B4-BE49-F238E27FC236}">
                <a16:creationId xmlns:a16="http://schemas.microsoft.com/office/drawing/2014/main" id="{1110563A-B81B-EADB-4F21-9BA1FDCD504C}"/>
              </a:ext>
            </a:extLst>
          </p:cNvPr>
          <p:cNvSpPr txBox="1"/>
          <p:nvPr/>
        </p:nvSpPr>
        <p:spPr>
          <a:xfrm>
            <a:off x="500581" y="5147376"/>
            <a:ext cx="6793474" cy="80021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*Ghi chú: </a:t>
            </a:r>
          </a:p>
          <a:p>
            <a:pPr marL="171450" indent="-171450">
              <a:lnSpc>
                <a:spcPct val="150000"/>
              </a:lnSpc>
              <a:buFont typeface="Wingdings" panose="05000000000000000000" pitchFamily="2" charset="2"/>
              <a:buChar char="v"/>
            </a:pPr>
            <a:r>
              <a:rPr lang="vi-VN" sz="1200" dirty="0">
                <a:solidFill>
                  <a:srgbClr val="565ADD"/>
                </a:solidFill>
                <a:latin typeface="Roboto" pitchFamily="2" charset="0"/>
                <a:ea typeface="Roboto" pitchFamily="2" charset="0"/>
                <a:cs typeface="Times New Roman" panose="02020603050405020304" pitchFamily="18" charset="0"/>
              </a:rPr>
              <a:t>Viết tắt: KH – Khách hàng; NH – Ngân hàng</a:t>
            </a:r>
          </a:p>
          <a:p>
            <a:pPr marL="171450" indent="-171450">
              <a:lnSpc>
                <a:spcPct val="150000"/>
              </a:lnSpc>
              <a:buFont typeface="Wingdings" panose="05000000000000000000" pitchFamily="2" charset="2"/>
              <a:buChar char="v"/>
            </a:pPr>
            <a:r>
              <a:rPr lang="vi-VN" sz="1200" b="1" dirty="0">
                <a:solidFill>
                  <a:srgbClr val="565ADD"/>
                </a:solidFill>
                <a:latin typeface="Roboto" pitchFamily="2" charset="0"/>
                <a:ea typeface="Roboto" pitchFamily="2" charset="0"/>
                <a:cs typeface="Times New Roman" panose="02020603050405020304" pitchFamily="18" charset="0"/>
              </a:rPr>
              <a:t>Tiền thật đi thẳng vào tài khoản MERCHANT, </a:t>
            </a:r>
            <a:r>
              <a:rPr lang="vi-VN" sz="1200" b="1" dirty="0">
                <a:solidFill>
                  <a:srgbClr val="FF0000"/>
                </a:solidFill>
                <a:latin typeface="Roboto" pitchFamily="2" charset="0"/>
                <a:ea typeface="Roboto" pitchFamily="2" charset="0"/>
                <a:cs typeface="Times New Roman" panose="02020603050405020304" pitchFamily="18" charset="0"/>
              </a:rPr>
              <a:t>KHÔNG</a:t>
            </a:r>
            <a:r>
              <a:rPr lang="vi-VN" sz="1200" b="1" dirty="0">
                <a:solidFill>
                  <a:srgbClr val="565ADD"/>
                </a:solidFill>
                <a:latin typeface="Roboto" pitchFamily="2" charset="0"/>
                <a:ea typeface="Roboto" pitchFamily="2" charset="0"/>
                <a:cs typeface="Times New Roman" panose="02020603050405020304" pitchFamily="18" charset="0"/>
              </a:rPr>
              <a:t> qua tài khoản của TRUSTED </a:t>
            </a:r>
            <a:r>
              <a:rPr lang="vi-VN" sz="1200" b="1" dirty="0">
                <a:solidFill>
                  <a:srgbClr val="FFC000"/>
                </a:solidFill>
                <a:latin typeface="Roboto" pitchFamily="2" charset="0"/>
                <a:ea typeface="Roboto" pitchFamily="2" charset="0"/>
                <a:cs typeface="Times New Roman" panose="02020603050405020304" pitchFamily="18" charset="0"/>
              </a:rPr>
              <a:t>PALMPAY </a:t>
            </a:r>
            <a:endParaRPr lang="en-US" sz="1200" b="1" dirty="0">
              <a:solidFill>
                <a:srgbClr val="FFC000"/>
              </a:solidFill>
              <a:latin typeface="Roboto" pitchFamily="2" charset="0"/>
              <a:ea typeface="Roboto" pitchFamily="2"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60BA6F22-C687-A65A-F5D1-26A139058BC0}"/>
              </a:ext>
            </a:extLst>
          </p:cNvPr>
          <p:cNvSpPr/>
          <p:nvPr/>
        </p:nvSpPr>
        <p:spPr>
          <a:xfrm>
            <a:off x="4189597" y="1902185"/>
            <a:ext cx="116500" cy="1072428"/>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3686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60AD4E-D239-28D5-BF6C-C2D07E602816}"/>
              </a:ext>
            </a:extLst>
          </p:cNvPr>
          <p:cNvGrpSpPr/>
          <p:nvPr/>
        </p:nvGrpSpPr>
        <p:grpSpPr>
          <a:xfrm>
            <a:off x="391409" y="222527"/>
            <a:ext cx="1698722" cy="1018135"/>
            <a:chOff x="6607106" y="5710722"/>
            <a:chExt cx="1698722" cy="1018135"/>
          </a:xfrm>
        </p:grpSpPr>
        <p:pic>
          <p:nvPicPr>
            <p:cNvPr id="5" name="Picture 4">
              <a:extLst>
                <a:ext uri="{FF2B5EF4-FFF2-40B4-BE49-F238E27FC236}">
                  <a16:creationId xmlns:a16="http://schemas.microsoft.com/office/drawing/2014/main" id="{07D38550-A9BC-05B0-2D28-A8AE674F5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259" y="5710722"/>
              <a:ext cx="744415" cy="744415"/>
            </a:xfrm>
            <a:prstGeom prst="rect">
              <a:avLst/>
            </a:prstGeom>
          </p:spPr>
        </p:pic>
        <p:grpSp>
          <p:nvGrpSpPr>
            <p:cNvPr id="6" name="Group 5">
              <a:extLst>
                <a:ext uri="{FF2B5EF4-FFF2-40B4-BE49-F238E27FC236}">
                  <a16:creationId xmlns:a16="http://schemas.microsoft.com/office/drawing/2014/main" id="{977BA0CB-FE14-99C0-C33F-D6E91477B085}"/>
                </a:ext>
              </a:extLst>
            </p:cNvPr>
            <p:cNvGrpSpPr/>
            <p:nvPr/>
          </p:nvGrpSpPr>
          <p:grpSpPr>
            <a:xfrm>
              <a:off x="6607106" y="6390303"/>
              <a:ext cx="1698722" cy="338554"/>
              <a:chOff x="6348106" y="6437898"/>
              <a:chExt cx="1698722" cy="338554"/>
            </a:xfrm>
          </p:grpSpPr>
          <p:sp>
            <p:nvSpPr>
              <p:cNvPr id="7" name="Rectangle: Rounded Corners 6">
                <a:extLst>
                  <a:ext uri="{FF2B5EF4-FFF2-40B4-BE49-F238E27FC236}">
                    <a16:creationId xmlns:a16="http://schemas.microsoft.com/office/drawing/2014/main" id="{E567FFDF-E048-97A1-60F4-40FC2F739FDA}"/>
                  </a:ext>
                </a:extLst>
              </p:cNvPr>
              <p:cNvSpPr/>
              <p:nvPr/>
            </p:nvSpPr>
            <p:spPr>
              <a:xfrm>
                <a:off x="6348106" y="6437899"/>
                <a:ext cx="1698722"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1F90DD81-8C52-1FAC-BC20-3EC904318CF2}"/>
                  </a:ext>
                </a:extLst>
              </p:cNvPr>
              <p:cNvSpPr txBox="1"/>
              <p:nvPr/>
            </p:nvSpPr>
            <p:spPr>
              <a:xfrm>
                <a:off x="6410002" y="6437898"/>
                <a:ext cx="1574930"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KHÁCH HÀNG</a:t>
                </a:r>
                <a:endParaRPr lang="en-US" sz="1600" b="1" dirty="0">
                  <a:solidFill>
                    <a:srgbClr val="565ADD"/>
                  </a:solidFill>
                  <a:latin typeface="Roboto" pitchFamily="2" charset="0"/>
                  <a:ea typeface="Roboto" pitchFamily="2" charset="0"/>
                  <a:cs typeface="Roboto" pitchFamily="2" charset="0"/>
                </a:endParaRPr>
              </a:p>
            </p:txBody>
          </p:sp>
        </p:grpSp>
      </p:grpSp>
      <p:grpSp>
        <p:nvGrpSpPr>
          <p:cNvPr id="9" name="Group 8">
            <a:extLst>
              <a:ext uri="{FF2B5EF4-FFF2-40B4-BE49-F238E27FC236}">
                <a16:creationId xmlns:a16="http://schemas.microsoft.com/office/drawing/2014/main" id="{BBDEB2D3-050E-1F29-DC8C-419F962C6E27}"/>
              </a:ext>
            </a:extLst>
          </p:cNvPr>
          <p:cNvGrpSpPr/>
          <p:nvPr/>
        </p:nvGrpSpPr>
        <p:grpSpPr>
          <a:xfrm>
            <a:off x="4492983" y="212993"/>
            <a:ext cx="2181578" cy="1027669"/>
            <a:chOff x="8391710" y="5440440"/>
            <a:chExt cx="2181578" cy="1027669"/>
          </a:xfrm>
        </p:grpSpPr>
        <p:pic>
          <p:nvPicPr>
            <p:cNvPr id="10" name="Picture 9">
              <a:extLst>
                <a:ext uri="{FF2B5EF4-FFF2-40B4-BE49-F238E27FC236}">
                  <a16:creationId xmlns:a16="http://schemas.microsoft.com/office/drawing/2014/main" id="{9CFC3C6B-6A96-C8FF-699F-EC3ED8B652C6}"/>
                </a:ext>
              </a:extLst>
            </p:cNvPr>
            <p:cNvPicPr>
              <a:picLocks noChangeAspect="1"/>
            </p:cNvPicPr>
            <p:nvPr/>
          </p:nvPicPr>
          <p:blipFill>
            <a:blip r:embed="rId3">
              <a:extLst>
                <a:ext uri="{28A0092B-C50C-407E-A947-70E740481C1C}">
                  <a14:useLocalDpi xmlns:a14="http://schemas.microsoft.com/office/drawing/2010/main" val="0"/>
                </a:ext>
              </a:extLst>
            </a:blip>
            <a:srcRect l="9673" t="18129" r="7561" b="18409"/>
            <a:stretch>
              <a:fillRect/>
            </a:stretch>
          </p:blipFill>
          <p:spPr>
            <a:xfrm>
              <a:off x="9163028" y="5440440"/>
              <a:ext cx="898741" cy="689115"/>
            </a:xfrm>
            <a:prstGeom prst="rect">
              <a:avLst/>
            </a:prstGeom>
          </p:spPr>
        </p:pic>
        <p:grpSp>
          <p:nvGrpSpPr>
            <p:cNvPr id="11" name="Group 10">
              <a:extLst>
                <a:ext uri="{FF2B5EF4-FFF2-40B4-BE49-F238E27FC236}">
                  <a16:creationId xmlns:a16="http://schemas.microsoft.com/office/drawing/2014/main" id="{438E9360-5A6F-0125-1F74-F007ECB74270}"/>
                </a:ext>
              </a:extLst>
            </p:cNvPr>
            <p:cNvGrpSpPr/>
            <p:nvPr/>
          </p:nvGrpSpPr>
          <p:grpSpPr>
            <a:xfrm>
              <a:off x="8391710" y="6121943"/>
              <a:ext cx="2181578" cy="346166"/>
              <a:chOff x="9262075" y="1397293"/>
              <a:chExt cx="2181578" cy="346166"/>
            </a:xfrm>
          </p:grpSpPr>
          <p:sp>
            <p:nvSpPr>
              <p:cNvPr id="12" name="Rectangle: Rounded Corners 11">
                <a:extLst>
                  <a:ext uri="{FF2B5EF4-FFF2-40B4-BE49-F238E27FC236}">
                    <a16:creationId xmlns:a16="http://schemas.microsoft.com/office/drawing/2014/main" id="{93A26AFE-911D-E119-F4EB-AC76B9CDFB9E}"/>
                  </a:ext>
                </a:extLst>
              </p:cNvPr>
              <p:cNvSpPr/>
              <p:nvPr/>
            </p:nvSpPr>
            <p:spPr>
              <a:xfrm>
                <a:off x="9280256" y="1404906"/>
                <a:ext cx="2145217"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531567FD-C3C7-318C-B721-A88C77BF60EA}"/>
                  </a:ext>
                </a:extLst>
              </p:cNvPr>
              <p:cNvSpPr txBox="1"/>
              <p:nvPr/>
            </p:nvSpPr>
            <p:spPr>
              <a:xfrm>
                <a:off x="9262075" y="1397293"/>
                <a:ext cx="2181578"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CHUỖI CỬA HÀNG A</a:t>
                </a:r>
                <a:endParaRPr lang="en-US" sz="1600" b="1" dirty="0">
                  <a:solidFill>
                    <a:srgbClr val="565ADD"/>
                  </a:solidFill>
                  <a:latin typeface="Roboto" pitchFamily="2" charset="0"/>
                  <a:ea typeface="Roboto" pitchFamily="2" charset="0"/>
                  <a:cs typeface="Roboto" pitchFamily="2" charset="0"/>
                </a:endParaRPr>
              </a:p>
            </p:txBody>
          </p:sp>
        </p:grpSp>
      </p:grpSp>
      <p:grpSp>
        <p:nvGrpSpPr>
          <p:cNvPr id="22" name="Group 21">
            <a:extLst>
              <a:ext uri="{FF2B5EF4-FFF2-40B4-BE49-F238E27FC236}">
                <a16:creationId xmlns:a16="http://schemas.microsoft.com/office/drawing/2014/main" id="{E4E713BF-28CB-85CC-1522-E4C63A1FCCF7}"/>
              </a:ext>
            </a:extLst>
          </p:cNvPr>
          <p:cNvGrpSpPr/>
          <p:nvPr/>
        </p:nvGrpSpPr>
        <p:grpSpPr>
          <a:xfrm>
            <a:off x="8402918" y="81296"/>
            <a:ext cx="2262908" cy="1159366"/>
            <a:chOff x="4969165" y="28891"/>
            <a:chExt cx="2262908" cy="1159366"/>
          </a:xfrm>
        </p:grpSpPr>
        <p:pic>
          <p:nvPicPr>
            <p:cNvPr id="15" name="Picture 14">
              <a:extLst>
                <a:ext uri="{FF2B5EF4-FFF2-40B4-BE49-F238E27FC236}">
                  <a16:creationId xmlns:a16="http://schemas.microsoft.com/office/drawing/2014/main" id="{18463741-C3F9-188D-FC73-6769097E3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466" y="28891"/>
              <a:ext cx="864203" cy="864203"/>
            </a:xfrm>
            <a:prstGeom prst="rect">
              <a:avLst/>
            </a:prstGeom>
          </p:spPr>
        </p:pic>
        <p:grpSp>
          <p:nvGrpSpPr>
            <p:cNvPr id="21" name="Group 20">
              <a:extLst>
                <a:ext uri="{FF2B5EF4-FFF2-40B4-BE49-F238E27FC236}">
                  <a16:creationId xmlns:a16="http://schemas.microsoft.com/office/drawing/2014/main" id="{7FA13470-0523-6522-F755-CAB1161EFB4D}"/>
                </a:ext>
              </a:extLst>
            </p:cNvPr>
            <p:cNvGrpSpPr/>
            <p:nvPr/>
          </p:nvGrpSpPr>
          <p:grpSpPr>
            <a:xfrm>
              <a:off x="4969165" y="849703"/>
              <a:ext cx="2262908" cy="338554"/>
              <a:chOff x="4969165" y="849703"/>
              <a:chExt cx="2262908" cy="338554"/>
            </a:xfrm>
          </p:grpSpPr>
          <p:sp>
            <p:nvSpPr>
              <p:cNvPr id="20" name="Rectangle: Rounded Corners 19">
                <a:extLst>
                  <a:ext uri="{FF2B5EF4-FFF2-40B4-BE49-F238E27FC236}">
                    <a16:creationId xmlns:a16="http://schemas.microsoft.com/office/drawing/2014/main" id="{BF3B4BFE-03E3-0047-A780-1D9E511DC0FA}"/>
                  </a:ext>
                </a:extLst>
              </p:cNvPr>
              <p:cNvSpPr/>
              <p:nvPr/>
            </p:nvSpPr>
            <p:spPr>
              <a:xfrm>
                <a:off x="4969165" y="849704"/>
                <a:ext cx="2262908"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EB01F567-E011-4164-7476-FB382D49E70C}"/>
                  </a:ext>
                </a:extLst>
              </p:cNvPr>
              <p:cNvSpPr txBox="1"/>
              <p:nvPr/>
            </p:nvSpPr>
            <p:spPr>
              <a:xfrm>
                <a:off x="5056414" y="849703"/>
                <a:ext cx="2088411" cy="338554"/>
              </a:xfrm>
              <a:prstGeom prst="rect">
                <a:avLst/>
              </a:prstGeom>
              <a:noFill/>
            </p:spPr>
            <p:txBody>
              <a:bodyPr wrap="square" rtlCol="0">
                <a:spAutoFit/>
              </a:bodyPr>
              <a:lstStyle/>
              <a:p>
                <a:pPr algn="ctr"/>
                <a:r>
                  <a:rPr lang="en-US" sz="16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TRUSTED</a:t>
                </a:r>
                <a:r>
                  <a:rPr lang="en-US" sz="1600" b="1" dirty="0">
                    <a:solidFill>
                      <a:srgbClr val="999BF5"/>
                    </a:solidFill>
                    <a:effectLst>
                      <a:outerShdw blurRad="63500" sx="102000" sy="102000" algn="ctr" rotWithShape="0">
                        <a:prstClr val="black">
                          <a:alpha val="40000"/>
                        </a:prstClr>
                      </a:outerShdw>
                    </a:effectLst>
                    <a:latin typeface="Roboto" pitchFamily="2" charset="0"/>
                    <a:ea typeface="Roboto" pitchFamily="2" charset="0"/>
                  </a:rPr>
                  <a:t> </a:t>
                </a:r>
                <a:r>
                  <a:rPr lang="en-US" sz="16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16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grpSp>
      </p:grpSp>
      <p:cxnSp>
        <p:nvCxnSpPr>
          <p:cNvPr id="29" name="Straight Connector 28">
            <a:extLst>
              <a:ext uri="{FF2B5EF4-FFF2-40B4-BE49-F238E27FC236}">
                <a16:creationId xmlns:a16="http://schemas.microsoft.com/office/drawing/2014/main" id="{458407F8-991A-DD7F-FDEB-38048385AF9F}"/>
              </a:ext>
            </a:extLst>
          </p:cNvPr>
          <p:cNvCxnSpPr>
            <a:cxnSpLocks/>
          </p:cNvCxnSpPr>
          <p:nvPr/>
        </p:nvCxnSpPr>
        <p:spPr>
          <a:xfrm>
            <a:off x="1240770"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01827CE-777C-1851-31A6-CD77235EB4A4}"/>
              </a:ext>
            </a:extLst>
          </p:cNvPr>
          <p:cNvCxnSpPr>
            <a:cxnSpLocks/>
          </p:cNvCxnSpPr>
          <p:nvPr/>
        </p:nvCxnSpPr>
        <p:spPr>
          <a:xfrm>
            <a:off x="5610506"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8DE76DC-01A6-F570-F6C2-01263DA34A4B}"/>
              </a:ext>
            </a:extLst>
          </p:cNvPr>
          <p:cNvCxnSpPr>
            <a:cxnSpLocks/>
          </p:cNvCxnSpPr>
          <p:nvPr/>
        </p:nvCxnSpPr>
        <p:spPr>
          <a:xfrm>
            <a:off x="9740161" y="1240662"/>
            <a:ext cx="15378" cy="3600000"/>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sp>
        <p:nvSpPr>
          <p:cNvPr id="33" name="Rectangle: Rounded Corners 32">
            <a:extLst>
              <a:ext uri="{FF2B5EF4-FFF2-40B4-BE49-F238E27FC236}">
                <a16:creationId xmlns:a16="http://schemas.microsoft.com/office/drawing/2014/main" id="{2B600D9A-04A8-48C7-DE12-B0098439C4D5}"/>
              </a:ext>
            </a:extLst>
          </p:cNvPr>
          <p:cNvSpPr/>
          <p:nvPr/>
        </p:nvSpPr>
        <p:spPr>
          <a:xfrm>
            <a:off x="1162858" y="1366982"/>
            <a:ext cx="156801" cy="1324460"/>
          </a:xfrm>
          <a:prstGeom prst="roundRect">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Rectangle: Rounded Corners 49">
            <a:extLst>
              <a:ext uri="{FF2B5EF4-FFF2-40B4-BE49-F238E27FC236}">
                <a16:creationId xmlns:a16="http://schemas.microsoft.com/office/drawing/2014/main" id="{A71FD07F-D8E8-3253-9409-9552296F920D}"/>
              </a:ext>
            </a:extLst>
          </p:cNvPr>
          <p:cNvSpPr/>
          <p:nvPr/>
        </p:nvSpPr>
        <p:spPr>
          <a:xfrm>
            <a:off x="9680118" y="2256580"/>
            <a:ext cx="116102" cy="1835619"/>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5" name="Straight Arrow Connector 34">
            <a:extLst>
              <a:ext uri="{FF2B5EF4-FFF2-40B4-BE49-F238E27FC236}">
                <a16:creationId xmlns:a16="http://schemas.microsoft.com/office/drawing/2014/main" id="{DDCAFDE4-0BDE-2C83-9590-7F2FE4FC4C77}"/>
              </a:ext>
            </a:extLst>
          </p:cNvPr>
          <p:cNvCxnSpPr>
            <a:cxnSpLocks/>
          </p:cNvCxnSpPr>
          <p:nvPr/>
        </p:nvCxnSpPr>
        <p:spPr>
          <a:xfrm>
            <a:off x="1334058" y="1936837"/>
            <a:ext cx="4197383" cy="0"/>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57EED70-C378-BF47-0744-67670C9C657C}"/>
              </a:ext>
            </a:extLst>
          </p:cNvPr>
          <p:cNvSpPr txBox="1"/>
          <p:nvPr/>
        </p:nvSpPr>
        <p:spPr>
          <a:xfrm>
            <a:off x="5618195" y="1628663"/>
            <a:ext cx="1567279" cy="461665"/>
          </a:xfrm>
          <a:prstGeom prst="rect">
            <a:avLst/>
          </a:prstGeom>
          <a:solidFill>
            <a:srgbClr val="D5D6FB">
              <a:alpha val="34000"/>
            </a:srgb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(1-2) Tính tiền và lên hóa đơn thanh toán</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17" name="Group 16">
            <a:extLst>
              <a:ext uri="{FF2B5EF4-FFF2-40B4-BE49-F238E27FC236}">
                <a16:creationId xmlns:a16="http://schemas.microsoft.com/office/drawing/2014/main" id="{17F4C001-04AB-5C87-2B56-B1828BE14B6D}"/>
              </a:ext>
            </a:extLst>
          </p:cNvPr>
          <p:cNvGrpSpPr/>
          <p:nvPr/>
        </p:nvGrpSpPr>
        <p:grpSpPr>
          <a:xfrm>
            <a:off x="563180" y="6127421"/>
            <a:ext cx="11088349" cy="502650"/>
            <a:chOff x="563180" y="6249971"/>
            <a:chExt cx="11088349" cy="502650"/>
          </a:xfrm>
        </p:grpSpPr>
        <p:sp>
          <p:nvSpPr>
            <p:cNvPr id="18" name="Rectangle 17">
              <a:extLst>
                <a:ext uri="{FF2B5EF4-FFF2-40B4-BE49-F238E27FC236}">
                  <a16:creationId xmlns:a16="http://schemas.microsoft.com/office/drawing/2014/main" id="{5252BCAE-A88D-5B78-48F6-690543413E2F}"/>
                </a:ext>
              </a:extLst>
            </p:cNvPr>
            <p:cNvSpPr/>
            <p:nvPr/>
          </p:nvSpPr>
          <p:spPr>
            <a:xfrm>
              <a:off x="563180" y="6249971"/>
              <a:ext cx="11088349" cy="502650"/>
            </a:xfrm>
            <a:prstGeom prst="rect">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DC69C821-0042-DA02-292D-FFEADA2C03D0}"/>
                </a:ext>
              </a:extLst>
            </p:cNvPr>
            <p:cNvSpPr txBox="1"/>
            <p:nvPr/>
          </p:nvSpPr>
          <p:spPr>
            <a:xfrm>
              <a:off x="563180" y="6362797"/>
              <a:ext cx="11065640" cy="338554"/>
            </a:xfrm>
            <a:prstGeom prst="rect">
              <a:avLst/>
            </a:prstGeom>
            <a:noFill/>
          </p:spPr>
          <p:txBody>
            <a:bodyPr wrap="square" rtlCol="0">
              <a:spAutoFit/>
            </a:bodyPr>
            <a:lstStyle/>
            <a:p>
              <a:pPr algn="ctr"/>
              <a:r>
                <a:rPr lang="en-US" sz="1600" b="1" dirty="0">
                  <a:solidFill>
                    <a:srgbClr val="002060"/>
                  </a:solidFill>
                  <a:latin typeface="Roboto" pitchFamily="2" charset="0"/>
                  <a:ea typeface="Roboto" pitchFamily="2" charset="0"/>
                  <a:cs typeface="Times New Roman" panose="02020603050405020304" pitchFamily="18" charset="0"/>
                </a:rPr>
                <a:t>QUY TRÌNH THANH TOÁN BẰNG TRUSTED </a:t>
              </a:r>
              <a:r>
                <a:rPr lang="en-US" sz="1600" b="1" dirty="0" err="1">
                  <a:solidFill>
                    <a:srgbClr val="002060"/>
                  </a:solidFill>
                  <a:latin typeface="Roboto" pitchFamily="2" charset="0"/>
                  <a:ea typeface="Roboto" pitchFamily="2" charset="0"/>
                  <a:cs typeface="Times New Roman" panose="02020603050405020304" pitchFamily="18" charset="0"/>
                </a:rPr>
                <a:t>PALMPAY</a:t>
              </a:r>
              <a:endParaRPr lang="en-US" sz="1600" dirty="0">
                <a:solidFill>
                  <a:srgbClr val="002060"/>
                </a:solidFill>
                <a:latin typeface="Roboto" pitchFamily="2" charset="0"/>
                <a:ea typeface="Roboto" pitchFamily="2" charset="0"/>
                <a:cs typeface="Times New Roman" panose="02020603050405020304" pitchFamily="18" charset="0"/>
              </a:endParaRPr>
            </a:p>
          </p:txBody>
        </p:sp>
      </p:grpSp>
      <p:sp>
        <p:nvSpPr>
          <p:cNvPr id="34" name="TextBox 33">
            <a:extLst>
              <a:ext uri="{FF2B5EF4-FFF2-40B4-BE49-F238E27FC236}">
                <a16:creationId xmlns:a16="http://schemas.microsoft.com/office/drawing/2014/main" id="{D21B7691-8F9B-DB52-9768-EEC4031733DD}"/>
              </a:ext>
            </a:extLst>
          </p:cNvPr>
          <p:cNvSpPr txBox="1"/>
          <p:nvPr/>
        </p:nvSpPr>
        <p:spPr>
          <a:xfrm>
            <a:off x="500581" y="5606673"/>
            <a:ext cx="6793474"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*Ghi chú: KH – Khách hàng; NH – Ngân hàng </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41" name="TextBox 40">
            <a:extLst>
              <a:ext uri="{FF2B5EF4-FFF2-40B4-BE49-F238E27FC236}">
                <a16:creationId xmlns:a16="http://schemas.microsoft.com/office/drawing/2014/main" id="{E39D93B5-C4D0-A233-579A-AC9625DA7D20}"/>
              </a:ext>
            </a:extLst>
          </p:cNvPr>
          <p:cNvSpPr txBox="1"/>
          <p:nvPr/>
        </p:nvSpPr>
        <p:spPr>
          <a:xfrm>
            <a:off x="2025146" y="1612888"/>
            <a:ext cx="2720121" cy="461665"/>
          </a:xfrm>
          <a:prstGeom prst="rect">
            <a:avLst/>
          </a:prstGeom>
          <a:solidFill>
            <a:schemeClr val="accent6">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(1-1) KH mua hàng tại Chuỗi A và tiến hành thanh toán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240C892A-7080-0DCA-9B29-EA44EE5D9BB4}"/>
              </a:ext>
            </a:extLst>
          </p:cNvPr>
          <p:cNvSpPr/>
          <p:nvPr/>
        </p:nvSpPr>
        <p:spPr>
          <a:xfrm>
            <a:off x="5531441" y="1541596"/>
            <a:ext cx="143196" cy="656660"/>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40" name="Straight Arrow Connector 39">
            <a:extLst>
              <a:ext uri="{FF2B5EF4-FFF2-40B4-BE49-F238E27FC236}">
                <a16:creationId xmlns:a16="http://schemas.microsoft.com/office/drawing/2014/main" id="{BFEBE8A3-8354-047B-3635-9781C6F60C3D}"/>
              </a:ext>
            </a:extLst>
          </p:cNvPr>
          <p:cNvCxnSpPr>
            <a:cxnSpLocks/>
          </p:cNvCxnSpPr>
          <p:nvPr/>
        </p:nvCxnSpPr>
        <p:spPr>
          <a:xfrm>
            <a:off x="1319659" y="2399291"/>
            <a:ext cx="8360459" cy="0"/>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81BC312C-B847-05EF-A9E7-E15A41059197}"/>
              </a:ext>
            </a:extLst>
          </p:cNvPr>
          <p:cNvSpPr txBox="1"/>
          <p:nvPr/>
        </p:nvSpPr>
        <p:spPr>
          <a:xfrm>
            <a:off x="2025146" y="2219114"/>
            <a:ext cx="2742757" cy="1015663"/>
          </a:xfrm>
          <a:prstGeom prst="rect">
            <a:avLst/>
          </a:prstGeom>
          <a:solidFill>
            <a:schemeClr val="accent6">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(1-3) </a:t>
            </a:r>
          </a:p>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KH mở ứng dụng Trusted PalmPay và chọn ví của chuỗi A</a:t>
            </a:r>
          </a:p>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Chọn thanh toán bằng lòng bàn tay tại POS</a:t>
            </a:r>
            <a:endParaRPr lang="en-US" sz="1200" dirty="0">
              <a:solidFill>
                <a:srgbClr val="565ADD"/>
              </a:solidFill>
              <a:latin typeface="Roboto" pitchFamily="2" charset="0"/>
              <a:ea typeface="Roboto" pitchFamily="2" charset="0"/>
              <a:cs typeface="Times New Roman" panose="02020603050405020304" pitchFamily="18" charset="0"/>
            </a:endParaRPr>
          </a:p>
        </p:txBody>
      </p:sp>
      <p:cxnSp>
        <p:nvCxnSpPr>
          <p:cNvPr id="66" name="Straight Arrow Connector 65">
            <a:extLst>
              <a:ext uri="{FF2B5EF4-FFF2-40B4-BE49-F238E27FC236}">
                <a16:creationId xmlns:a16="http://schemas.microsoft.com/office/drawing/2014/main" id="{3F61AB4B-B428-6101-D2AE-021111C2C01D}"/>
              </a:ext>
            </a:extLst>
          </p:cNvPr>
          <p:cNvCxnSpPr>
            <a:cxnSpLocks/>
          </p:cNvCxnSpPr>
          <p:nvPr/>
        </p:nvCxnSpPr>
        <p:spPr>
          <a:xfrm flipH="1">
            <a:off x="5704949" y="3534801"/>
            <a:ext cx="3975169" cy="23120"/>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C63B6A55-BBCB-4D5A-3597-BDAECB136F69}"/>
              </a:ext>
            </a:extLst>
          </p:cNvPr>
          <p:cNvSpPr txBox="1"/>
          <p:nvPr/>
        </p:nvSpPr>
        <p:spPr>
          <a:xfrm>
            <a:off x="9740161" y="2256581"/>
            <a:ext cx="2088411" cy="1015663"/>
          </a:xfrm>
          <a:prstGeom prst="rect">
            <a:avLst/>
          </a:prstGeom>
          <a:solidFill>
            <a:schemeClr val="accent4">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(1-4) </a:t>
            </a:r>
          </a:p>
          <a:p>
            <a:pPr marL="171450" indent="-171450">
              <a:buFont typeface="Wingdings" panose="05000000000000000000" pitchFamily="2" charset="2"/>
              <a:buChar char="ü"/>
            </a:pPr>
            <a:r>
              <a:rPr lang="vi-VN" sz="1200" dirty="0">
                <a:solidFill>
                  <a:srgbClr val="565ADD"/>
                </a:solidFill>
                <a:latin typeface="Roboto" pitchFamily="2" charset="0"/>
                <a:ea typeface="Roboto" pitchFamily="2" charset="0"/>
                <a:cs typeface="Times New Roman" panose="02020603050405020304" pitchFamily="18" charset="0"/>
              </a:rPr>
              <a:t>Xác thực KH</a:t>
            </a:r>
          </a:p>
          <a:p>
            <a:pPr marL="171450" indent="-171450">
              <a:buFont typeface="Wingdings" panose="05000000000000000000" pitchFamily="2" charset="2"/>
              <a:buChar char="ü"/>
            </a:pPr>
            <a:r>
              <a:rPr lang="vi-VN" sz="1200" dirty="0">
                <a:solidFill>
                  <a:srgbClr val="565ADD"/>
                </a:solidFill>
                <a:latin typeface="Roboto" pitchFamily="2" charset="0"/>
                <a:ea typeface="Roboto" pitchFamily="2" charset="0"/>
                <a:cs typeface="Times New Roman" panose="02020603050405020304" pitchFamily="18" charset="0"/>
              </a:rPr>
              <a:t>Trừ ví nội bộ của KH</a:t>
            </a:r>
          </a:p>
          <a:p>
            <a:pPr marL="171450" indent="-171450">
              <a:buFont typeface="Wingdings" panose="05000000000000000000" pitchFamily="2" charset="2"/>
              <a:buChar char="ü"/>
            </a:pPr>
            <a:r>
              <a:rPr lang="vi-VN" sz="1200" dirty="0">
                <a:solidFill>
                  <a:srgbClr val="565ADD"/>
                </a:solidFill>
                <a:latin typeface="Roboto" pitchFamily="2" charset="0"/>
                <a:ea typeface="Roboto" pitchFamily="2" charset="0"/>
                <a:cs typeface="Times New Roman" panose="02020603050405020304" pitchFamily="18" charset="0"/>
              </a:rPr>
              <a:t>Ghi nhận doanh thu/bút toán nội bộ cho Chuỗi A </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3" name="TextBox 82">
            <a:extLst>
              <a:ext uri="{FF2B5EF4-FFF2-40B4-BE49-F238E27FC236}">
                <a16:creationId xmlns:a16="http://schemas.microsoft.com/office/drawing/2014/main" id="{5331689D-A9FD-FD14-19AF-D29A7E86BCD5}"/>
              </a:ext>
            </a:extLst>
          </p:cNvPr>
          <p:cNvSpPr txBox="1"/>
          <p:nvPr/>
        </p:nvSpPr>
        <p:spPr>
          <a:xfrm>
            <a:off x="6312872" y="3377087"/>
            <a:ext cx="2758668" cy="276999"/>
          </a:xfrm>
          <a:prstGeom prst="rect">
            <a:avLst/>
          </a:prstGeom>
          <a:solidFill>
            <a:schemeClr val="accent4">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(1-5) Trả kết quả tới máy POS</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6" name="Rectangle: Rounded Corners 85">
            <a:extLst>
              <a:ext uri="{FF2B5EF4-FFF2-40B4-BE49-F238E27FC236}">
                <a16:creationId xmlns:a16="http://schemas.microsoft.com/office/drawing/2014/main" id="{4C737B47-7479-924F-BE45-CE52BA7C6F00}"/>
              </a:ext>
            </a:extLst>
          </p:cNvPr>
          <p:cNvSpPr/>
          <p:nvPr/>
        </p:nvSpPr>
        <p:spPr>
          <a:xfrm>
            <a:off x="5538747" y="3400640"/>
            <a:ext cx="143196" cy="656660"/>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88" name="Straight Arrow Connector 87">
            <a:extLst>
              <a:ext uri="{FF2B5EF4-FFF2-40B4-BE49-F238E27FC236}">
                <a16:creationId xmlns:a16="http://schemas.microsoft.com/office/drawing/2014/main" id="{5AAD0B21-3A19-723B-01A4-D6C98DBD85C6}"/>
              </a:ext>
            </a:extLst>
          </p:cNvPr>
          <p:cNvCxnSpPr>
            <a:cxnSpLocks/>
          </p:cNvCxnSpPr>
          <p:nvPr/>
        </p:nvCxnSpPr>
        <p:spPr>
          <a:xfrm flipH="1">
            <a:off x="1334219" y="3795726"/>
            <a:ext cx="4204528" cy="3332"/>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89" name="Rectangle: Rounded Corners 88">
            <a:extLst>
              <a:ext uri="{FF2B5EF4-FFF2-40B4-BE49-F238E27FC236}">
                <a16:creationId xmlns:a16="http://schemas.microsoft.com/office/drawing/2014/main" id="{D3A4B735-CB41-59AB-4957-FF65BCA38B54}"/>
              </a:ext>
            </a:extLst>
          </p:cNvPr>
          <p:cNvSpPr/>
          <p:nvPr/>
        </p:nvSpPr>
        <p:spPr>
          <a:xfrm>
            <a:off x="1157883" y="3585542"/>
            <a:ext cx="176175" cy="473060"/>
          </a:xfrm>
          <a:prstGeom prst="roundRect">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TextBox 90">
            <a:extLst>
              <a:ext uri="{FF2B5EF4-FFF2-40B4-BE49-F238E27FC236}">
                <a16:creationId xmlns:a16="http://schemas.microsoft.com/office/drawing/2014/main" id="{69C686E3-CFEB-F8E9-4F25-DD4B53FB6236}"/>
              </a:ext>
            </a:extLst>
          </p:cNvPr>
          <p:cNvSpPr txBox="1"/>
          <p:nvPr/>
        </p:nvSpPr>
        <p:spPr>
          <a:xfrm>
            <a:off x="2327434" y="3836633"/>
            <a:ext cx="2210629" cy="461665"/>
          </a:xfrm>
          <a:prstGeom prst="rect">
            <a:avLst/>
          </a:prstGeom>
          <a:solidFill>
            <a:srgbClr val="D5D6FB">
              <a:alpha val="34000"/>
            </a:srgb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(1-6) Xác nhận </a:t>
            </a:r>
            <a:r>
              <a:rPr lang="vi-VN" sz="1200" b="1" dirty="0">
                <a:solidFill>
                  <a:srgbClr val="565ADD"/>
                </a:solidFill>
                <a:latin typeface="Roboto" pitchFamily="2" charset="0"/>
                <a:ea typeface="Roboto" pitchFamily="2" charset="0"/>
                <a:cs typeface="Times New Roman" panose="02020603050405020304" pitchFamily="18" charset="0"/>
              </a:rPr>
              <a:t>Thành công</a:t>
            </a:r>
            <a:r>
              <a:rPr lang="vi-VN" sz="1200" dirty="0">
                <a:solidFill>
                  <a:srgbClr val="565ADD"/>
                </a:solidFill>
                <a:latin typeface="Roboto" pitchFamily="2" charset="0"/>
                <a:ea typeface="Roboto" pitchFamily="2" charset="0"/>
                <a:cs typeface="Times New Roman" panose="02020603050405020304" pitchFamily="18" charset="0"/>
              </a:rPr>
              <a:t> và Xuất hóa đơn thanh toán  </a:t>
            </a:r>
            <a:endParaRPr lang="en-US" sz="1200" dirty="0">
              <a:solidFill>
                <a:srgbClr val="565ADD"/>
              </a:solidFill>
              <a:latin typeface="Roboto" pitchFamily="2" charset="0"/>
              <a:ea typeface="Roboto" pitchFamily="2" charset="0"/>
              <a:cs typeface="Times New Roman" panose="02020603050405020304" pitchFamily="18" charset="0"/>
            </a:endParaRPr>
          </a:p>
        </p:txBody>
      </p:sp>
      <p:cxnSp>
        <p:nvCxnSpPr>
          <p:cNvPr id="92" name="Straight Arrow Connector 91">
            <a:extLst>
              <a:ext uri="{FF2B5EF4-FFF2-40B4-BE49-F238E27FC236}">
                <a16:creationId xmlns:a16="http://schemas.microsoft.com/office/drawing/2014/main" id="{F23FA9A4-2905-243F-E6F6-24031E2BCCC4}"/>
              </a:ext>
            </a:extLst>
          </p:cNvPr>
          <p:cNvCxnSpPr>
            <a:cxnSpLocks/>
          </p:cNvCxnSpPr>
          <p:nvPr/>
        </p:nvCxnSpPr>
        <p:spPr>
          <a:xfrm flipV="1">
            <a:off x="5664387" y="3950202"/>
            <a:ext cx="4005481" cy="1819"/>
          </a:xfrm>
          <a:prstGeom prst="straightConnector1">
            <a:avLst/>
          </a:prstGeom>
          <a:ln w="3175">
            <a:solidFill>
              <a:srgbClr val="565ADD"/>
            </a:solidFill>
            <a:tailEnd type="triangle"/>
          </a:ln>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3489FEFB-4D78-A6C8-8D13-05357BA712EA}"/>
              </a:ext>
            </a:extLst>
          </p:cNvPr>
          <p:cNvSpPr txBox="1"/>
          <p:nvPr/>
        </p:nvSpPr>
        <p:spPr>
          <a:xfrm>
            <a:off x="9796220" y="3822072"/>
            <a:ext cx="2026898" cy="646331"/>
          </a:xfrm>
          <a:prstGeom prst="rect">
            <a:avLst/>
          </a:prstGeom>
          <a:solidFill>
            <a:schemeClr val="accent4">
              <a:lumMod val="20000"/>
              <a:lumOff val="80000"/>
            </a:scheme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(1-8) </a:t>
            </a:r>
          </a:p>
          <a:p>
            <a:pPr algn="ctr"/>
            <a:r>
              <a:rPr lang="vi-VN" sz="1200" dirty="0">
                <a:solidFill>
                  <a:srgbClr val="565ADD"/>
                </a:solidFill>
                <a:latin typeface="Roboto" pitchFamily="2" charset="0"/>
                <a:ea typeface="Roboto" pitchFamily="2" charset="0"/>
                <a:cs typeface="Times New Roman" panose="02020603050405020304" pitchFamily="18" charset="0"/>
              </a:rPr>
              <a:t>Nhận hóa đơn và tích điểm nội bộ cho KH tại chuỗi A</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97" name="TextBox 96">
            <a:extLst>
              <a:ext uri="{FF2B5EF4-FFF2-40B4-BE49-F238E27FC236}">
                <a16:creationId xmlns:a16="http://schemas.microsoft.com/office/drawing/2014/main" id="{704277CD-1B8D-AD94-AC16-31B71CD19BBB}"/>
              </a:ext>
            </a:extLst>
          </p:cNvPr>
          <p:cNvSpPr txBox="1"/>
          <p:nvPr/>
        </p:nvSpPr>
        <p:spPr>
          <a:xfrm>
            <a:off x="6892090" y="4010368"/>
            <a:ext cx="2164072" cy="276999"/>
          </a:xfrm>
          <a:prstGeom prst="rect">
            <a:avLst/>
          </a:prstGeom>
          <a:solidFill>
            <a:srgbClr val="D5D6FB">
              <a:alpha val="34000"/>
            </a:srgbClr>
          </a:solid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(1-7) Gửi thông tin hóa đơn</a:t>
            </a:r>
            <a:endParaRPr lang="en-US" sz="1200" dirty="0">
              <a:solidFill>
                <a:srgbClr val="565ADD"/>
              </a:solidFill>
              <a:latin typeface="Roboto" pitchFamily="2" charset="0"/>
              <a:ea typeface="Roboto" pitchFamily="2" charset="0"/>
              <a:cs typeface="Times New Roman" panose="02020603050405020304" pitchFamily="18" charset="0"/>
            </a:endParaRPr>
          </a:p>
        </p:txBody>
      </p:sp>
    </p:spTree>
    <p:extLst>
      <p:ext uri="{BB962C8B-B14F-4D97-AF65-F5344CB8AC3E}">
        <p14:creationId xmlns:p14="http://schemas.microsoft.com/office/powerpoint/2010/main" val="3733847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9360B800-9D9E-6D8E-C70B-34A16027DBD4}"/>
              </a:ext>
            </a:extLst>
          </p:cNvPr>
          <p:cNvSpPr/>
          <p:nvPr/>
        </p:nvSpPr>
        <p:spPr>
          <a:xfrm>
            <a:off x="596266" y="280343"/>
            <a:ext cx="3143043" cy="342783"/>
          </a:xfrm>
          <a:prstGeom prst="rect">
            <a:avLst/>
          </a:prstGeom>
          <a:gradFill flip="none" rotWithShape="1">
            <a:gsLst>
              <a:gs pos="0">
                <a:schemeClr val="bg1"/>
              </a:gs>
              <a:gs pos="86000">
                <a:srgbClr val="E1E2FD"/>
              </a:gs>
              <a:gs pos="100000">
                <a:srgbClr val="999BF5"/>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Rectangle: Rounded Corners 92">
            <a:extLst>
              <a:ext uri="{FF2B5EF4-FFF2-40B4-BE49-F238E27FC236}">
                <a16:creationId xmlns:a16="http://schemas.microsoft.com/office/drawing/2014/main" id="{74A819B5-F836-CC04-FD6E-CC7CD085CA3B}"/>
              </a:ext>
            </a:extLst>
          </p:cNvPr>
          <p:cNvSpPr/>
          <p:nvPr/>
        </p:nvSpPr>
        <p:spPr>
          <a:xfrm>
            <a:off x="0" y="1124010"/>
            <a:ext cx="12192000" cy="1674604"/>
          </a:xfrm>
          <a:prstGeom prst="roundRect">
            <a:avLst>
              <a:gd name="adj" fmla="val 7842"/>
            </a:avLst>
          </a:prstGeom>
          <a:solidFill>
            <a:srgbClr val="D5D6F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44C5E2EE-A30A-AAB3-D872-BDD21C066D8F}"/>
              </a:ext>
            </a:extLst>
          </p:cNvPr>
          <p:cNvGrpSpPr/>
          <p:nvPr/>
        </p:nvGrpSpPr>
        <p:grpSpPr>
          <a:xfrm>
            <a:off x="563180" y="6127421"/>
            <a:ext cx="11088349" cy="502650"/>
            <a:chOff x="563180" y="6249971"/>
            <a:chExt cx="11088349" cy="502650"/>
          </a:xfrm>
        </p:grpSpPr>
        <p:sp>
          <p:nvSpPr>
            <p:cNvPr id="5" name="Rectangle 4">
              <a:extLst>
                <a:ext uri="{FF2B5EF4-FFF2-40B4-BE49-F238E27FC236}">
                  <a16:creationId xmlns:a16="http://schemas.microsoft.com/office/drawing/2014/main" id="{88D50379-038E-6B15-C15F-72DC25AF7D9A}"/>
                </a:ext>
              </a:extLst>
            </p:cNvPr>
            <p:cNvSpPr/>
            <p:nvPr/>
          </p:nvSpPr>
          <p:spPr>
            <a:xfrm>
              <a:off x="563180" y="6249971"/>
              <a:ext cx="11088349" cy="502650"/>
            </a:xfrm>
            <a:prstGeom prst="rect">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E1980B0C-2507-DB39-803D-70EFA4748C21}"/>
                </a:ext>
              </a:extLst>
            </p:cNvPr>
            <p:cNvSpPr txBox="1"/>
            <p:nvPr/>
          </p:nvSpPr>
          <p:spPr>
            <a:xfrm>
              <a:off x="563180" y="6362797"/>
              <a:ext cx="11065640" cy="338554"/>
            </a:xfrm>
            <a:prstGeom prst="rect">
              <a:avLst/>
            </a:prstGeom>
            <a:noFill/>
          </p:spPr>
          <p:txBody>
            <a:bodyPr wrap="square" rtlCol="0">
              <a:spAutoFit/>
            </a:bodyPr>
            <a:lstStyle/>
            <a:p>
              <a:pPr algn="ctr"/>
              <a:r>
                <a:rPr lang="en-US" sz="1600" b="1" dirty="0">
                  <a:solidFill>
                    <a:srgbClr val="002060"/>
                  </a:solidFill>
                  <a:latin typeface="Roboto" pitchFamily="2" charset="0"/>
                  <a:ea typeface="Roboto" pitchFamily="2" charset="0"/>
                  <a:cs typeface="Times New Roman" panose="02020603050405020304" pitchFamily="18" charset="0"/>
                </a:rPr>
                <a:t>LUỒNG TÍCH ĐIỂM VÀ QUY ĐỔI ĐIỂM TẠI VÍ TRUSTED </a:t>
              </a:r>
              <a:r>
                <a:rPr lang="en-US" sz="1600" b="1" dirty="0" err="1">
                  <a:solidFill>
                    <a:srgbClr val="002060"/>
                  </a:solidFill>
                  <a:latin typeface="Roboto" pitchFamily="2" charset="0"/>
                  <a:ea typeface="Roboto" pitchFamily="2" charset="0"/>
                  <a:cs typeface="Times New Roman" panose="02020603050405020304" pitchFamily="18" charset="0"/>
                </a:rPr>
                <a:t>PALMPAY</a:t>
              </a:r>
              <a:endParaRPr lang="en-US" sz="1600" dirty="0">
                <a:solidFill>
                  <a:srgbClr val="002060"/>
                </a:solidFill>
                <a:latin typeface="Roboto" pitchFamily="2" charset="0"/>
                <a:ea typeface="Roboto" pitchFamily="2" charset="0"/>
                <a:cs typeface="Times New Roman" panose="02020603050405020304" pitchFamily="18" charset="0"/>
              </a:endParaRPr>
            </a:p>
          </p:txBody>
        </p:sp>
      </p:grpSp>
      <p:grpSp>
        <p:nvGrpSpPr>
          <p:cNvPr id="70" name="Group 69">
            <a:extLst>
              <a:ext uri="{FF2B5EF4-FFF2-40B4-BE49-F238E27FC236}">
                <a16:creationId xmlns:a16="http://schemas.microsoft.com/office/drawing/2014/main" id="{85E12587-BB1E-282D-4D0E-066B7F01BF8A}"/>
              </a:ext>
            </a:extLst>
          </p:cNvPr>
          <p:cNvGrpSpPr/>
          <p:nvPr/>
        </p:nvGrpSpPr>
        <p:grpSpPr>
          <a:xfrm>
            <a:off x="157019" y="1153646"/>
            <a:ext cx="1246908" cy="1383400"/>
            <a:chOff x="157019" y="787652"/>
            <a:chExt cx="1246908" cy="1383400"/>
          </a:xfrm>
        </p:grpSpPr>
        <p:sp>
          <p:nvSpPr>
            <p:cNvPr id="8" name="Rectangle: Rounded Corners 7">
              <a:extLst>
                <a:ext uri="{FF2B5EF4-FFF2-40B4-BE49-F238E27FC236}">
                  <a16:creationId xmlns:a16="http://schemas.microsoft.com/office/drawing/2014/main" id="{5E7CB747-F771-85A1-070B-C91B68687160}"/>
                </a:ext>
              </a:extLst>
            </p:cNvPr>
            <p:cNvSpPr/>
            <p:nvPr/>
          </p:nvSpPr>
          <p:spPr>
            <a:xfrm>
              <a:off x="168473" y="1091052"/>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64AA52A4-0631-D666-AEEE-FB86BF69121B}"/>
                </a:ext>
              </a:extLst>
            </p:cNvPr>
            <p:cNvSpPr txBox="1"/>
            <p:nvPr/>
          </p:nvSpPr>
          <p:spPr>
            <a:xfrm>
              <a:off x="157019" y="1215554"/>
              <a:ext cx="1246908" cy="830997"/>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KH thanh toán bằng sinh trắc học/ví prepaid tại Merchant</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0" name="Group 59">
              <a:extLst>
                <a:ext uri="{FF2B5EF4-FFF2-40B4-BE49-F238E27FC236}">
                  <a16:creationId xmlns:a16="http://schemas.microsoft.com/office/drawing/2014/main" id="{12B97555-AE99-CEB9-9C3A-B0E53D59DD0C}"/>
                </a:ext>
              </a:extLst>
            </p:cNvPr>
            <p:cNvGrpSpPr/>
            <p:nvPr/>
          </p:nvGrpSpPr>
          <p:grpSpPr>
            <a:xfrm>
              <a:off x="563418" y="787652"/>
              <a:ext cx="434110" cy="434110"/>
              <a:chOff x="665018" y="840951"/>
              <a:chExt cx="434110" cy="434110"/>
            </a:xfrm>
          </p:grpSpPr>
          <p:sp>
            <p:nvSpPr>
              <p:cNvPr id="12" name="Oval 11">
                <a:extLst>
                  <a:ext uri="{FF2B5EF4-FFF2-40B4-BE49-F238E27FC236}">
                    <a16:creationId xmlns:a16="http://schemas.microsoft.com/office/drawing/2014/main" id="{2528ADD5-EB52-C163-7436-5E0BF9D1A229}"/>
                  </a:ext>
                </a:extLst>
              </p:cNvPr>
              <p:cNvSpPr/>
              <p:nvPr/>
            </p:nvSpPr>
            <p:spPr>
              <a:xfrm>
                <a:off x="665018" y="840951"/>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Graphic 9" descr="Fingerprint with solid fill">
                <a:extLst>
                  <a:ext uri="{FF2B5EF4-FFF2-40B4-BE49-F238E27FC236}">
                    <a16:creationId xmlns:a16="http://schemas.microsoft.com/office/drawing/2014/main" id="{DD77F0FE-3DAD-1BC9-F67F-416D2A1CFD0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81182" y="873279"/>
                <a:ext cx="401782" cy="401782"/>
              </a:xfrm>
              <a:prstGeom prst="rect">
                <a:avLst/>
              </a:prstGeom>
            </p:spPr>
          </p:pic>
        </p:grpSp>
      </p:grpSp>
      <p:grpSp>
        <p:nvGrpSpPr>
          <p:cNvPr id="71" name="Group 70">
            <a:extLst>
              <a:ext uri="{FF2B5EF4-FFF2-40B4-BE49-F238E27FC236}">
                <a16:creationId xmlns:a16="http://schemas.microsoft.com/office/drawing/2014/main" id="{4D41B9F6-9363-1D90-F78A-CD7CF9DFE9EF}"/>
              </a:ext>
            </a:extLst>
          </p:cNvPr>
          <p:cNvGrpSpPr/>
          <p:nvPr/>
        </p:nvGrpSpPr>
        <p:grpSpPr>
          <a:xfrm>
            <a:off x="1688682" y="1182179"/>
            <a:ext cx="1224000" cy="1354867"/>
            <a:chOff x="1708538" y="787652"/>
            <a:chExt cx="1224000" cy="1354867"/>
          </a:xfrm>
        </p:grpSpPr>
        <p:sp>
          <p:nvSpPr>
            <p:cNvPr id="13" name="Rectangle: Rounded Corners 12">
              <a:extLst>
                <a:ext uri="{FF2B5EF4-FFF2-40B4-BE49-F238E27FC236}">
                  <a16:creationId xmlns:a16="http://schemas.microsoft.com/office/drawing/2014/main" id="{70D51053-7227-656E-7ED4-164544AD1FC6}"/>
                </a:ext>
              </a:extLst>
            </p:cNvPr>
            <p:cNvSpPr/>
            <p:nvPr/>
          </p:nvSpPr>
          <p:spPr>
            <a:xfrm>
              <a:off x="1708538" y="1062519"/>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461E337D-B769-2EE0-A5E0-572ABA51D3C1}"/>
                </a:ext>
              </a:extLst>
            </p:cNvPr>
            <p:cNvSpPr txBox="1"/>
            <p:nvPr/>
          </p:nvSpPr>
          <p:spPr>
            <a:xfrm>
              <a:off x="1830811" y="1279354"/>
              <a:ext cx="979455" cy="646331"/>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Giao dịch thanh toán thành công</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1" name="Group 60">
              <a:extLst>
                <a:ext uri="{FF2B5EF4-FFF2-40B4-BE49-F238E27FC236}">
                  <a16:creationId xmlns:a16="http://schemas.microsoft.com/office/drawing/2014/main" id="{E553DD69-AAC0-0819-0EC7-DD2AB1B2EBF2}"/>
                </a:ext>
              </a:extLst>
            </p:cNvPr>
            <p:cNvGrpSpPr/>
            <p:nvPr/>
          </p:nvGrpSpPr>
          <p:grpSpPr>
            <a:xfrm>
              <a:off x="2110172" y="787652"/>
              <a:ext cx="434110" cy="434110"/>
              <a:chOff x="2207301" y="812418"/>
              <a:chExt cx="434110" cy="434110"/>
            </a:xfrm>
          </p:grpSpPr>
          <p:sp>
            <p:nvSpPr>
              <p:cNvPr id="15" name="Oval 14">
                <a:extLst>
                  <a:ext uri="{FF2B5EF4-FFF2-40B4-BE49-F238E27FC236}">
                    <a16:creationId xmlns:a16="http://schemas.microsoft.com/office/drawing/2014/main" id="{A3CC00A2-0F9F-D3B6-5D59-E8DC56E1E637}"/>
                  </a:ext>
                </a:extLst>
              </p:cNvPr>
              <p:cNvSpPr/>
              <p:nvPr/>
            </p:nvSpPr>
            <p:spPr>
              <a:xfrm>
                <a:off x="2207301" y="812418"/>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Graphic 17" descr="Badge Tick1 with solid fill">
                <a:extLst>
                  <a:ext uri="{FF2B5EF4-FFF2-40B4-BE49-F238E27FC236}">
                    <a16:creationId xmlns:a16="http://schemas.microsoft.com/office/drawing/2014/main" id="{98CDB931-E615-95BD-D437-A893ED79F2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73110" y="876540"/>
                <a:ext cx="302491" cy="302491"/>
              </a:xfrm>
              <a:prstGeom prst="rect">
                <a:avLst/>
              </a:prstGeom>
            </p:spPr>
          </p:pic>
        </p:grpSp>
      </p:grpSp>
      <p:grpSp>
        <p:nvGrpSpPr>
          <p:cNvPr id="78" name="Group 77">
            <a:extLst>
              <a:ext uri="{FF2B5EF4-FFF2-40B4-BE49-F238E27FC236}">
                <a16:creationId xmlns:a16="http://schemas.microsoft.com/office/drawing/2014/main" id="{8FB7CDB1-C481-FF76-208A-13B97D5239BC}"/>
              </a:ext>
            </a:extLst>
          </p:cNvPr>
          <p:cNvGrpSpPr/>
          <p:nvPr/>
        </p:nvGrpSpPr>
        <p:grpSpPr>
          <a:xfrm>
            <a:off x="3197437" y="1094376"/>
            <a:ext cx="1224000" cy="1442670"/>
            <a:chOff x="3282285" y="743398"/>
            <a:chExt cx="1224000" cy="1442670"/>
          </a:xfrm>
        </p:grpSpPr>
        <p:sp>
          <p:nvSpPr>
            <p:cNvPr id="19" name="Rectangle: Rounded Corners 18">
              <a:extLst>
                <a:ext uri="{FF2B5EF4-FFF2-40B4-BE49-F238E27FC236}">
                  <a16:creationId xmlns:a16="http://schemas.microsoft.com/office/drawing/2014/main" id="{3BD1C553-F1A8-BA2D-AC96-C85F9F6323CF}"/>
                </a:ext>
              </a:extLst>
            </p:cNvPr>
            <p:cNvSpPr/>
            <p:nvPr/>
          </p:nvSpPr>
          <p:spPr>
            <a:xfrm>
              <a:off x="3282285" y="1106068"/>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5925C796-7EC9-8DED-05EA-57EAB7354E2F}"/>
                </a:ext>
              </a:extLst>
            </p:cNvPr>
            <p:cNvSpPr txBox="1"/>
            <p:nvPr/>
          </p:nvSpPr>
          <p:spPr>
            <a:xfrm>
              <a:off x="3364882" y="1322903"/>
              <a:ext cx="1058806" cy="646331"/>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Phát sự kiện thanh toán thành công</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2" name="Group 61">
              <a:extLst>
                <a:ext uri="{FF2B5EF4-FFF2-40B4-BE49-F238E27FC236}">
                  <a16:creationId xmlns:a16="http://schemas.microsoft.com/office/drawing/2014/main" id="{1E344172-C6C0-BCEA-7F4E-B58AAAC3E6C6}"/>
                </a:ext>
              </a:extLst>
            </p:cNvPr>
            <p:cNvGrpSpPr/>
            <p:nvPr/>
          </p:nvGrpSpPr>
          <p:grpSpPr>
            <a:xfrm>
              <a:off x="3661449" y="743398"/>
              <a:ext cx="465673" cy="528207"/>
              <a:chOff x="3776824" y="723000"/>
              <a:chExt cx="465673" cy="528207"/>
            </a:xfrm>
          </p:grpSpPr>
          <p:sp>
            <p:nvSpPr>
              <p:cNvPr id="21" name="Oval 20">
                <a:extLst>
                  <a:ext uri="{FF2B5EF4-FFF2-40B4-BE49-F238E27FC236}">
                    <a16:creationId xmlns:a16="http://schemas.microsoft.com/office/drawing/2014/main" id="{A7AD50E7-2C2F-CC28-BC3F-D66934429402}"/>
                  </a:ext>
                </a:extLst>
              </p:cNvPr>
              <p:cNvSpPr/>
              <p:nvPr/>
            </p:nvSpPr>
            <p:spPr>
              <a:xfrm>
                <a:off x="3781048" y="817097"/>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Graphic 23" descr="Ringer with solid fill">
                <a:extLst>
                  <a:ext uri="{FF2B5EF4-FFF2-40B4-BE49-F238E27FC236}">
                    <a16:creationId xmlns:a16="http://schemas.microsoft.com/office/drawing/2014/main" id="{9D695893-B1CF-7C34-CAC8-343FEEB9B4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126111">
                <a:off x="3776824" y="723000"/>
                <a:ext cx="465673" cy="465673"/>
              </a:xfrm>
              <a:prstGeom prst="rect">
                <a:avLst/>
              </a:prstGeom>
            </p:spPr>
          </p:pic>
        </p:grpSp>
      </p:grpSp>
      <p:grpSp>
        <p:nvGrpSpPr>
          <p:cNvPr id="73" name="Group 72">
            <a:extLst>
              <a:ext uri="{FF2B5EF4-FFF2-40B4-BE49-F238E27FC236}">
                <a16:creationId xmlns:a16="http://schemas.microsoft.com/office/drawing/2014/main" id="{D5FC8D68-22EA-47B9-D4EE-D7AC48EDA3AF}"/>
              </a:ext>
            </a:extLst>
          </p:cNvPr>
          <p:cNvGrpSpPr/>
          <p:nvPr/>
        </p:nvGrpSpPr>
        <p:grpSpPr>
          <a:xfrm>
            <a:off x="4706192" y="1138630"/>
            <a:ext cx="1224000" cy="1398416"/>
            <a:chOff x="4844439" y="787652"/>
            <a:chExt cx="1224000" cy="1398416"/>
          </a:xfrm>
        </p:grpSpPr>
        <p:sp>
          <p:nvSpPr>
            <p:cNvPr id="25" name="Rectangle: Rounded Corners 24">
              <a:extLst>
                <a:ext uri="{FF2B5EF4-FFF2-40B4-BE49-F238E27FC236}">
                  <a16:creationId xmlns:a16="http://schemas.microsoft.com/office/drawing/2014/main" id="{C793F332-4C38-2FC3-57B2-74EE87939BC9}"/>
                </a:ext>
              </a:extLst>
            </p:cNvPr>
            <p:cNvSpPr/>
            <p:nvPr/>
          </p:nvSpPr>
          <p:spPr>
            <a:xfrm>
              <a:off x="4844439" y="1106068"/>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8690FBB7-6160-F604-746C-7A3C5EB95D23}"/>
                </a:ext>
              </a:extLst>
            </p:cNvPr>
            <p:cNvSpPr txBox="1"/>
            <p:nvPr/>
          </p:nvSpPr>
          <p:spPr>
            <a:xfrm>
              <a:off x="4941495" y="1322903"/>
              <a:ext cx="1029889" cy="646331"/>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Kiểm tra điều kiện tích điểm</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3" name="Group 62">
              <a:extLst>
                <a:ext uri="{FF2B5EF4-FFF2-40B4-BE49-F238E27FC236}">
                  <a16:creationId xmlns:a16="http://schemas.microsoft.com/office/drawing/2014/main" id="{03CE1CB4-3ABD-7A83-54AE-B6707F635847}"/>
                </a:ext>
              </a:extLst>
            </p:cNvPr>
            <p:cNvGrpSpPr/>
            <p:nvPr/>
          </p:nvGrpSpPr>
          <p:grpSpPr>
            <a:xfrm>
              <a:off x="5239384" y="787652"/>
              <a:ext cx="434110" cy="434110"/>
              <a:chOff x="5343202" y="855967"/>
              <a:chExt cx="434110" cy="434110"/>
            </a:xfrm>
          </p:grpSpPr>
          <p:sp>
            <p:nvSpPr>
              <p:cNvPr id="27" name="Oval 26">
                <a:extLst>
                  <a:ext uri="{FF2B5EF4-FFF2-40B4-BE49-F238E27FC236}">
                    <a16:creationId xmlns:a16="http://schemas.microsoft.com/office/drawing/2014/main" id="{88C64693-DD22-D86C-276D-D02B10E303F0}"/>
                  </a:ext>
                </a:extLst>
              </p:cNvPr>
              <p:cNvSpPr/>
              <p:nvPr/>
            </p:nvSpPr>
            <p:spPr>
              <a:xfrm>
                <a:off x="5343202" y="855967"/>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 name="Graphic 29" descr="Clipboard Mixed with solid fill">
                <a:extLst>
                  <a:ext uri="{FF2B5EF4-FFF2-40B4-BE49-F238E27FC236}">
                    <a16:creationId xmlns:a16="http://schemas.microsoft.com/office/drawing/2014/main" id="{A8EF6CE9-9959-6EE3-7F41-A4DFBB6CC10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85920" y="896997"/>
                <a:ext cx="348673" cy="348673"/>
              </a:xfrm>
              <a:prstGeom prst="rect">
                <a:avLst/>
              </a:prstGeom>
            </p:spPr>
          </p:pic>
        </p:grpSp>
      </p:grpSp>
      <p:grpSp>
        <p:nvGrpSpPr>
          <p:cNvPr id="74" name="Group 73">
            <a:extLst>
              <a:ext uri="{FF2B5EF4-FFF2-40B4-BE49-F238E27FC236}">
                <a16:creationId xmlns:a16="http://schemas.microsoft.com/office/drawing/2014/main" id="{5A866818-FB00-DD53-40BA-ED12757D83A9}"/>
              </a:ext>
            </a:extLst>
          </p:cNvPr>
          <p:cNvGrpSpPr/>
          <p:nvPr/>
        </p:nvGrpSpPr>
        <p:grpSpPr>
          <a:xfrm>
            <a:off x="6214947" y="1153646"/>
            <a:ext cx="1224000" cy="1383400"/>
            <a:chOff x="6371604" y="787652"/>
            <a:chExt cx="1224000" cy="1383400"/>
          </a:xfrm>
        </p:grpSpPr>
        <p:sp>
          <p:nvSpPr>
            <p:cNvPr id="31" name="Rectangle: Rounded Corners 30">
              <a:extLst>
                <a:ext uri="{FF2B5EF4-FFF2-40B4-BE49-F238E27FC236}">
                  <a16:creationId xmlns:a16="http://schemas.microsoft.com/office/drawing/2014/main" id="{E2CE3EE8-73A2-E258-9D3D-076C0BC3F1C6}"/>
                </a:ext>
              </a:extLst>
            </p:cNvPr>
            <p:cNvSpPr/>
            <p:nvPr/>
          </p:nvSpPr>
          <p:spPr>
            <a:xfrm>
              <a:off x="6371604" y="1091052"/>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8BC55DA8-6F1C-92C2-DE24-6348ECBDCE6E}"/>
                </a:ext>
              </a:extLst>
            </p:cNvPr>
            <p:cNvSpPr txBox="1"/>
            <p:nvPr/>
          </p:nvSpPr>
          <p:spPr>
            <a:xfrm>
              <a:off x="6461006" y="1400220"/>
              <a:ext cx="1045197" cy="461665"/>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Áp dụng thứ tự rule (*)</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4" name="Group 63">
              <a:extLst>
                <a:ext uri="{FF2B5EF4-FFF2-40B4-BE49-F238E27FC236}">
                  <a16:creationId xmlns:a16="http://schemas.microsoft.com/office/drawing/2014/main" id="{803A56D5-99B2-7E18-2842-343A032A3387}"/>
                </a:ext>
              </a:extLst>
            </p:cNvPr>
            <p:cNvGrpSpPr/>
            <p:nvPr/>
          </p:nvGrpSpPr>
          <p:grpSpPr>
            <a:xfrm>
              <a:off x="6766549" y="787652"/>
              <a:ext cx="434110" cy="488322"/>
              <a:chOff x="6870367" y="786739"/>
              <a:chExt cx="434110" cy="488322"/>
            </a:xfrm>
          </p:grpSpPr>
          <p:sp>
            <p:nvSpPr>
              <p:cNvPr id="33" name="Oval 32">
                <a:extLst>
                  <a:ext uri="{FF2B5EF4-FFF2-40B4-BE49-F238E27FC236}">
                    <a16:creationId xmlns:a16="http://schemas.microsoft.com/office/drawing/2014/main" id="{EBB66F76-D033-0836-04BF-B81A420A3058}"/>
                  </a:ext>
                </a:extLst>
              </p:cNvPr>
              <p:cNvSpPr/>
              <p:nvPr/>
            </p:nvSpPr>
            <p:spPr>
              <a:xfrm>
                <a:off x="6870367" y="840951"/>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6" name="Graphic 35" descr="Gavel with solid fill">
                <a:extLst>
                  <a:ext uri="{FF2B5EF4-FFF2-40B4-BE49-F238E27FC236}">
                    <a16:creationId xmlns:a16="http://schemas.microsoft.com/office/drawing/2014/main" id="{8FF1C2BD-0C14-0ACC-12BB-E75DE7A872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30383" y="786739"/>
                <a:ext cx="374073" cy="374073"/>
              </a:xfrm>
              <a:prstGeom prst="rect">
                <a:avLst/>
              </a:prstGeom>
            </p:spPr>
          </p:pic>
        </p:grpSp>
      </p:grpSp>
      <p:grpSp>
        <p:nvGrpSpPr>
          <p:cNvPr id="75" name="Group 74">
            <a:extLst>
              <a:ext uri="{FF2B5EF4-FFF2-40B4-BE49-F238E27FC236}">
                <a16:creationId xmlns:a16="http://schemas.microsoft.com/office/drawing/2014/main" id="{F458C098-FFB7-8860-FB7A-1F4E466EE8AF}"/>
              </a:ext>
            </a:extLst>
          </p:cNvPr>
          <p:cNvGrpSpPr/>
          <p:nvPr/>
        </p:nvGrpSpPr>
        <p:grpSpPr>
          <a:xfrm>
            <a:off x="7723702" y="1170528"/>
            <a:ext cx="1224000" cy="1366518"/>
            <a:chOff x="7895603" y="787652"/>
            <a:chExt cx="1224000" cy="1366518"/>
          </a:xfrm>
        </p:grpSpPr>
        <p:sp>
          <p:nvSpPr>
            <p:cNvPr id="37" name="Rectangle: Rounded Corners 36">
              <a:extLst>
                <a:ext uri="{FF2B5EF4-FFF2-40B4-BE49-F238E27FC236}">
                  <a16:creationId xmlns:a16="http://schemas.microsoft.com/office/drawing/2014/main" id="{C40B8BA4-7B17-36F6-8847-1D3528D47B51}"/>
                </a:ext>
              </a:extLst>
            </p:cNvPr>
            <p:cNvSpPr/>
            <p:nvPr/>
          </p:nvSpPr>
          <p:spPr>
            <a:xfrm>
              <a:off x="7895603" y="1074170"/>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FD3A2104-D35F-FBD7-09D5-C2FA3E729522}"/>
                </a:ext>
              </a:extLst>
            </p:cNvPr>
            <p:cNvSpPr txBox="1"/>
            <p:nvPr/>
          </p:nvSpPr>
          <p:spPr>
            <a:xfrm>
              <a:off x="7915554" y="1307389"/>
              <a:ext cx="1184098" cy="646331"/>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Tạo bút toán trạng thái Pending_Earn</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5" name="Group 64">
              <a:extLst>
                <a:ext uri="{FF2B5EF4-FFF2-40B4-BE49-F238E27FC236}">
                  <a16:creationId xmlns:a16="http://schemas.microsoft.com/office/drawing/2014/main" id="{29685E5A-DA7D-51DB-69AF-179D19F21A1F}"/>
                </a:ext>
              </a:extLst>
            </p:cNvPr>
            <p:cNvGrpSpPr/>
            <p:nvPr/>
          </p:nvGrpSpPr>
          <p:grpSpPr>
            <a:xfrm>
              <a:off x="8322029" y="787652"/>
              <a:ext cx="371149" cy="434110"/>
              <a:chOff x="8322028" y="824069"/>
              <a:chExt cx="371149" cy="434110"/>
            </a:xfrm>
          </p:grpSpPr>
          <p:sp>
            <p:nvSpPr>
              <p:cNvPr id="39" name="Oval 38">
                <a:extLst>
                  <a:ext uri="{FF2B5EF4-FFF2-40B4-BE49-F238E27FC236}">
                    <a16:creationId xmlns:a16="http://schemas.microsoft.com/office/drawing/2014/main" id="{7325610A-D894-3167-BA35-068A022A7F94}"/>
                  </a:ext>
                </a:extLst>
              </p:cNvPr>
              <p:cNvSpPr/>
              <p:nvPr/>
            </p:nvSpPr>
            <p:spPr>
              <a:xfrm>
                <a:off x="8322028" y="824069"/>
                <a:ext cx="371149"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7" name="Graphic 46" descr="Clipboard with solid fill">
                <a:extLst>
                  <a:ext uri="{FF2B5EF4-FFF2-40B4-BE49-F238E27FC236}">
                    <a16:creationId xmlns:a16="http://schemas.microsoft.com/office/drawing/2014/main" id="{75025F74-FA0E-4B3D-279E-C5C4C53D540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55581" y="873279"/>
                <a:ext cx="304043" cy="355620"/>
              </a:xfrm>
              <a:prstGeom prst="rect">
                <a:avLst/>
              </a:prstGeom>
            </p:spPr>
          </p:pic>
        </p:grpSp>
      </p:grpSp>
      <p:grpSp>
        <p:nvGrpSpPr>
          <p:cNvPr id="76" name="Group 75">
            <a:extLst>
              <a:ext uri="{FF2B5EF4-FFF2-40B4-BE49-F238E27FC236}">
                <a16:creationId xmlns:a16="http://schemas.microsoft.com/office/drawing/2014/main" id="{611550D1-B609-55E4-5C50-7CEECF0612A7}"/>
              </a:ext>
            </a:extLst>
          </p:cNvPr>
          <p:cNvGrpSpPr/>
          <p:nvPr/>
        </p:nvGrpSpPr>
        <p:grpSpPr>
          <a:xfrm>
            <a:off x="9232457" y="1171767"/>
            <a:ext cx="1293771" cy="1365279"/>
            <a:chOff x="9392702" y="787652"/>
            <a:chExt cx="1293771" cy="1365279"/>
          </a:xfrm>
        </p:grpSpPr>
        <p:sp>
          <p:nvSpPr>
            <p:cNvPr id="48" name="Rectangle: Rounded Corners 47">
              <a:extLst>
                <a:ext uri="{FF2B5EF4-FFF2-40B4-BE49-F238E27FC236}">
                  <a16:creationId xmlns:a16="http://schemas.microsoft.com/office/drawing/2014/main" id="{5A89A479-E239-F70D-CC08-1E3D875ADE94}"/>
                </a:ext>
              </a:extLst>
            </p:cNvPr>
            <p:cNvSpPr/>
            <p:nvPr/>
          </p:nvSpPr>
          <p:spPr>
            <a:xfrm>
              <a:off x="9427587" y="1072931"/>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TextBox 48">
              <a:extLst>
                <a:ext uri="{FF2B5EF4-FFF2-40B4-BE49-F238E27FC236}">
                  <a16:creationId xmlns:a16="http://schemas.microsoft.com/office/drawing/2014/main" id="{1BD52860-C2EE-7395-FF3D-E88128E7D7C4}"/>
                </a:ext>
              </a:extLst>
            </p:cNvPr>
            <p:cNvSpPr txBox="1"/>
            <p:nvPr/>
          </p:nvSpPr>
          <p:spPr>
            <a:xfrm>
              <a:off x="9392702" y="1322903"/>
              <a:ext cx="1293771" cy="646331"/>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Chuyển sang Available khi giao dịch hợp lệ</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8" name="Group 67">
              <a:extLst>
                <a:ext uri="{FF2B5EF4-FFF2-40B4-BE49-F238E27FC236}">
                  <a16:creationId xmlns:a16="http://schemas.microsoft.com/office/drawing/2014/main" id="{FF34C4D2-DF69-1813-588B-4B36F21F1165}"/>
                </a:ext>
              </a:extLst>
            </p:cNvPr>
            <p:cNvGrpSpPr/>
            <p:nvPr/>
          </p:nvGrpSpPr>
          <p:grpSpPr>
            <a:xfrm>
              <a:off x="9822532" y="787652"/>
              <a:ext cx="434110" cy="434110"/>
              <a:chOff x="9891465" y="822830"/>
              <a:chExt cx="434110" cy="434110"/>
            </a:xfrm>
          </p:grpSpPr>
          <p:sp>
            <p:nvSpPr>
              <p:cNvPr id="50" name="Oval 49">
                <a:extLst>
                  <a:ext uri="{FF2B5EF4-FFF2-40B4-BE49-F238E27FC236}">
                    <a16:creationId xmlns:a16="http://schemas.microsoft.com/office/drawing/2014/main" id="{E8840C7A-33A6-0EB9-822E-BCBE2F5D36D3}"/>
                  </a:ext>
                </a:extLst>
              </p:cNvPr>
              <p:cNvSpPr/>
              <p:nvPr/>
            </p:nvSpPr>
            <p:spPr>
              <a:xfrm>
                <a:off x="9891465" y="822830"/>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Graphic 52" descr="Transfer with solid fill">
                <a:extLst>
                  <a:ext uri="{FF2B5EF4-FFF2-40B4-BE49-F238E27FC236}">
                    <a16:creationId xmlns:a16="http://schemas.microsoft.com/office/drawing/2014/main" id="{9D8329B7-578E-67A1-0B5E-3471F69D3C8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34182" y="859815"/>
                <a:ext cx="348673" cy="348673"/>
              </a:xfrm>
              <a:prstGeom prst="rect">
                <a:avLst/>
              </a:prstGeom>
            </p:spPr>
          </p:pic>
        </p:grpSp>
      </p:grpSp>
      <p:grpSp>
        <p:nvGrpSpPr>
          <p:cNvPr id="77" name="Group 76">
            <a:extLst>
              <a:ext uri="{FF2B5EF4-FFF2-40B4-BE49-F238E27FC236}">
                <a16:creationId xmlns:a16="http://schemas.microsoft.com/office/drawing/2014/main" id="{B68DFF54-341D-537F-AB5A-F590855938E8}"/>
              </a:ext>
            </a:extLst>
          </p:cNvPr>
          <p:cNvGrpSpPr/>
          <p:nvPr/>
        </p:nvGrpSpPr>
        <p:grpSpPr>
          <a:xfrm>
            <a:off x="10810981" y="1202031"/>
            <a:ext cx="1224000" cy="1335015"/>
            <a:chOff x="10867055" y="787652"/>
            <a:chExt cx="1224000" cy="1335015"/>
          </a:xfrm>
        </p:grpSpPr>
        <p:sp>
          <p:nvSpPr>
            <p:cNvPr id="56" name="Rectangle: Rounded Corners 55">
              <a:extLst>
                <a:ext uri="{FF2B5EF4-FFF2-40B4-BE49-F238E27FC236}">
                  <a16:creationId xmlns:a16="http://schemas.microsoft.com/office/drawing/2014/main" id="{C761D4ED-6F59-728D-4C66-F5C921E8907A}"/>
                </a:ext>
              </a:extLst>
            </p:cNvPr>
            <p:cNvSpPr/>
            <p:nvPr/>
          </p:nvSpPr>
          <p:spPr>
            <a:xfrm>
              <a:off x="10867055" y="1042667"/>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TextBox 56">
              <a:extLst>
                <a:ext uri="{FF2B5EF4-FFF2-40B4-BE49-F238E27FC236}">
                  <a16:creationId xmlns:a16="http://schemas.microsoft.com/office/drawing/2014/main" id="{EF143FA6-287F-77B2-46D7-3E292A228DB3}"/>
                </a:ext>
              </a:extLst>
            </p:cNvPr>
            <p:cNvSpPr txBox="1"/>
            <p:nvPr/>
          </p:nvSpPr>
          <p:spPr>
            <a:xfrm>
              <a:off x="10878428" y="1197503"/>
              <a:ext cx="1201254" cy="830997"/>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Ghi Point Ledger và phát sự kiện Loyalty points credited</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69" name="Group 68">
              <a:extLst>
                <a:ext uri="{FF2B5EF4-FFF2-40B4-BE49-F238E27FC236}">
                  <a16:creationId xmlns:a16="http://schemas.microsoft.com/office/drawing/2014/main" id="{A4435D1F-920B-A445-4692-D8AB5934507C}"/>
                </a:ext>
              </a:extLst>
            </p:cNvPr>
            <p:cNvGrpSpPr/>
            <p:nvPr/>
          </p:nvGrpSpPr>
          <p:grpSpPr>
            <a:xfrm>
              <a:off x="11262000" y="787652"/>
              <a:ext cx="434110" cy="434110"/>
              <a:chOff x="11365818" y="792566"/>
              <a:chExt cx="434110" cy="434110"/>
            </a:xfrm>
          </p:grpSpPr>
          <p:sp>
            <p:nvSpPr>
              <p:cNvPr id="58" name="Oval 57">
                <a:extLst>
                  <a:ext uri="{FF2B5EF4-FFF2-40B4-BE49-F238E27FC236}">
                    <a16:creationId xmlns:a16="http://schemas.microsoft.com/office/drawing/2014/main" id="{2B9ADC11-6EBC-2EB9-CAE1-5C5D038C211F}"/>
                  </a:ext>
                </a:extLst>
              </p:cNvPr>
              <p:cNvSpPr/>
              <p:nvPr/>
            </p:nvSpPr>
            <p:spPr>
              <a:xfrm>
                <a:off x="11365818" y="792566"/>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7" name="Graphic 66" descr="Badge Tick with solid fill">
                <a:extLst>
                  <a:ext uri="{FF2B5EF4-FFF2-40B4-BE49-F238E27FC236}">
                    <a16:creationId xmlns:a16="http://schemas.microsoft.com/office/drawing/2014/main" id="{E7E109EC-C953-FAFC-6B8C-0C021F32D17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393558" y="828013"/>
                <a:ext cx="369490" cy="369490"/>
              </a:xfrm>
              <a:prstGeom prst="rect">
                <a:avLst/>
              </a:prstGeom>
            </p:spPr>
          </p:pic>
        </p:grpSp>
      </p:grpSp>
      <p:sp>
        <p:nvSpPr>
          <p:cNvPr id="81" name="Arc 80">
            <a:extLst>
              <a:ext uri="{FF2B5EF4-FFF2-40B4-BE49-F238E27FC236}">
                <a16:creationId xmlns:a16="http://schemas.microsoft.com/office/drawing/2014/main" id="{08390719-9B6A-69ED-1B4B-09767D3FD5E4}"/>
              </a:ext>
            </a:extLst>
          </p:cNvPr>
          <p:cNvSpPr/>
          <p:nvPr/>
        </p:nvSpPr>
        <p:spPr>
          <a:xfrm rot="18395723">
            <a:off x="1222376" y="1263961"/>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2" name="Arc 81">
            <a:extLst>
              <a:ext uri="{FF2B5EF4-FFF2-40B4-BE49-F238E27FC236}">
                <a16:creationId xmlns:a16="http://schemas.microsoft.com/office/drawing/2014/main" id="{93A1EBDC-4A12-B698-191C-5232C2C2D497}"/>
              </a:ext>
            </a:extLst>
          </p:cNvPr>
          <p:cNvSpPr/>
          <p:nvPr/>
        </p:nvSpPr>
        <p:spPr>
          <a:xfrm rot="7945675">
            <a:off x="2618774" y="1921097"/>
            <a:ext cx="766618" cy="830997"/>
          </a:xfrm>
          <a:prstGeom prst="arc">
            <a:avLst/>
          </a:prstGeom>
          <a:ln>
            <a:solidFill>
              <a:srgbClr val="565ADD"/>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3" name="Arc 82">
            <a:extLst>
              <a:ext uri="{FF2B5EF4-FFF2-40B4-BE49-F238E27FC236}">
                <a16:creationId xmlns:a16="http://schemas.microsoft.com/office/drawing/2014/main" id="{36BC719A-62E0-BEB0-8F9C-119ECEDEF028}"/>
              </a:ext>
            </a:extLst>
          </p:cNvPr>
          <p:cNvSpPr/>
          <p:nvPr/>
        </p:nvSpPr>
        <p:spPr>
          <a:xfrm rot="18395723">
            <a:off x="4256222" y="1208227"/>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4" name="Arc 83">
            <a:extLst>
              <a:ext uri="{FF2B5EF4-FFF2-40B4-BE49-F238E27FC236}">
                <a16:creationId xmlns:a16="http://schemas.microsoft.com/office/drawing/2014/main" id="{1405F3BC-847A-0CC7-13F5-37A1F3B77001}"/>
              </a:ext>
            </a:extLst>
          </p:cNvPr>
          <p:cNvSpPr/>
          <p:nvPr/>
        </p:nvSpPr>
        <p:spPr>
          <a:xfrm rot="18395723">
            <a:off x="7270375" y="1220641"/>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5" name="Arc 84">
            <a:extLst>
              <a:ext uri="{FF2B5EF4-FFF2-40B4-BE49-F238E27FC236}">
                <a16:creationId xmlns:a16="http://schemas.microsoft.com/office/drawing/2014/main" id="{67BB1692-6608-A77E-4E60-263BFD7FB5D0}"/>
              </a:ext>
            </a:extLst>
          </p:cNvPr>
          <p:cNvSpPr/>
          <p:nvPr/>
        </p:nvSpPr>
        <p:spPr>
          <a:xfrm rot="18395723">
            <a:off x="10320775" y="1256931"/>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6" name="Arc 85">
            <a:extLst>
              <a:ext uri="{FF2B5EF4-FFF2-40B4-BE49-F238E27FC236}">
                <a16:creationId xmlns:a16="http://schemas.microsoft.com/office/drawing/2014/main" id="{37325A4B-CBC8-DE2C-75B8-83622A5D4F55}"/>
              </a:ext>
            </a:extLst>
          </p:cNvPr>
          <p:cNvSpPr/>
          <p:nvPr/>
        </p:nvSpPr>
        <p:spPr>
          <a:xfrm rot="7945675">
            <a:off x="5615718" y="1904713"/>
            <a:ext cx="766618" cy="830997"/>
          </a:xfrm>
          <a:prstGeom prst="arc">
            <a:avLst/>
          </a:prstGeom>
          <a:ln>
            <a:solidFill>
              <a:srgbClr val="565ADD"/>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7" name="Arc 86">
            <a:extLst>
              <a:ext uri="{FF2B5EF4-FFF2-40B4-BE49-F238E27FC236}">
                <a16:creationId xmlns:a16="http://schemas.microsoft.com/office/drawing/2014/main" id="{530D5A66-97D1-8C21-9A24-30C78A60A8E7}"/>
              </a:ext>
            </a:extLst>
          </p:cNvPr>
          <p:cNvSpPr/>
          <p:nvPr/>
        </p:nvSpPr>
        <p:spPr>
          <a:xfrm rot="7945675">
            <a:off x="8645950" y="1906436"/>
            <a:ext cx="766618" cy="830997"/>
          </a:xfrm>
          <a:prstGeom prst="arc">
            <a:avLst/>
          </a:prstGeom>
          <a:ln>
            <a:solidFill>
              <a:srgbClr val="565ADD"/>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grpSp>
        <p:nvGrpSpPr>
          <p:cNvPr id="95" name="Group 94">
            <a:extLst>
              <a:ext uri="{FF2B5EF4-FFF2-40B4-BE49-F238E27FC236}">
                <a16:creationId xmlns:a16="http://schemas.microsoft.com/office/drawing/2014/main" id="{663779E9-3105-D2D7-7C81-24E2AA26B21D}"/>
              </a:ext>
            </a:extLst>
          </p:cNvPr>
          <p:cNvGrpSpPr/>
          <p:nvPr/>
        </p:nvGrpSpPr>
        <p:grpSpPr>
          <a:xfrm>
            <a:off x="185500" y="246041"/>
            <a:ext cx="2539229" cy="411386"/>
            <a:chOff x="185500" y="246041"/>
            <a:chExt cx="2539229" cy="411386"/>
          </a:xfrm>
        </p:grpSpPr>
        <p:sp>
          <p:nvSpPr>
            <p:cNvPr id="7" name="TextBox 6">
              <a:extLst>
                <a:ext uri="{FF2B5EF4-FFF2-40B4-BE49-F238E27FC236}">
                  <a16:creationId xmlns:a16="http://schemas.microsoft.com/office/drawing/2014/main" id="{10A8D921-DBC7-5612-9E17-1EAE896C93D0}"/>
                </a:ext>
              </a:extLst>
            </p:cNvPr>
            <p:cNvSpPr txBox="1"/>
            <p:nvPr/>
          </p:nvSpPr>
          <p:spPr>
            <a:xfrm>
              <a:off x="633027" y="282457"/>
              <a:ext cx="2091702"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LUỒNG TÍCH ĐIỂM</a:t>
              </a:r>
              <a:endParaRPr lang="en-US" sz="1600" b="1" dirty="0">
                <a:solidFill>
                  <a:srgbClr val="565ADD"/>
                </a:solidFill>
                <a:latin typeface="Roboto" pitchFamily="2" charset="0"/>
                <a:ea typeface="Roboto" pitchFamily="2" charset="0"/>
                <a:cs typeface="Roboto" pitchFamily="2" charset="0"/>
              </a:endParaRPr>
            </a:p>
          </p:txBody>
        </p:sp>
        <p:grpSp>
          <p:nvGrpSpPr>
            <p:cNvPr id="92" name="Group 91">
              <a:extLst>
                <a:ext uri="{FF2B5EF4-FFF2-40B4-BE49-F238E27FC236}">
                  <a16:creationId xmlns:a16="http://schemas.microsoft.com/office/drawing/2014/main" id="{0C42DD68-121E-5458-9710-855636496EFB}"/>
                </a:ext>
              </a:extLst>
            </p:cNvPr>
            <p:cNvGrpSpPr/>
            <p:nvPr/>
          </p:nvGrpSpPr>
          <p:grpSpPr>
            <a:xfrm>
              <a:off x="185500" y="246041"/>
              <a:ext cx="405485" cy="411386"/>
              <a:chOff x="101249" y="210325"/>
              <a:chExt cx="405485" cy="411386"/>
            </a:xfrm>
          </p:grpSpPr>
          <p:sp>
            <p:nvSpPr>
              <p:cNvPr id="88" name="Rectangle: Rounded Corners 87">
                <a:extLst>
                  <a:ext uri="{FF2B5EF4-FFF2-40B4-BE49-F238E27FC236}">
                    <a16:creationId xmlns:a16="http://schemas.microsoft.com/office/drawing/2014/main" id="{DD7B7809-D956-F014-0CD6-77E112B257EE}"/>
                  </a:ext>
                </a:extLst>
              </p:cNvPr>
              <p:cNvSpPr/>
              <p:nvPr/>
            </p:nvSpPr>
            <p:spPr>
              <a:xfrm>
                <a:off x="153112" y="210325"/>
                <a:ext cx="353622" cy="411386"/>
              </a:xfrm>
              <a:prstGeom prst="roundRect">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Rectangle: Rounded Corners 88">
                <a:extLst>
                  <a:ext uri="{FF2B5EF4-FFF2-40B4-BE49-F238E27FC236}">
                    <a16:creationId xmlns:a16="http://schemas.microsoft.com/office/drawing/2014/main" id="{7A065A69-C502-456E-C06D-45B049B3E25B}"/>
                  </a:ext>
                </a:extLst>
              </p:cNvPr>
              <p:cNvSpPr/>
              <p:nvPr/>
            </p:nvSpPr>
            <p:spPr>
              <a:xfrm>
                <a:off x="101249" y="333971"/>
                <a:ext cx="247338" cy="287740"/>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Rectangle: Rounded Corners 90">
                <a:extLst>
                  <a:ext uri="{FF2B5EF4-FFF2-40B4-BE49-F238E27FC236}">
                    <a16:creationId xmlns:a16="http://schemas.microsoft.com/office/drawing/2014/main" id="{C62852BC-0A35-DA73-4D49-C42041A2E920}"/>
                  </a:ext>
                </a:extLst>
              </p:cNvPr>
              <p:cNvSpPr/>
              <p:nvPr/>
            </p:nvSpPr>
            <p:spPr>
              <a:xfrm>
                <a:off x="215252" y="272148"/>
                <a:ext cx="247338" cy="287740"/>
              </a:xfrm>
              <a:prstGeom prst="roundRect">
                <a:avLst/>
              </a:prstGeom>
              <a:solidFill>
                <a:srgbClr val="D5D6F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94" name="TextBox 93">
            <a:extLst>
              <a:ext uri="{FF2B5EF4-FFF2-40B4-BE49-F238E27FC236}">
                <a16:creationId xmlns:a16="http://schemas.microsoft.com/office/drawing/2014/main" id="{288A7039-FB5F-699B-3939-DBBE401126EE}"/>
              </a:ext>
            </a:extLst>
          </p:cNvPr>
          <p:cNvSpPr txBox="1"/>
          <p:nvPr/>
        </p:nvSpPr>
        <p:spPr>
          <a:xfrm>
            <a:off x="242197" y="3568306"/>
            <a:ext cx="7322385" cy="777136"/>
          </a:xfrm>
          <a:prstGeom prst="rect">
            <a:avLst/>
          </a:prstGeom>
          <a:noFill/>
        </p:spPr>
        <p:txBody>
          <a:bodyPr wrap="square" rtlCol="0">
            <a:spAutoFit/>
          </a:bodyPr>
          <a:lstStyle/>
          <a:p>
            <a:pPr marL="171450" indent="-171450">
              <a:lnSpc>
                <a:spcPct val="200000"/>
              </a:lnSpc>
              <a:buFont typeface="Wingdings" panose="05000000000000000000" pitchFamily="2" charset="2"/>
              <a:buChar char="q"/>
            </a:pPr>
            <a:r>
              <a:rPr lang="vi-VN" sz="1200" dirty="0">
                <a:solidFill>
                  <a:srgbClr val="565ADD"/>
                </a:solidFill>
                <a:latin typeface="Roboto" pitchFamily="2" charset="0"/>
                <a:ea typeface="Roboto" pitchFamily="2" charset="0"/>
                <a:cs typeface="Times New Roman" panose="02020603050405020304" pitchFamily="18" charset="0"/>
              </a:rPr>
              <a:t>Điểm tách biệt so với số dư của ví. Điểm có thể dùng nội bộ hoặc quy đổi sang đối tác liên kết</a:t>
            </a:r>
          </a:p>
          <a:p>
            <a:pPr marL="171450" indent="-171450">
              <a:lnSpc>
                <a:spcPct val="200000"/>
              </a:lnSpc>
              <a:buFont typeface="Wingdings" panose="05000000000000000000" pitchFamily="2" charset="2"/>
              <a:buChar char="q"/>
            </a:pPr>
            <a:r>
              <a:rPr lang="vi-VN" sz="1200" dirty="0">
                <a:solidFill>
                  <a:srgbClr val="565ADD"/>
                </a:solidFill>
                <a:latin typeface="Roboto" pitchFamily="2" charset="0"/>
                <a:ea typeface="Roboto" pitchFamily="2" charset="0"/>
                <a:cs typeface="Times New Roman" panose="02020603050405020304" pitchFamily="18" charset="0"/>
              </a:rPr>
              <a:t>Mỗi chuỗi cửa hàng có hệ điểm riêng. Chi tiêu tạo điểm trong chính chuỗi cửa hàng đó.</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111" name="Group 110">
            <a:extLst>
              <a:ext uri="{FF2B5EF4-FFF2-40B4-BE49-F238E27FC236}">
                <a16:creationId xmlns:a16="http://schemas.microsoft.com/office/drawing/2014/main" id="{65CA7DD8-3885-B32E-197C-E8E8F1438E3E}"/>
              </a:ext>
            </a:extLst>
          </p:cNvPr>
          <p:cNvGrpSpPr/>
          <p:nvPr/>
        </p:nvGrpSpPr>
        <p:grpSpPr>
          <a:xfrm>
            <a:off x="561721" y="4564380"/>
            <a:ext cx="5221180" cy="1094569"/>
            <a:chOff x="257575" y="3978118"/>
            <a:chExt cx="5221180" cy="1094569"/>
          </a:xfrm>
        </p:grpSpPr>
        <p:grpSp>
          <p:nvGrpSpPr>
            <p:cNvPr id="108" name="Group 107">
              <a:extLst>
                <a:ext uri="{FF2B5EF4-FFF2-40B4-BE49-F238E27FC236}">
                  <a16:creationId xmlns:a16="http://schemas.microsoft.com/office/drawing/2014/main" id="{20A32332-06D0-0D81-A777-1379EAC19C64}"/>
                </a:ext>
              </a:extLst>
            </p:cNvPr>
            <p:cNvGrpSpPr/>
            <p:nvPr/>
          </p:nvGrpSpPr>
          <p:grpSpPr>
            <a:xfrm>
              <a:off x="414174" y="4177087"/>
              <a:ext cx="3004306" cy="711200"/>
              <a:chOff x="414174" y="4154139"/>
              <a:chExt cx="3004306" cy="711200"/>
            </a:xfrm>
          </p:grpSpPr>
          <p:grpSp>
            <p:nvGrpSpPr>
              <p:cNvPr id="96" name="Group 95">
                <a:extLst>
                  <a:ext uri="{FF2B5EF4-FFF2-40B4-BE49-F238E27FC236}">
                    <a16:creationId xmlns:a16="http://schemas.microsoft.com/office/drawing/2014/main" id="{C892E976-4B04-3476-44A1-4073E78EDB05}"/>
                  </a:ext>
                </a:extLst>
              </p:cNvPr>
              <p:cNvGrpSpPr/>
              <p:nvPr/>
            </p:nvGrpSpPr>
            <p:grpSpPr>
              <a:xfrm>
                <a:off x="414174" y="4154139"/>
                <a:ext cx="3004306" cy="711200"/>
                <a:chOff x="8476494" y="1112700"/>
                <a:chExt cx="3004306" cy="711200"/>
              </a:xfrm>
            </p:grpSpPr>
            <p:grpSp>
              <p:nvGrpSpPr>
                <p:cNvPr id="97" name="Group 96">
                  <a:extLst>
                    <a:ext uri="{FF2B5EF4-FFF2-40B4-BE49-F238E27FC236}">
                      <a16:creationId xmlns:a16="http://schemas.microsoft.com/office/drawing/2014/main" id="{91402E5F-E10A-74BC-8A09-343AB033B899}"/>
                    </a:ext>
                  </a:extLst>
                </p:cNvPr>
                <p:cNvGrpSpPr/>
                <p:nvPr/>
              </p:nvGrpSpPr>
              <p:grpSpPr>
                <a:xfrm>
                  <a:off x="8476494" y="1112700"/>
                  <a:ext cx="3004306" cy="711200"/>
                  <a:chOff x="1122890" y="1343533"/>
                  <a:chExt cx="3004306" cy="711200"/>
                </a:xfrm>
              </p:grpSpPr>
              <p:sp>
                <p:nvSpPr>
                  <p:cNvPr id="99" name="TextBox 98">
                    <a:extLst>
                      <a:ext uri="{FF2B5EF4-FFF2-40B4-BE49-F238E27FC236}">
                        <a16:creationId xmlns:a16="http://schemas.microsoft.com/office/drawing/2014/main" id="{893EE137-FB3D-9267-40C3-A2C0AF3B035B}"/>
                      </a:ext>
                    </a:extLst>
                  </p:cNvPr>
                  <p:cNvSpPr txBox="1"/>
                  <p:nvPr/>
                </p:nvSpPr>
                <p:spPr>
                  <a:xfrm>
                    <a:off x="2244990" y="1722081"/>
                    <a:ext cx="1882206"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Tích lũy điểm chuỗi A</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00" name="Oval 99">
                    <a:extLst>
                      <a:ext uri="{FF2B5EF4-FFF2-40B4-BE49-F238E27FC236}">
                        <a16:creationId xmlns:a16="http://schemas.microsoft.com/office/drawing/2014/main" id="{87EB306B-4D33-8282-B32C-1C69CC216A51}"/>
                      </a:ext>
                    </a:extLst>
                  </p:cNvPr>
                  <p:cNvSpPr/>
                  <p:nvPr/>
                </p:nvSpPr>
                <p:spPr>
                  <a:xfrm>
                    <a:off x="1122890" y="1343533"/>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1" name="TextBox 100">
                    <a:extLst>
                      <a:ext uri="{FF2B5EF4-FFF2-40B4-BE49-F238E27FC236}">
                        <a16:creationId xmlns:a16="http://schemas.microsoft.com/office/drawing/2014/main" id="{5FD0B151-767C-155F-4BBF-0AD378D4EB8E}"/>
                      </a:ext>
                    </a:extLst>
                  </p:cNvPr>
                  <p:cNvSpPr txBox="1"/>
                  <p:nvPr/>
                </p:nvSpPr>
                <p:spPr>
                  <a:xfrm>
                    <a:off x="1907644" y="1360579"/>
                    <a:ext cx="221955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CHI TIÊU TẠI CHUỖI A</a:t>
                    </a:r>
                    <a:endParaRPr lang="en-US" sz="1600" b="1" dirty="0">
                      <a:solidFill>
                        <a:srgbClr val="565ADD"/>
                      </a:solidFill>
                      <a:latin typeface="Roboto" pitchFamily="2" charset="0"/>
                      <a:ea typeface="Roboto" pitchFamily="2" charset="0"/>
                      <a:cs typeface="Roboto" pitchFamily="2" charset="0"/>
                    </a:endParaRPr>
                  </a:p>
                </p:txBody>
              </p:sp>
            </p:grpSp>
            <p:pic>
              <p:nvPicPr>
                <p:cNvPr id="98" name="Graphic 97" descr="Produce with solid fill">
                  <a:extLst>
                    <a:ext uri="{FF2B5EF4-FFF2-40B4-BE49-F238E27FC236}">
                      <a16:creationId xmlns:a16="http://schemas.microsoft.com/office/drawing/2014/main" id="{EC7AEA34-E24F-D1F6-2082-EE0AF3C9266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62324" y="1198530"/>
                  <a:ext cx="539540" cy="539540"/>
                </a:xfrm>
                <a:prstGeom prst="rect">
                  <a:avLst/>
                </a:prstGeom>
              </p:spPr>
            </p:pic>
          </p:grpSp>
          <p:pic>
            <p:nvPicPr>
              <p:cNvPr id="103" name="Graphic 102" descr="Arrow Right with solid fill">
                <a:extLst>
                  <a:ext uri="{FF2B5EF4-FFF2-40B4-BE49-F238E27FC236}">
                    <a16:creationId xmlns:a16="http://schemas.microsoft.com/office/drawing/2014/main" id="{A37AB27F-E6F8-1368-032F-D54C27FA8B4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85594" y="4507549"/>
                <a:ext cx="329700" cy="329700"/>
              </a:xfrm>
              <a:prstGeom prst="rect">
                <a:avLst/>
              </a:prstGeom>
            </p:spPr>
          </p:pic>
        </p:grpSp>
        <p:grpSp>
          <p:nvGrpSpPr>
            <p:cNvPr id="109" name="Group 108">
              <a:extLst>
                <a:ext uri="{FF2B5EF4-FFF2-40B4-BE49-F238E27FC236}">
                  <a16:creationId xmlns:a16="http://schemas.microsoft.com/office/drawing/2014/main" id="{0647DCA1-211F-DD53-5A6C-2303BC0A988A}"/>
                </a:ext>
              </a:extLst>
            </p:cNvPr>
            <p:cNvGrpSpPr/>
            <p:nvPr/>
          </p:nvGrpSpPr>
          <p:grpSpPr>
            <a:xfrm>
              <a:off x="3816308" y="4188299"/>
              <a:ext cx="1549611" cy="638501"/>
              <a:chOff x="3771285" y="4171185"/>
              <a:chExt cx="1549611" cy="638501"/>
            </a:xfrm>
          </p:grpSpPr>
          <p:sp>
            <p:nvSpPr>
              <p:cNvPr id="104" name="TextBox 103">
                <a:extLst>
                  <a:ext uri="{FF2B5EF4-FFF2-40B4-BE49-F238E27FC236}">
                    <a16:creationId xmlns:a16="http://schemas.microsoft.com/office/drawing/2014/main" id="{ABB64555-580B-CAF9-9D0F-4D76E3A7BCA4}"/>
                  </a:ext>
                </a:extLst>
              </p:cNvPr>
              <p:cNvSpPr txBox="1"/>
              <p:nvPr/>
            </p:nvSpPr>
            <p:spPr>
              <a:xfrm>
                <a:off x="3771285" y="4532687"/>
                <a:ext cx="1549611" cy="276999"/>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(Chỉ dùng nội bộ)</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05" name="TextBox 104">
                <a:extLst>
                  <a:ext uri="{FF2B5EF4-FFF2-40B4-BE49-F238E27FC236}">
                    <a16:creationId xmlns:a16="http://schemas.microsoft.com/office/drawing/2014/main" id="{6129A434-3BCF-C381-CAF1-17CFCD689D56}"/>
                  </a:ext>
                </a:extLst>
              </p:cNvPr>
              <p:cNvSpPr txBox="1"/>
              <p:nvPr/>
            </p:nvSpPr>
            <p:spPr>
              <a:xfrm>
                <a:off x="3771285" y="4171185"/>
                <a:ext cx="1549611"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ĐIỂM CHUỖI A</a:t>
                </a:r>
                <a:endParaRPr lang="en-US" sz="1600" b="1" dirty="0">
                  <a:solidFill>
                    <a:srgbClr val="565ADD"/>
                  </a:solidFill>
                  <a:latin typeface="Roboto" pitchFamily="2" charset="0"/>
                  <a:ea typeface="Roboto" pitchFamily="2" charset="0"/>
                  <a:cs typeface="Roboto" pitchFamily="2" charset="0"/>
                </a:endParaRPr>
              </a:p>
            </p:txBody>
          </p:sp>
        </p:grpSp>
        <p:sp>
          <p:nvSpPr>
            <p:cNvPr id="106" name="Rectangle: Rounded Corners 105">
              <a:extLst>
                <a:ext uri="{FF2B5EF4-FFF2-40B4-BE49-F238E27FC236}">
                  <a16:creationId xmlns:a16="http://schemas.microsoft.com/office/drawing/2014/main" id="{47DACD69-DA75-D417-1451-9A5A3E501EA1}"/>
                </a:ext>
              </a:extLst>
            </p:cNvPr>
            <p:cNvSpPr/>
            <p:nvPr/>
          </p:nvSpPr>
          <p:spPr>
            <a:xfrm>
              <a:off x="257575" y="3992687"/>
              <a:ext cx="3160904" cy="1080000"/>
            </a:xfrm>
            <a:prstGeom prst="roundRect">
              <a:avLst/>
            </a:prstGeom>
            <a:noFill/>
            <a:ln>
              <a:solidFill>
                <a:srgbClr val="565AD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7" name="Rectangle: Rounded Corners 106">
              <a:extLst>
                <a:ext uri="{FF2B5EF4-FFF2-40B4-BE49-F238E27FC236}">
                  <a16:creationId xmlns:a16="http://schemas.microsoft.com/office/drawing/2014/main" id="{FB1CDC57-20EC-5E82-856E-1B53C52D15E3}"/>
                </a:ext>
              </a:extLst>
            </p:cNvPr>
            <p:cNvSpPr/>
            <p:nvPr/>
          </p:nvSpPr>
          <p:spPr>
            <a:xfrm>
              <a:off x="3703472" y="3978118"/>
              <a:ext cx="1775283" cy="1080000"/>
            </a:xfrm>
            <a:prstGeom prst="roundRect">
              <a:avLst/>
            </a:prstGeom>
            <a:noFill/>
            <a:ln>
              <a:solidFill>
                <a:srgbClr val="565AD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0" name="Graphic 109" descr="Arrow Right with solid fill">
              <a:extLst>
                <a:ext uri="{FF2B5EF4-FFF2-40B4-BE49-F238E27FC236}">
                  <a16:creationId xmlns:a16="http://schemas.microsoft.com/office/drawing/2014/main" id="{B86B1132-07AF-62DF-5DEE-506D47A634B4}"/>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450437" y="4353268"/>
              <a:ext cx="210898" cy="329700"/>
            </a:xfrm>
            <a:prstGeom prst="rect">
              <a:avLst/>
            </a:prstGeom>
          </p:spPr>
        </p:pic>
      </p:grpSp>
      <p:grpSp>
        <p:nvGrpSpPr>
          <p:cNvPr id="112" name="Group 111">
            <a:extLst>
              <a:ext uri="{FF2B5EF4-FFF2-40B4-BE49-F238E27FC236}">
                <a16:creationId xmlns:a16="http://schemas.microsoft.com/office/drawing/2014/main" id="{C7D227B6-F9E0-51B6-C84D-F68C82D594D0}"/>
              </a:ext>
            </a:extLst>
          </p:cNvPr>
          <p:cNvGrpSpPr/>
          <p:nvPr/>
        </p:nvGrpSpPr>
        <p:grpSpPr>
          <a:xfrm>
            <a:off x="6197231" y="4560910"/>
            <a:ext cx="5221180" cy="1094569"/>
            <a:chOff x="257575" y="3978118"/>
            <a:chExt cx="5221180" cy="1094569"/>
          </a:xfrm>
        </p:grpSpPr>
        <p:grpSp>
          <p:nvGrpSpPr>
            <p:cNvPr id="113" name="Group 112">
              <a:extLst>
                <a:ext uri="{FF2B5EF4-FFF2-40B4-BE49-F238E27FC236}">
                  <a16:creationId xmlns:a16="http://schemas.microsoft.com/office/drawing/2014/main" id="{C4D3C843-275D-63AB-ADAF-0EAC49934F21}"/>
                </a:ext>
              </a:extLst>
            </p:cNvPr>
            <p:cNvGrpSpPr/>
            <p:nvPr/>
          </p:nvGrpSpPr>
          <p:grpSpPr>
            <a:xfrm>
              <a:off x="414174" y="4177087"/>
              <a:ext cx="3004306" cy="711200"/>
              <a:chOff x="414174" y="4154139"/>
              <a:chExt cx="3004306" cy="711200"/>
            </a:xfrm>
          </p:grpSpPr>
          <p:grpSp>
            <p:nvGrpSpPr>
              <p:cNvPr id="120" name="Group 119">
                <a:extLst>
                  <a:ext uri="{FF2B5EF4-FFF2-40B4-BE49-F238E27FC236}">
                    <a16:creationId xmlns:a16="http://schemas.microsoft.com/office/drawing/2014/main" id="{3E130C5B-3078-01DA-F28B-DA82B5A28912}"/>
                  </a:ext>
                </a:extLst>
              </p:cNvPr>
              <p:cNvGrpSpPr/>
              <p:nvPr/>
            </p:nvGrpSpPr>
            <p:grpSpPr>
              <a:xfrm>
                <a:off x="414174" y="4154139"/>
                <a:ext cx="3004306" cy="711200"/>
                <a:chOff x="8476494" y="1112700"/>
                <a:chExt cx="3004306" cy="711200"/>
              </a:xfrm>
            </p:grpSpPr>
            <p:grpSp>
              <p:nvGrpSpPr>
                <p:cNvPr id="122" name="Group 121">
                  <a:extLst>
                    <a:ext uri="{FF2B5EF4-FFF2-40B4-BE49-F238E27FC236}">
                      <a16:creationId xmlns:a16="http://schemas.microsoft.com/office/drawing/2014/main" id="{C5CCFF48-B21D-3B83-5495-AD470C8B2CD2}"/>
                    </a:ext>
                  </a:extLst>
                </p:cNvPr>
                <p:cNvGrpSpPr/>
                <p:nvPr/>
              </p:nvGrpSpPr>
              <p:grpSpPr>
                <a:xfrm>
                  <a:off x="8476494" y="1112700"/>
                  <a:ext cx="3004306" cy="711200"/>
                  <a:chOff x="1122890" y="1343533"/>
                  <a:chExt cx="3004306" cy="711200"/>
                </a:xfrm>
              </p:grpSpPr>
              <p:sp>
                <p:nvSpPr>
                  <p:cNvPr id="124" name="TextBox 123">
                    <a:extLst>
                      <a:ext uri="{FF2B5EF4-FFF2-40B4-BE49-F238E27FC236}">
                        <a16:creationId xmlns:a16="http://schemas.microsoft.com/office/drawing/2014/main" id="{CBC7B870-3FA7-3536-01CC-3F3C197C79BC}"/>
                      </a:ext>
                    </a:extLst>
                  </p:cNvPr>
                  <p:cNvSpPr txBox="1"/>
                  <p:nvPr/>
                </p:nvSpPr>
                <p:spPr>
                  <a:xfrm>
                    <a:off x="2244990" y="1722081"/>
                    <a:ext cx="1882206"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Tích lũy điểm chuỗi B</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25" name="Oval 124">
                    <a:extLst>
                      <a:ext uri="{FF2B5EF4-FFF2-40B4-BE49-F238E27FC236}">
                        <a16:creationId xmlns:a16="http://schemas.microsoft.com/office/drawing/2014/main" id="{EE30ED8C-E80B-A9DA-41BA-5DCA948AB57D}"/>
                      </a:ext>
                    </a:extLst>
                  </p:cNvPr>
                  <p:cNvSpPr/>
                  <p:nvPr/>
                </p:nvSpPr>
                <p:spPr>
                  <a:xfrm>
                    <a:off x="1122890" y="1343533"/>
                    <a:ext cx="711200" cy="71120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TextBox 125">
                    <a:extLst>
                      <a:ext uri="{FF2B5EF4-FFF2-40B4-BE49-F238E27FC236}">
                        <a16:creationId xmlns:a16="http://schemas.microsoft.com/office/drawing/2014/main" id="{48F4BE19-8D11-0170-ADC9-856C1F7843CB}"/>
                      </a:ext>
                    </a:extLst>
                  </p:cNvPr>
                  <p:cNvSpPr txBox="1"/>
                  <p:nvPr/>
                </p:nvSpPr>
                <p:spPr>
                  <a:xfrm>
                    <a:off x="1907644" y="1360579"/>
                    <a:ext cx="221955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CHI TIÊU TẠI CHUỖI B</a:t>
                    </a:r>
                    <a:endParaRPr lang="en-US" sz="1600" b="1" dirty="0">
                      <a:solidFill>
                        <a:srgbClr val="565ADD"/>
                      </a:solidFill>
                      <a:latin typeface="Roboto" pitchFamily="2" charset="0"/>
                      <a:ea typeface="Roboto" pitchFamily="2" charset="0"/>
                      <a:cs typeface="Roboto" pitchFamily="2" charset="0"/>
                    </a:endParaRPr>
                  </a:p>
                </p:txBody>
              </p:sp>
            </p:grpSp>
            <p:pic>
              <p:nvPicPr>
                <p:cNvPr id="123" name="Graphic 122" descr="Produce with solid fill">
                  <a:extLst>
                    <a:ext uri="{FF2B5EF4-FFF2-40B4-BE49-F238E27FC236}">
                      <a16:creationId xmlns:a16="http://schemas.microsoft.com/office/drawing/2014/main" id="{C63E3D5D-1C85-54AC-0C42-6D9F4FE823C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62324" y="1198530"/>
                  <a:ext cx="539540" cy="539540"/>
                </a:xfrm>
                <a:prstGeom prst="rect">
                  <a:avLst/>
                </a:prstGeom>
              </p:spPr>
            </p:pic>
          </p:grpSp>
          <p:pic>
            <p:nvPicPr>
              <p:cNvPr id="121" name="Graphic 120" descr="Arrow Right with solid fill">
                <a:extLst>
                  <a:ext uri="{FF2B5EF4-FFF2-40B4-BE49-F238E27FC236}">
                    <a16:creationId xmlns:a16="http://schemas.microsoft.com/office/drawing/2014/main" id="{85140863-F044-AE6C-D752-01570D42273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85594" y="4507549"/>
                <a:ext cx="329700" cy="329700"/>
              </a:xfrm>
              <a:prstGeom prst="rect">
                <a:avLst/>
              </a:prstGeom>
            </p:spPr>
          </p:pic>
        </p:grpSp>
        <p:grpSp>
          <p:nvGrpSpPr>
            <p:cNvPr id="114" name="Group 113">
              <a:extLst>
                <a:ext uri="{FF2B5EF4-FFF2-40B4-BE49-F238E27FC236}">
                  <a16:creationId xmlns:a16="http://schemas.microsoft.com/office/drawing/2014/main" id="{4473C21E-45D5-B609-6B67-8DBAB73B1FA2}"/>
                </a:ext>
              </a:extLst>
            </p:cNvPr>
            <p:cNvGrpSpPr/>
            <p:nvPr/>
          </p:nvGrpSpPr>
          <p:grpSpPr>
            <a:xfrm>
              <a:off x="3816308" y="4188299"/>
              <a:ext cx="1549611" cy="638501"/>
              <a:chOff x="3771285" y="4171185"/>
              <a:chExt cx="1549611" cy="638501"/>
            </a:xfrm>
          </p:grpSpPr>
          <p:sp>
            <p:nvSpPr>
              <p:cNvPr id="118" name="TextBox 117">
                <a:extLst>
                  <a:ext uri="{FF2B5EF4-FFF2-40B4-BE49-F238E27FC236}">
                    <a16:creationId xmlns:a16="http://schemas.microsoft.com/office/drawing/2014/main" id="{5BE4AD96-B1B9-6198-705D-975B9EFDF3C0}"/>
                  </a:ext>
                </a:extLst>
              </p:cNvPr>
              <p:cNvSpPr txBox="1"/>
              <p:nvPr/>
            </p:nvSpPr>
            <p:spPr>
              <a:xfrm>
                <a:off x="3771285" y="4532687"/>
                <a:ext cx="1549611" cy="276999"/>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(Chỉ dùng nội bộ)</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19" name="TextBox 118">
                <a:extLst>
                  <a:ext uri="{FF2B5EF4-FFF2-40B4-BE49-F238E27FC236}">
                    <a16:creationId xmlns:a16="http://schemas.microsoft.com/office/drawing/2014/main" id="{EA2CF3B1-59A9-5281-6266-75D2271A847B}"/>
                  </a:ext>
                </a:extLst>
              </p:cNvPr>
              <p:cNvSpPr txBox="1"/>
              <p:nvPr/>
            </p:nvSpPr>
            <p:spPr>
              <a:xfrm>
                <a:off x="3771285" y="4171185"/>
                <a:ext cx="1549611"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ĐIỂM CHUỖI B</a:t>
                </a:r>
                <a:endParaRPr lang="en-US" sz="1600" b="1" dirty="0">
                  <a:solidFill>
                    <a:srgbClr val="565ADD"/>
                  </a:solidFill>
                  <a:latin typeface="Roboto" pitchFamily="2" charset="0"/>
                  <a:ea typeface="Roboto" pitchFamily="2" charset="0"/>
                  <a:cs typeface="Roboto" pitchFamily="2" charset="0"/>
                </a:endParaRPr>
              </a:p>
            </p:txBody>
          </p:sp>
        </p:grpSp>
        <p:sp>
          <p:nvSpPr>
            <p:cNvPr id="115" name="Rectangle: Rounded Corners 114">
              <a:extLst>
                <a:ext uri="{FF2B5EF4-FFF2-40B4-BE49-F238E27FC236}">
                  <a16:creationId xmlns:a16="http://schemas.microsoft.com/office/drawing/2014/main" id="{78E6BFA0-15B6-D7B4-4D64-BCD81D66B194}"/>
                </a:ext>
              </a:extLst>
            </p:cNvPr>
            <p:cNvSpPr/>
            <p:nvPr/>
          </p:nvSpPr>
          <p:spPr>
            <a:xfrm>
              <a:off x="257575" y="3992687"/>
              <a:ext cx="3160904" cy="1080000"/>
            </a:xfrm>
            <a:custGeom>
              <a:avLst/>
              <a:gdLst>
                <a:gd name="csX0" fmla="*/ 0 w 3160904"/>
                <a:gd name="csY0" fmla="*/ 180004 h 1080000"/>
                <a:gd name="csX1" fmla="*/ 180004 w 3160904"/>
                <a:gd name="csY1" fmla="*/ 0 h 1080000"/>
                <a:gd name="csX2" fmla="*/ 768192 w 3160904"/>
                <a:gd name="csY2" fmla="*/ 0 h 1080000"/>
                <a:gd name="csX3" fmla="*/ 1384389 w 3160904"/>
                <a:gd name="csY3" fmla="*/ 0 h 1080000"/>
                <a:gd name="csX4" fmla="*/ 1888551 w 3160904"/>
                <a:gd name="csY4" fmla="*/ 0 h 1080000"/>
                <a:gd name="csX5" fmla="*/ 2364703 w 3160904"/>
                <a:gd name="csY5" fmla="*/ 0 h 1080000"/>
                <a:gd name="csX6" fmla="*/ 2980900 w 3160904"/>
                <a:gd name="csY6" fmla="*/ 0 h 1080000"/>
                <a:gd name="csX7" fmla="*/ 3160904 w 3160904"/>
                <a:gd name="csY7" fmla="*/ 180004 h 1080000"/>
                <a:gd name="csX8" fmla="*/ 3160904 w 3160904"/>
                <a:gd name="csY8" fmla="*/ 540000 h 1080000"/>
                <a:gd name="csX9" fmla="*/ 3160904 w 3160904"/>
                <a:gd name="csY9" fmla="*/ 899996 h 1080000"/>
                <a:gd name="csX10" fmla="*/ 2980900 w 3160904"/>
                <a:gd name="csY10" fmla="*/ 1080000 h 1080000"/>
                <a:gd name="csX11" fmla="*/ 2420721 w 3160904"/>
                <a:gd name="csY11" fmla="*/ 1080000 h 1080000"/>
                <a:gd name="csX12" fmla="*/ 1860542 w 3160904"/>
                <a:gd name="csY12" fmla="*/ 1080000 h 1080000"/>
                <a:gd name="csX13" fmla="*/ 1356380 w 3160904"/>
                <a:gd name="csY13" fmla="*/ 1080000 h 1080000"/>
                <a:gd name="csX14" fmla="*/ 852219 w 3160904"/>
                <a:gd name="csY14" fmla="*/ 1080000 h 1080000"/>
                <a:gd name="csX15" fmla="*/ 180004 w 3160904"/>
                <a:gd name="csY15" fmla="*/ 1080000 h 1080000"/>
                <a:gd name="csX16" fmla="*/ 0 w 3160904"/>
                <a:gd name="csY16" fmla="*/ 899996 h 1080000"/>
                <a:gd name="csX17" fmla="*/ 0 w 3160904"/>
                <a:gd name="csY17" fmla="*/ 532800 h 1080000"/>
                <a:gd name="csX18" fmla="*/ 0 w 3160904"/>
                <a:gd name="csY18" fmla="*/ 180004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160904" h="1080000" extrusionOk="0">
                  <a:moveTo>
                    <a:pt x="0" y="180004"/>
                  </a:moveTo>
                  <a:cubicBezTo>
                    <a:pt x="-1126" y="91167"/>
                    <a:pt x="86323" y="-5948"/>
                    <a:pt x="180004" y="0"/>
                  </a:cubicBezTo>
                  <a:cubicBezTo>
                    <a:pt x="352862" y="-4888"/>
                    <a:pt x="493655" y="65557"/>
                    <a:pt x="768192" y="0"/>
                  </a:cubicBezTo>
                  <a:cubicBezTo>
                    <a:pt x="1042729" y="-65557"/>
                    <a:pt x="1197350" y="20287"/>
                    <a:pt x="1384389" y="0"/>
                  </a:cubicBezTo>
                  <a:cubicBezTo>
                    <a:pt x="1571428" y="-20287"/>
                    <a:pt x="1763982" y="11016"/>
                    <a:pt x="1888551" y="0"/>
                  </a:cubicBezTo>
                  <a:cubicBezTo>
                    <a:pt x="2013120" y="-11016"/>
                    <a:pt x="2180076" y="31381"/>
                    <a:pt x="2364703" y="0"/>
                  </a:cubicBezTo>
                  <a:cubicBezTo>
                    <a:pt x="2549330" y="-31381"/>
                    <a:pt x="2755191" y="70562"/>
                    <a:pt x="2980900" y="0"/>
                  </a:cubicBezTo>
                  <a:cubicBezTo>
                    <a:pt x="3068789" y="-19839"/>
                    <a:pt x="3171411" y="63307"/>
                    <a:pt x="3160904" y="180004"/>
                  </a:cubicBezTo>
                  <a:cubicBezTo>
                    <a:pt x="3180757" y="348491"/>
                    <a:pt x="3145481" y="429984"/>
                    <a:pt x="3160904" y="540000"/>
                  </a:cubicBezTo>
                  <a:cubicBezTo>
                    <a:pt x="3176327" y="650016"/>
                    <a:pt x="3128719" y="736660"/>
                    <a:pt x="3160904" y="899996"/>
                  </a:cubicBezTo>
                  <a:cubicBezTo>
                    <a:pt x="3160469" y="1012125"/>
                    <a:pt x="3102054" y="1098433"/>
                    <a:pt x="2980900" y="1080000"/>
                  </a:cubicBezTo>
                  <a:cubicBezTo>
                    <a:pt x="2830332" y="1080869"/>
                    <a:pt x="2535921" y="1052279"/>
                    <a:pt x="2420721" y="1080000"/>
                  </a:cubicBezTo>
                  <a:cubicBezTo>
                    <a:pt x="2305521" y="1107721"/>
                    <a:pt x="2006362" y="1048763"/>
                    <a:pt x="1860542" y="1080000"/>
                  </a:cubicBezTo>
                  <a:cubicBezTo>
                    <a:pt x="1714722" y="1111237"/>
                    <a:pt x="1537524" y="1055688"/>
                    <a:pt x="1356380" y="1080000"/>
                  </a:cubicBezTo>
                  <a:cubicBezTo>
                    <a:pt x="1175236" y="1104312"/>
                    <a:pt x="981604" y="1057801"/>
                    <a:pt x="852219" y="1080000"/>
                  </a:cubicBezTo>
                  <a:cubicBezTo>
                    <a:pt x="722834" y="1102199"/>
                    <a:pt x="457240" y="1006978"/>
                    <a:pt x="180004" y="1080000"/>
                  </a:cubicBezTo>
                  <a:cubicBezTo>
                    <a:pt x="78564" y="1073876"/>
                    <a:pt x="-14227" y="988371"/>
                    <a:pt x="0" y="899996"/>
                  </a:cubicBezTo>
                  <a:cubicBezTo>
                    <a:pt x="-18581" y="731987"/>
                    <a:pt x="31648" y="628044"/>
                    <a:pt x="0" y="532800"/>
                  </a:cubicBezTo>
                  <a:cubicBezTo>
                    <a:pt x="-31648" y="437556"/>
                    <a:pt x="17267" y="292773"/>
                    <a:pt x="0" y="180004"/>
                  </a:cubicBezTo>
                  <a:close/>
                </a:path>
              </a:pathLst>
            </a:custGeom>
            <a:noFill/>
            <a:ln>
              <a:solidFill>
                <a:srgbClr val="999BF5"/>
              </a:solidFill>
              <a:extLst>
                <a:ext uri="{C807C97D-BFC1-408E-A445-0C87EB9F89A2}">
                  <ask:lineSketchStyleProps xmlns:ask="http://schemas.microsoft.com/office/drawing/2018/sketchyshapes" sd="111985647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6" name="Rectangle: Rounded Corners 115">
              <a:extLst>
                <a:ext uri="{FF2B5EF4-FFF2-40B4-BE49-F238E27FC236}">
                  <a16:creationId xmlns:a16="http://schemas.microsoft.com/office/drawing/2014/main" id="{7B2EA400-25BF-A22B-7FC8-D3CE7F47E36C}"/>
                </a:ext>
              </a:extLst>
            </p:cNvPr>
            <p:cNvSpPr/>
            <p:nvPr/>
          </p:nvSpPr>
          <p:spPr>
            <a:xfrm>
              <a:off x="3703472" y="3978118"/>
              <a:ext cx="1775283" cy="1080000"/>
            </a:xfrm>
            <a:custGeom>
              <a:avLst/>
              <a:gdLst>
                <a:gd name="csX0" fmla="*/ 0 w 1775283"/>
                <a:gd name="csY0" fmla="*/ 180004 h 1080000"/>
                <a:gd name="csX1" fmla="*/ 180004 w 1775283"/>
                <a:gd name="csY1" fmla="*/ 0 h 1080000"/>
                <a:gd name="csX2" fmla="*/ 609304 w 1775283"/>
                <a:gd name="csY2" fmla="*/ 0 h 1080000"/>
                <a:gd name="csX3" fmla="*/ 1109368 w 1775283"/>
                <a:gd name="csY3" fmla="*/ 0 h 1080000"/>
                <a:gd name="csX4" fmla="*/ 1595279 w 1775283"/>
                <a:gd name="csY4" fmla="*/ 0 h 1080000"/>
                <a:gd name="csX5" fmla="*/ 1775283 w 1775283"/>
                <a:gd name="csY5" fmla="*/ 180004 h 1080000"/>
                <a:gd name="csX6" fmla="*/ 1775283 w 1775283"/>
                <a:gd name="csY6" fmla="*/ 518400 h 1080000"/>
                <a:gd name="csX7" fmla="*/ 1775283 w 1775283"/>
                <a:gd name="csY7" fmla="*/ 899996 h 1080000"/>
                <a:gd name="csX8" fmla="*/ 1595279 w 1775283"/>
                <a:gd name="csY8" fmla="*/ 1080000 h 1080000"/>
                <a:gd name="csX9" fmla="*/ 1109368 w 1775283"/>
                <a:gd name="csY9" fmla="*/ 1080000 h 1080000"/>
                <a:gd name="csX10" fmla="*/ 665915 w 1775283"/>
                <a:gd name="csY10" fmla="*/ 1080000 h 1080000"/>
                <a:gd name="csX11" fmla="*/ 180004 w 1775283"/>
                <a:gd name="csY11" fmla="*/ 1080000 h 1080000"/>
                <a:gd name="csX12" fmla="*/ 0 w 1775283"/>
                <a:gd name="csY12" fmla="*/ 899996 h 1080000"/>
                <a:gd name="csX13" fmla="*/ 0 w 1775283"/>
                <a:gd name="csY13" fmla="*/ 540000 h 1080000"/>
                <a:gd name="csX14" fmla="*/ 0 w 1775283"/>
                <a:gd name="csY14" fmla="*/ 180004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775283" h="1080000" extrusionOk="0">
                  <a:moveTo>
                    <a:pt x="0" y="180004"/>
                  </a:moveTo>
                  <a:cubicBezTo>
                    <a:pt x="12985" y="84368"/>
                    <a:pt x="59124" y="-9881"/>
                    <a:pt x="180004" y="0"/>
                  </a:cubicBezTo>
                  <a:cubicBezTo>
                    <a:pt x="319560" y="-4591"/>
                    <a:pt x="426274" y="45708"/>
                    <a:pt x="609304" y="0"/>
                  </a:cubicBezTo>
                  <a:cubicBezTo>
                    <a:pt x="792334" y="-45708"/>
                    <a:pt x="967280" y="34765"/>
                    <a:pt x="1109368" y="0"/>
                  </a:cubicBezTo>
                  <a:cubicBezTo>
                    <a:pt x="1251456" y="-34765"/>
                    <a:pt x="1486912" y="49834"/>
                    <a:pt x="1595279" y="0"/>
                  </a:cubicBezTo>
                  <a:cubicBezTo>
                    <a:pt x="1700799" y="12351"/>
                    <a:pt x="1790089" y="91358"/>
                    <a:pt x="1775283" y="180004"/>
                  </a:cubicBezTo>
                  <a:cubicBezTo>
                    <a:pt x="1782279" y="347417"/>
                    <a:pt x="1767660" y="450630"/>
                    <a:pt x="1775283" y="518400"/>
                  </a:cubicBezTo>
                  <a:cubicBezTo>
                    <a:pt x="1782906" y="586170"/>
                    <a:pt x="1775213" y="748848"/>
                    <a:pt x="1775283" y="899996"/>
                  </a:cubicBezTo>
                  <a:cubicBezTo>
                    <a:pt x="1780694" y="996568"/>
                    <a:pt x="1689243" y="1081959"/>
                    <a:pt x="1595279" y="1080000"/>
                  </a:cubicBezTo>
                  <a:cubicBezTo>
                    <a:pt x="1470452" y="1102332"/>
                    <a:pt x="1219653" y="1061581"/>
                    <a:pt x="1109368" y="1080000"/>
                  </a:cubicBezTo>
                  <a:cubicBezTo>
                    <a:pt x="999083" y="1098419"/>
                    <a:pt x="780153" y="1056181"/>
                    <a:pt x="665915" y="1080000"/>
                  </a:cubicBezTo>
                  <a:cubicBezTo>
                    <a:pt x="551677" y="1103819"/>
                    <a:pt x="420872" y="1073757"/>
                    <a:pt x="180004" y="1080000"/>
                  </a:cubicBezTo>
                  <a:cubicBezTo>
                    <a:pt x="78557" y="1080811"/>
                    <a:pt x="-18371" y="1007833"/>
                    <a:pt x="0" y="899996"/>
                  </a:cubicBezTo>
                  <a:cubicBezTo>
                    <a:pt x="-10927" y="760925"/>
                    <a:pt x="21491" y="664028"/>
                    <a:pt x="0" y="540000"/>
                  </a:cubicBezTo>
                  <a:cubicBezTo>
                    <a:pt x="-21491" y="415972"/>
                    <a:pt x="5293" y="343659"/>
                    <a:pt x="0" y="180004"/>
                  </a:cubicBezTo>
                  <a:close/>
                </a:path>
              </a:pathLst>
            </a:custGeom>
            <a:noFill/>
            <a:ln>
              <a:solidFill>
                <a:srgbClr val="999BF5"/>
              </a:solidFill>
              <a:extLst>
                <a:ext uri="{C807C97D-BFC1-408E-A445-0C87EB9F89A2}">
                  <ask:lineSketchStyleProps xmlns:ask="http://schemas.microsoft.com/office/drawing/2018/sketchyshapes" sd="331625959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Graphic 116" descr="Arrow Right with solid fill">
              <a:extLst>
                <a:ext uri="{FF2B5EF4-FFF2-40B4-BE49-F238E27FC236}">
                  <a16:creationId xmlns:a16="http://schemas.microsoft.com/office/drawing/2014/main" id="{2242B4F5-1193-0D95-1E39-1229AEDE4A0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450437" y="4353268"/>
              <a:ext cx="210898" cy="329700"/>
            </a:xfrm>
            <a:prstGeom prst="rect">
              <a:avLst/>
            </a:prstGeom>
          </p:spPr>
        </p:pic>
      </p:grpSp>
      <p:sp>
        <p:nvSpPr>
          <p:cNvPr id="127" name="TextBox 126">
            <a:extLst>
              <a:ext uri="{FF2B5EF4-FFF2-40B4-BE49-F238E27FC236}">
                <a16:creationId xmlns:a16="http://schemas.microsoft.com/office/drawing/2014/main" id="{4BCAF3E2-3794-9EB1-B3E3-4408129EB7A8}"/>
              </a:ext>
            </a:extLst>
          </p:cNvPr>
          <p:cNvSpPr txBox="1"/>
          <p:nvPr/>
        </p:nvSpPr>
        <p:spPr>
          <a:xfrm>
            <a:off x="242198" y="2923277"/>
            <a:ext cx="7322384" cy="276999"/>
          </a:xfrm>
          <a:prstGeom prst="rect">
            <a:avLst/>
          </a:prstGeom>
          <a:noFill/>
        </p:spPr>
        <p:txBody>
          <a:bodyPr wrap="square" rtlCol="0">
            <a:spAutoFit/>
          </a:bodyPr>
          <a:lstStyle/>
          <a:p>
            <a:r>
              <a:rPr lang="vi-VN" sz="1200" i="1" dirty="0">
                <a:solidFill>
                  <a:srgbClr val="565ADD"/>
                </a:solidFill>
                <a:latin typeface="Roboto" pitchFamily="2" charset="0"/>
                <a:ea typeface="Roboto" pitchFamily="2" charset="0"/>
                <a:cs typeface="Times New Roman" panose="02020603050405020304" pitchFamily="18" charset="0"/>
              </a:rPr>
              <a:t>*Rule: Merchant </a:t>
            </a:r>
            <a:r>
              <a:rPr lang="vi-VN" sz="1200" dirty="0">
                <a:solidFill>
                  <a:srgbClr val="565ADD"/>
                </a:solidFill>
                <a:latin typeface="Roboto" pitchFamily="2" charset="0"/>
                <a:ea typeface="Roboto" pitchFamily="2" charset="0"/>
                <a:cs typeface="Times New Roman" panose="02020603050405020304" pitchFamily="18" charset="0"/>
              </a:rPr>
              <a:t>→</a:t>
            </a:r>
            <a:r>
              <a:rPr lang="vi-VN" sz="1200" i="1" dirty="0">
                <a:solidFill>
                  <a:srgbClr val="565ADD"/>
                </a:solidFill>
                <a:latin typeface="Roboto" pitchFamily="2" charset="0"/>
                <a:ea typeface="Roboto" pitchFamily="2" charset="0"/>
                <a:cs typeface="Times New Roman" panose="02020603050405020304" pitchFamily="18" charset="0"/>
              </a:rPr>
              <a:t> Ngành hàng/sản phẩm </a:t>
            </a:r>
            <a:r>
              <a:rPr lang="vi-VN" sz="1200" dirty="0">
                <a:solidFill>
                  <a:srgbClr val="565ADD"/>
                </a:solidFill>
                <a:latin typeface="Roboto" pitchFamily="2" charset="0"/>
                <a:ea typeface="Roboto" pitchFamily="2" charset="0"/>
                <a:cs typeface="Times New Roman" panose="02020603050405020304" pitchFamily="18" charset="0"/>
              </a:rPr>
              <a:t>→</a:t>
            </a:r>
            <a:r>
              <a:rPr lang="vi-VN" sz="1200" i="1" dirty="0">
                <a:solidFill>
                  <a:srgbClr val="565ADD"/>
                </a:solidFill>
                <a:latin typeface="Roboto" pitchFamily="2" charset="0"/>
                <a:ea typeface="Roboto" pitchFamily="2" charset="0"/>
                <a:cs typeface="Times New Roman" panose="02020603050405020304" pitchFamily="18" charset="0"/>
              </a:rPr>
              <a:t> Chiến dịch </a:t>
            </a:r>
            <a:r>
              <a:rPr lang="vi-VN" sz="1200" dirty="0">
                <a:solidFill>
                  <a:srgbClr val="565ADD"/>
                </a:solidFill>
                <a:latin typeface="Roboto" pitchFamily="2" charset="0"/>
                <a:ea typeface="Roboto" pitchFamily="2" charset="0"/>
                <a:cs typeface="Times New Roman" panose="02020603050405020304" pitchFamily="18" charset="0"/>
              </a:rPr>
              <a:t>→</a:t>
            </a:r>
            <a:r>
              <a:rPr lang="vi-VN" sz="1200" i="1" dirty="0">
                <a:solidFill>
                  <a:srgbClr val="565ADD"/>
                </a:solidFill>
                <a:latin typeface="Roboto" pitchFamily="2" charset="0"/>
                <a:ea typeface="Roboto" pitchFamily="2" charset="0"/>
                <a:cs typeface="Times New Roman" panose="02020603050405020304" pitchFamily="18" charset="0"/>
              </a:rPr>
              <a:t> Hạng thành viên </a:t>
            </a:r>
            <a:r>
              <a:rPr lang="vi-VN" sz="1200" dirty="0">
                <a:solidFill>
                  <a:srgbClr val="565ADD"/>
                </a:solidFill>
                <a:latin typeface="Roboto" pitchFamily="2" charset="0"/>
                <a:ea typeface="Roboto" pitchFamily="2" charset="0"/>
                <a:cs typeface="Times New Roman" panose="02020603050405020304" pitchFamily="18" charset="0"/>
              </a:rPr>
              <a:t>→</a:t>
            </a:r>
            <a:r>
              <a:rPr lang="vi-VN" sz="1200" i="1" dirty="0">
                <a:solidFill>
                  <a:srgbClr val="565ADD"/>
                </a:solidFill>
                <a:latin typeface="Roboto" pitchFamily="2" charset="0"/>
                <a:ea typeface="Roboto" pitchFamily="2" charset="0"/>
                <a:cs typeface="Times New Roman" panose="02020603050405020304" pitchFamily="18" charset="0"/>
              </a:rPr>
              <a:t> Giới hạn/cap </a:t>
            </a:r>
            <a:r>
              <a:rPr lang="vi-VN" sz="1200" dirty="0">
                <a:solidFill>
                  <a:srgbClr val="565ADD"/>
                </a:solidFill>
                <a:latin typeface="Roboto" pitchFamily="2" charset="0"/>
                <a:ea typeface="Roboto" pitchFamily="2" charset="0"/>
                <a:cs typeface="Times New Roman" panose="02020603050405020304" pitchFamily="18" charset="0"/>
              </a:rPr>
              <a:t>→</a:t>
            </a:r>
            <a:r>
              <a:rPr lang="vi-VN" sz="1200" i="1" dirty="0">
                <a:solidFill>
                  <a:srgbClr val="565ADD"/>
                </a:solidFill>
                <a:latin typeface="Roboto" pitchFamily="2" charset="0"/>
                <a:ea typeface="Roboto" pitchFamily="2" charset="0"/>
                <a:cs typeface="Times New Roman" panose="02020603050405020304" pitchFamily="18" charset="0"/>
              </a:rPr>
              <a:t> Làm tròn</a:t>
            </a:r>
            <a:endParaRPr lang="en-US" sz="1200" i="1" dirty="0">
              <a:solidFill>
                <a:srgbClr val="565ADD"/>
              </a:solidFill>
              <a:latin typeface="Roboto" pitchFamily="2" charset="0"/>
              <a:ea typeface="Roboto" pitchFamily="2" charset="0"/>
              <a:cs typeface="Times New Roman" panose="02020603050405020304" pitchFamily="18" charset="0"/>
            </a:endParaRPr>
          </a:p>
        </p:txBody>
      </p:sp>
    </p:spTree>
    <p:extLst>
      <p:ext uri="{BB962C8B-B14F-4D97-AF65-F5344CB8AC3E}">
        <p14:creationId xmlns:p14="http://schemas.microsoft.com/office/powerpoint/2010/main" val="21712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left)">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left)">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left)">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8A741-D2AC-A2E3-50D0-7CACA7AE7BE9}"/>
            </a:ext>
          </a:extLst>
        </p:cNvPr>
        <p:cNvGrpSpPr/>
        <p:nvPr/>
      </p:nvGrpSpPr>
      <p:grpSpPr>
        <a:xfrm>
          <a:off x="0" y="0"/>
          <a:ext cx="0" cy="0"/>
          <a:chOff x="0" y="0"/>
          <a:chExt cx="0" cy="0"/>
        </a:xfrm>
      </p:grpSpPr>
      <p:sp>
        <p:nvSpPr>
          <p:cNvPr id="185" name="Rectangle 184">
            <a:extLst>
              <a:ext uri="{FF2B5EF4-FFF2-40B4-BE49-F238E27FC236}">
                <a16:creationId xmlns:a16="http://schemas.microsoft.com/office/drawing/2014/main" id="{5D3C62CA-36FE-BAE7-3BAA-ACE1E69130EC}"/>
              </a:ext>
            </a:extLst>
          </p:cNvPr>
          <p:cNvSpPr/>
          <p:nvPr/>
        </p:nvSpPr>
        <p:spPr>
          <a:xfrm>
            <a:off x="596266" y="280343"/>
            <a:ext cx="3143043" cy="342783"/>
          </a:xfrm>
          <a:prstGeom prst="rect">
            <a:avLst/>
          </a:prstGeom>
          <a:gradFill flip="none" rotWithShape="1">
            <a:gsLst>
              <a:gs pos="0">
                <a:schemeClr val="bg1"/>
              </a:gs>
              <a:gs pos="86000">
                <a:srgbClr val="E1E2FD"/>
              </a:gs>
              <a:gs pos="100000">
                <a:srgbClr val="999BF5"/>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6F566269-00EF-F244-DEBE-AC80F0864C1C}"/>
              </a:ext>
            </a:extLst>
          </p:cNvPr>
          <p:cNvGrpSpPr/>
          <p:nvPr/>
        </p:nvGrpSpPr>
        <p:grpSpPr>
          <a:xfrm>
            <a:off x="563180" y="6127421"/>
            <a:ext cx="11088349" cy="502650"/>
            <a:chOff x="563180" y="6249971"/>
            <a:chExt cx="11088349" cy="502650"/>
          </a:xfrm>
        </p:grpSpPr>
        <p:sp>
          <p:nvSpPr>
            <p:cNvPr id="5" name="Rectangle 4">
              <a:extLst>
                <a:ext uri="{FF2B5EF4-FFF2-40B4-BE49-F238E27FC236}">
                  <a16:creationId xmlns:a16="http://schemas.microsoft.com/office/drawing/2014/main" id="{00B5E1BC-8386-9A18-1D9F-2EC8F75B35B0}"/>
                </a:ext>
              </a:extLst>
            </p:cNvPr>
            <p:cNvSpPr/>
            <p:nvPr/>
          </p:nvSpPr>
          <p:spPr>
            <a:xfrm>
              <a:off x="563180" y="6249971"/>
              <a:ext cx="11088349" cy="502650"/>
            </a:xfrm>
            <a:prstGeom prst="rect">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845DD66-676B-43A8-03A6-61F6A97E5BD1}"/>
                </a:ext>
              </a:extLst>
            </p:cNvPr>
            <p:cNvSpPr txBox="1"/>
            <p:nvPr/>
          </p:nvSpPr>
          <p:spPr>
            <a:xfrm>
              <a:off x="563180" y="6362797"/>
              <a:ext cx="11065640" cy="338554"/>
            </a:xfrm>
            <a:prstGeom prst="rect">
              <a:avLst/>
            </a:prstGeom>
            <a:noFill/>
          </p:spPr>
          <p:txBody>
            <a:bodyPr wrap="square" rtlCol="0">
              <a:spAutoFit/>
            </a:bodyPr>
            <a:lstStyle/>
            <a:p>
              <a:pPr algn="ctr"/>
              <a:r>
                <a:rPr lang="en-US" sz="1600" b="1" dirty="0">
                  <a:solidFill>
                    <a:srgbClr val="002060"/>
                  </a:solidFill>
                  <a:latin typeface="Roboto" pitchFamily="2" charset="0"/>
                  <a:ea typeface="Roboto" pitchFamily="2" charset="0"/>
                  <a:cs typeface="Times New Roman" panose="02020603050405020304" pitchFamily="18" charset="0"/>
                </a:rPr>
                <a:t>LUỒNG TÍCH ĐIỂM VÀ QUY ĐỔI ĐIỂM TẠI VÍ TRUSTED </a:t>
              </a:r>
              <a:r>
                <a:rPr lang="en-US" sz="1600" b="1" dirty="0" err="1">
                  <a:solidFill>
                    <a:srgbClr val="002060"/>
                  </a:solidFill>
                  <a:latin typeface="Roboto" pitchFamily="2" charset="0"/>
                  <a:ea typeface="Roboto" pitchFamily="2" charset="0"/>
                  <a:cs typeface="Times New Roman" panose="02020603050405020304" pitchFamily="18" charset="0"/>
                </a:rPr>
                <a:t>PALMPAY</a:t>
              </a:r>
              <a:endParaRPr lang="en-US" sz="1600" dirty="0">
                <a:solidFill>
                  <a:srgbClr val="002060"/>
                </a:solidFill>
                <a:latin typeface="Roboto" pitchFamily="2" charset="0"/>
                <a:ea typeface="Roboto" pitchFamily="2" charset="0"/>
                <a:cs typeface="Times New Roman" panose="02020603050405020304" pitchFamily="18" charset="0"/>
              </a:endParaRPr>
            </a:p>
          </p:txBody>
        </p:sp>
      </p:grpSp>
      <p:grpSp>
        <p:nvGrpSpPr>
          <p:cNvPr id="95" name="Group 94">
            <a:extLst>
              <a:ext uri="{FF2B5EF4-FFF2-40B4-BE49-F238E27FC236}">
                <a16:creationId xmlns:a16="http://schemas.microsoft.com/office/drawing/2014/main" id="{3454669E-46EC-2764-F5E8-51521813C6D2}"/>
              </a:ext>
            </a:extLst>
          </p:cNvPr>
          <p:cNvGrpSpPr/>
          <p:nvPr/>
        </p:nvGrpSpPr>
        <p:grpSpPr>
          <a:xfrm>
            <a:off x="185500" y="246041"/>
            <a:ext cx="3462863" cy="411386"/>
            <a:chOff x="185500" y="246041"/>
            <a:chExt cx="3462863" cy="411386"/>
          </a:xfrm>
        </p:grpSpPr>
        <p:sp>
          <p:nvSpPr>
            <p:cNvPr id="7" name="TextBox 6">
              <a:extLst>
                <a:ext uri="{FF2B5EF4-FFF2-40B4-BE49-F238E27FC236}">
                  <a16:creationId xmlns:a16="http://schemas.microsoft.com/office/drawing/2014/main" id="{8994541C-C698-C0A7-6BFC-3C509D92F28D}"/>
                </a:ext>
              </a:extLst>
            </p:cNvPr>
            <p:cNvSpPr txBox="1"/>
            <p:nvPr/>
          </p:nvSpPr>
          <p:spPr>
            <a:xfrm>
              <a:off x="633026" y="282457"/>
              <a:ext cx="3015337"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LUỒNG QUY ĐỔI ĐIỂM</a:t>
              </a:r>
              <a:endParaRPr lang="en-US" sz="1600" b="1" dirty="0">
                <a:solidFill>
                  <a:srgbClr val="565ADD"/>
                </a:solidFill>
                <a:latin typeface="Roboto" pitchFamily="2" charset="0"/>
                <a:ea typeface="Roboto" pitchFamily="2" charset="0"/>
                <a:cs typeface="Roboto" pitchFamily="2" charset="0"/>
              </a:endParaRPr>
            </a:p>
          </p:txBody>
        </p:sp>
        <p:grpSp>
          <p:nvGrpSpPr>
            <p:cNvPr id="92" name="Group 91">
              <a:extLst>
                <a:ext uri="{FF2B5EF4-FFF2-40B4-BE49-F238E27FC236}">
                  <a16:creationId xmlns:a16="http://schemas.microsoft.com/office/drawing/2014/main" id="{403AC805-2E66-1DE6-3CE7-B3C65CB3CCA9}"/>
                </a:ext>
              </a:extLst>
            </p:cNvPr>
            <p:cNvGrpSpPr/>
            <p:nvPr/>
          </p:nvGrpSpPr>
          <p:grpSpPr>
            <a:xfrm>
              <a:off x="185500" y="246041"/>
              <a:ext cx="405485" cy="411386"/>
              <a:chOff x="101249" y="210325"/>
              <a:chExt cx="405485" cy="411386"/>
            </a:xfrm>
          </p:grpSpPr>
          <p:sp>
            <p:nvSpPr>
              <p:cNvPr id="88" name="Rectangle: Rounded Corners 87">
                <a:extLst>
                  <a:ext uri="{FF2B5EF4-FFF2-40B4-BE49-F238E27FC236}">
                    <a16:creationId xmlns:a16="http://schemas.microsoft.com/office/drawing/2014/main" id="{C22B3E7F-78F1-67E9-E0B6-832F870758E6}"/>
                  </a:ext>
                </a:extLst>
              </p:cNvPr>
              <p:cNvSpPr/>
              <p:nvPr/>
            </p:nvSpPr>
            <p:spPr>
              <a:xfrm>
                <a:off x="153112" y="210325"/>
                <a:ext cx="353622" cy="411386"/>
              </a:xfrm>
              <a:prstGeom prst="roundRect">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Rectangle: Rounded Corners 88">
                <a:extLst>
                  <a:ext uri="{FF2B5EF4-FFF2-40B4-BE49-F238E27FC236}">
                    <a16:creationId xmlns:a16="http://schemas.microsoft.com/office/drawing/2014/main" id="{4886962C-AB63-AA5C-0F54-D633109B6D87}"/>
                  </a:ext>
                </a:extLst>
              </p:cNvPr>
              <p:cNvSpPr/>
              <p:nvPr/>
            </p:nvSpPr>
            <p:spPr>
              <a:xfrm>
                <a:off x="101249" y="333971"/>
                <a:ext cx="247338" cy="287740"/>
              </a:xfrm>
              <a:prstGeom prst="roundRect">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Rectangle: Rounded Corners 90">
                <a:extLst>
                  <a:ext uri="{FF2B5EF4-FFF2-40B4-BE49-F238E27FC236}">
                    <a16:creationId xmlns:a16="http://schemas.microsoft.com/office/drawing/2014/main" id="{C9973976-DC35-CF79-4CF9-7B8DE220656C}"/>
                  </a:ext>
                </a:extLst>
              </p:cNvPr>
              <p:cNvSpPr/>
              <p:nvPr/>
            </p:nvSpPr>
            <p:spPr>
              <a:xfrm>
                <a:off x="215252" y="272148"/>
                <a:ext cx="247338" cy="287740"/>
              </a:xfrm>
              <a:prstGeom prst="roundRect">
                <a:avLst/>
              </a:prstGeom>
              <a:solidFill>
                <a:srgbClr val="D5D6F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93" name="Rectangle: Rounded Corners 92">
            <a:extLst>
              <a:ext uri="{FF2B5EF4-FFF2-40B4-BE49-F238E27FC236}">
                <a16:creationId xmlns:a16="http://schemas.microsoft.com/office/drawing/2014/main" id="{5C393FBE-84B8-57F1-465D-B8ABFD1E1CD4}"/>
              </a:ext>
            </a:extLst>
          </p:cNvPr>
          <p:cNvSpPr/>
          <p:nvPr/>
        </p:nvSpPr>
        <p:spPr>
          <a:xfrm>
            <a:off x="0" y="895022"/>
            <a:ext cx="12192000" cy="2094483"/>
          </a:xfrm>
          <a:prstGeom prst="roundRect">
            <a:avLst>
              <a:gd name="adj" fmla="val 7842"/>
            </a:avLst>
          </a:prstGeom>
          <a:solidFill>
            <a:srgbClr val="D5D6F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Arc 80">
            <a:extLst>
              <a:ext uri="{FF2B5EF4-FFF2-40B4-BE49-F238E27FC236}">
                <a16:creationId xmlns:a16="http://schemas.microsoft.com/office/drawing/2014/main" id="{CA21F970-21D9-A197-F825-9065F5564370}"/>
              </a:ext>
            </a:extLst>
          </p:cNvPr>
          <p:cNvSpPr/>
          <p:nvPr/>
        </p:nvSpPr>
        <p:spPr>
          <a:xfrm rot="18395723">
            <a:off x="1440027" y="1094567"/>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2" name="Arc 81">
            <a:extLst>
              <a:ext uri="{FF2B5EF4-FFF2-40B4-BE49-F238E27FC236}">
                <a16:creationId xmlns:a16="http://schemas.microsoft.com/office/drawing/2014/main" id="{B2B7D68A-B807-EAEC-B6D9-7EC9C071D2F0}"/>
              </a:ext>
            </a:extLst>
          </p:cNvPr>
          <p:cNvSpPr/>
          <p:nvPr/>
        </p:nvSpPr>
        <p:spPr>
          <a:xfrm rot="7945675">
            <a:off x="3522475" y="1740245"/>
            <a:ext cx="766618" cy="830997"/>
          </a:xfrm>
          <a:prstGeom prst="arc">
            <a:avLst/>
          </a:prstGeom>
          <a:ln>
            <a:solidFill>
              <a:srgbClr val="565ADD"/>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3" name="Arc 82">
            <a:extLst>
              <a:ext uri="{FF2B5EF4-FFF2-40B4-BE49-F238E27FC236}">
                <a16:creationId xmlns:a16="http://schemas.microsoft.com/office/drawing/2014/main" id="{FBAEF19B-50AD-62A9-B422-BCA6FB7209DB}"/>
              </a:ext>
            </a:extLst>
          </p:cNvPr>
          <p:cNvSpPr/>
          <p:nvPr/>
        </p:nvSpPr>
        <p:spPr>
          <a:xfrm rot="18395723">
            <a:off x="5180679" y="1104708"/>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4" name="Arc 83">
            <a:extLst>
              <a:ext uri="{FF2B5EF4-FFF2-40B4-BE49-F238E27FC236}">
                <a16:creationId xmlns:a16="http://schemas.microsoft.com/office/drawing/2014/main" id="{A11DDFB5-1E9E-F06D-B95D-EA36ECADB517}"/>
              </a:ext>
            </a:extLst>
          </p:cNvPr>
          <p:cNvSpPr/>
          <p:nvPr/>
        </p:nvSpPr>
        <p:spPr>
          <a:xfrm rot="18395723">
            <a:off x="8381778" y="1083734"/>
            <a:ext cx="766618" cy="830997"/>
          </a:xfrm>
          <a:prstGeom prst="arc">
            <a:avLst/>
          </a:prstGeom>
          <a:ln>
            <a:solidFill>
              <a:srgbClr val="565ADD"/>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6" name="Arc 85">
            <a:extLst>
              <a:ext uri="{FF2B5EF4-FFF2-40B4-BE49-F238E27FC236}">
                <a16:creationId xmlns:a16="http://schemas.microsoft.com/office/drawing/2014/main" id="{D335B9B2-A803-0ADA-CB78-E9D32A583E03}"/>
              </a:ext>
            </a:extLst>
          </p:cNvPr>
          <p:cNvSpPr/>
          <p:nvPr/>
        </p:nvSpPr>
        <p:spPr>
          <a:xfrm rot="7945675">
            <a:off x="6667739" y="1740242"/>
            <a:ext cx="766618" cy="830997"/>
          </a:xfrm>
          <a:prstGeom prst="arc">
            <a:avLst/>
          </a:prstGeom>
          <a:ln>
            <a:solidFill>
              <a:srgbClr val="565ADD"/>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87" name="Arc 86">
            <a:extLst>
              <a:ext uri="{FF2B5EF4-FFF2-40B4-BE49-F238E27FC236}">
                <a16:creationId xmlns:a16="http://schemas.microsoft.com/office/drawing/2014/main" id="{11D0F80A-563C-363C-E0AE-AA715473B501}"/>
              </a:ext>
            </a:extLst>
          </p:cNvPr>
          <p:cNvSpPr/>
          <p:nvPr/>
        </p:nvSpPr>
        <p:spPr>
          <a:xfrm rot="7945675">
            <a:off x="9872958" y="1740244"/>
            <a:ext cx="766618" cy="830997"/>
          </a:xfrm>
          <a:prstGeom prst="arc">
            <a:avLst/>
          </a:prstGeom>
          <a:ln>
            <a:solidFill>
              <a:srgbClr val="565ADD"/>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grpSp>
        <p:nvGrpSpPr>
          <p:cNvPr id="51" name="Group 50">
            <a:extLst>
              <a:ext uri="{FF2B5EF4-FFF2-40B4-BE49-F238E27FC236}">
                <a16:creationId xmlns:a16="http://schemas.microsoft.com/office/drawing/2014/main" id="{8DAF2CA1-7EC9-0631-DA32-26994E48C807}"/>
              </a:ext>
            </a:extLst>
          </p:cNvPr>
          <p:cNvGrpSpPr/>
          <p:nvPr/>
        </p:nvGrpSpPr>
        <p:grpSpPr>
          <a:xfrm>
            <a:off x="304146" y="1003792"/>
            <a:ext cx="1246908" cy="1400881"/>
            <a:chOff x="157019" y="1136165"/>
            <a:chExt cx="1246908" cy="1400881"/>
          </a:xfrm>
        </p:grpSpPr>
        <p:sp>
          <p:nvSpPr>
            <p:cNvPr id="8" name="Rectangle: Rounded Corners 7">
              <a:extLst>
                <a:ext uri="{FF2B5EF4-FFF2-40B4-BE49-F238E27FC236}">
                  <a16:creationId xmlns:a16="http://schemas.microsoft.com/office/drawing/2014/main" id="{235E162E-4EC1-7CF3-E9FC-30157AF452C1}"/>
                </a:ext>
              </a:extLst>
            </p:cNvPr>
            <p:cNvSpPr/>
            <p:nvPr/>
          </p:nvSpPr>
          <p:spPr>
            <a:xfrm>
              <a:off x="168473" y="1457046"/>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993BAAC8-EE6C-396E-0ADB-A3BF552A2636}"/>
                </a:ext>
              </a:extLst>
            </p:cNvPr>
            <p:cNvSpPr txBox="1"/>
            <p:nvPr/>
          </p:nvSpPr>
          <p:spPr>
            <a:xfrm>
              <a:off x="157019" y="1802880"/>
              <a:ext cx="1246908" cy="461665"/>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Yêu cầu quy đổi điểm</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2" name="Oval 11">
              <a:extLst>
                <a:ext uri="{FF2B5EF4-FFF2-40B4-BE49-F238E27FC236}">
                  <a16:creationId xmlns:a16="http://schemas.microsoft.com/office/drawing/2014/main" id="{EC2A20FF-7EA9-7C2F-76E3-6B9B4836A597}"/>
                </a:ext>
              </a:extLst>
            </p:cNvPr>
            <p:cNvSpPr/>
            <p:nvPr/>
          </p:nvSpPr>
          <p:spPr>
            <a:xfrm>
              <a:off x="563418" y="1153646"/>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Graphic 2" descr="Right pointing backhand index with solid fill">
              <a:extLst>
                <a:ext uri="{FF2B5EF4-FFF2-40B4-BE49-F238E27FC236}">
                  <a16:creationId xmlns:a16="http://schemas.microsoft.com/office/drawing/2014/main" id="{903A71FE-CC0D-CEA8-7D7F-5A8A3D2BFD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6200000">
              <a:off x="556907" y="1136165"/>
              <a:ext cx="412627" cy="412627"/>
            </a:xfrm>
            <a:prstGeom prst="rect">
              <a:avLst/>
            </a:prstGeom>
          </p:spPr>
        </p:pic>
      </p:grpSp>
      <p:grpSp>
        <p:nvGrpSpPr>
          <p:cNvPr id="46" name="Group 45">
            <a:extLst>
              <a:ext uri="{FF2B5EF4-FFF2-40B4-BE49-F238E27FC236}">
                <a16:creationId xmlns:a16="http://schemas.microsoft.com/office/drawing/2014/main" id="{BD6EA922-8D01-5FDF-E02D-CB120EB0AE53}"/>
              </a:ext>
            </a:extLst>
          </p:cNvPr>
          <p:cNvGrpSpPr/>
          <p:nvPr/>
        </p:nvGrpSpPr>
        <p:grpSpPr>
          <a:xfrm>
            <a:off x="1913025" y="994762"/>
            <a:ext cx="1852712" cy="1403352"/>
            <a:chOff x="1552416" y="1136164"/>
            <a:chExt cx="1852712" cy="1403352"/>
          </a:xfrm>
        </p:grpSpPr>
        <p:sp>
          <p:nvSpPr>
            <p:cNvPr id="13" name="Rectangle: Rounded Corners 12">
              <a:extLst>
                <a:ext uri="{FF2B5EF4-FFF2-40B4-BE49-F238E27FC236}">
                  <a16:creationId xmlns:a16="http://schemas.microsoft.com/office/drawing/2014/main" id="{9F029694-6551-DEEB-6D32-08C240E16B95}"/>
                </a:ext>
              </a:extLst>
            </p:cNvPr>
            <p:cNvSpPr/>
            <p:nvPr/>
          </p:nvSpPr>
          <p:spPr>
            <a:xfrm>
              <a:off x="1572400" y="1457046"/>
              <a:ext cx="1832728" cy="108247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11FE0C51-48CF-1B51-4ABF-661C368EADAD}"/>
                </a:ext>
              </a:extLst>
            </p:cNvPr>
            <p:cNvSpPr txBox="1"/>
            <p:nvPr/>
          </p:nvSpPr>
          <p:spPr>
            <a:xfrm>
              <a:off x="1552416" y="1618213"/>
              <a:ext cx="1832728" cy="830997"/>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Kiểm tra điểm khả dụng, hạn dùng, merchant được phép nhận điểm, ngân sách/hạn mức </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nvGrpSpPr>
            <p:cNvPr id="45" name="Group 44">
              <a:extLst>
                <a:ext uri="{FF2B5EF4-FFF2-40B4-BE49-F238E27FC236}">
                  <a16:creationId xmlns:a16="http://schemas.microsoft.com/office/drawing/2014/main" id="{F69922B4-F4A1-EA19-6B61-BAD7B3458A95}"/>
                </a:ext>
              </a:extLst>
            </p:cNvPr>
            <p:cNvGrpSpPr/>
            <p:nvPr/>
          </p:nvGrpSpPr>
          <p:grpSpPr>
            <a:xfrm>
              <a:off x="2275911" y="1136164"/>
              <a:ext cx="434110" cy="434110"/>
              <a:chOff x="2090316" y="1182179"/>
              <a:chExt cx="434110" cy="434110"/>
            </a:xfrm>
          </p:grpSpPr>
          <p:sp>
            <p:nvSpPr>
              <p:cNvPr id="15" name="Oval 14">
                <a:extLst>
                  <a:ext uri="{FF2B5EF4-FFF2-40B4-BE49-F238E27FC236}">
                    <a16:creationId xmlns:a16="http://schemas.microsoft.com/office/drawing/2014/main" id="{A9E367EC-F470-9B4A-9BFC-7DB1763A6BB8}"/>
                  </a:ext>
                </a:extLst>
              </p:cNvPr>
              <p:cNvSpPr/>
              <p:nvPr/>
            </p:nvSpPr>
            <p:spPr>
              <a:xfrm>
                <a:off x="2090316" y="1182179"/>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Graphic 15" descr="Folder Search with solid fill">
                <a:extLst>
                  <a:ext uri="{FF2B5EF4-FFF2-40B4-BE49-F238E27FC236}">
                    <a16:creationId xmlns:a16="http://schemas.microsoft.com/office/drawing/2014/main" id="{626FF517-AE40-5F5F-99DE-1223196596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37850" y="1226069"/>
                <a:ext cx="369787" cy="369787"/>
              </a:xfrm>
              <a:prstGeom prst="rect">
                <a:avLst/>
              </a:prstGeom>
            </p:spPr>
          </p:pic>
        </p:grpSp>
      </p:grpSp>
      <p:grpSp>
        <p:nvGrpSpPr>
          <p:cNvPr id="54" name="Group 53">
            <a:extLst>
              <a:ext uri="{FF2B5EF4-FFF2-40B4-BE49-F238E27FC236}">
                <a16:creationId xmlns:a16="http://schemas.microsoft.com/office/drawing/2014/main" id="{D9CB1BEC-F8B5-5CD6-141A-50D33897987B}"/>
              </a:ext>
            </a:extLst>
          </p:cNvPr>
          <p:cNvGrpSpPr/>
          <p:nvPr/>
        </p:nvGrpSpPr>
        <p:grpSpPr>
          <a:xfrm>
            <a:off x="4127708" y="1047071"/>
            <a:ext cx="1224000" cy="1348573"/>
            <a:chOff x="4638309" y="1188473"/>
            <a:chExt cx="1224000" cy="1348573"/>
          </a:xfrm>
        </p:grpSpPr>
        <p:sp>
          <p:nvSpPr>
            <p:cNvPr id="19" name="Rectangle: Rounded Corners 18">
              <a:extLst>
                <a:ext uri="{FF2B5EF4-FFF2-40B4-BE49-F238E27FC236}">
                  <a16:creationId xmlns:a16="http://schemas.microsoft.com/office/drawing/2014/main" id="{5D56D7B6-30B0-6D30-9437-F9AB601D029D}"/>
                </a:ext>
              </a:extLst>
            </p:cNvPr>
            <p:cNvSpPr/>
            <p:nvPr/>
          </p:nvSpPr>
          <p:spPr>
            <a:xfrm>
              <a:off x="4638309" y="1457046"/>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43B9D4F-E7BA-0E5C-09A7-2684A3FC4EAB}"/>
                </a:ext>
              </a:extLst>
            </p:cNvPr>
            <p:cNvSpPr txBox="1"/>
            <p:nvPr/>
          </p:nvSpPr>
          <p:spPr>
            <a:xfrm>
              <a:off x="4725071" y="1802880"/>
              <a:ext cx="1058806" cy="461665"/>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Tính giá trị quy đổi</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21" name="Oval 20">
              <a:extLst>
                <a:ext uri="{FF2B5EF4-FFF2-40B4-BE49-F238E27FC236}">
                  <a16:creationId xmlns:a16="http://schemas.microsoft.com/office/drawing/2014/main" id="{FCB1C490-55BD-9E40-6EE9-173D69F19661}"/>
                </a:ext>
              </a:extLst>
            </p:cNvPr>
            <p:cNvSpPr/>
            <p:nvPr/>
          </p:nvSpPr>
          <p:spPr>
            <a:xfrm>
              <a:off x="5021697" y="1188473"/>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Graphic 21" descr="Calculator with solid fill">
              <a:extLst>
                <a:ext uri="{FF2B5EF4-FFF2-40B4-BE49-F238E27FC236}">
                  <a16:creationId xmlns:a16="http://schemas.microsoft.com/office/drawing/2014/main" id="{65411F33-4085-E060-61B8-24D1C8A736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69139" y="1227210"/>
              <a:ext cx="338253" cy="338253"/>
            </a:xfrm>
            <a:prstGeom prst="rect">
              <a:avLst/>
            </a:prstGeom>
          </p:spPr>
        </p:pic>
      </p:grpSp>
      <p:grpSp>
        <p:nvGrpSpPr>
          <p:cNvPr id="52" name="Group 51">
            <a:extLst>
              <a:ext uri="{FF2B5EF4-FFF2-40B4-BE49-F238E27FC236}">
                <a16:creationId xmlns:a16="http://schemas.microsoft.com/office/drawing/2014/main" id="{EF70A355-FCCD-4E67-311E-BB1D33971FD4}"/>
              </a:ext>
            </a:extLst>
          </p:cNvPr>
          <p:cNvGrpSpPr/>
          <p:nvPr/>
        </p:nvGrpSpPr>
        <p:grpSpPr>
          <a:xfrm>
            <a:off x="5713679" y="957461"/>
            <a:ext cx="1224000" cy="1438183"/>
            <a:chOff x="6147064" y="1098863"/>
            <a:chExt cx="1224000" cy="1438183"/>
          </a:xfrm>
        </p:grpSpPr>
        <p:sp>
          <p:nvSpPr>
            <p:cNvPr id="25" name="Rectangle: Rounded Corners 24">
              <a:extLst>
                <a:ext uri="{FF2B5EF4-FFF2-40B4-BE49-F238E27FC236}">
                  <a16:creationId xmlns:a16="http://schemas.microsoft.com/office/drawing/2014/main" id="{D1975CDA-1BA7-6CF2-A837-4BE22045A337}"/>
                </a:ext>
              </a:extLst>
            </p:cNvPr>
            <p:cNvSpPr/>
            <p:nvPr/>
          </p:nvSpPr>
          <p:spPr>
            <a:xfrm>
              <a:off x="6147064" y="1457046"/>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4690C8BD-1530-6A0C-2968-BF7D13DEB51E}"/>
                </a:ext>
              </a:extLst>
            </p:cNvPr>
            <p:cNvSpPr txBox="1"/>
            <p:nvPr/>
          </p:nvSpPr>
          <p:spPr>
            <a:xfrm>
              <a:off x="6244119" y="1838608"/>
              <a:ext cx="1029889" cy="461665"/>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Giữ điểm RESERVED</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27" name="Oval 26">
              <a:extLst>
                <a:ext uri="{FF2B5EF4-FFF2-40B4-BE49-F238E27FC236}">
                  <a16:creationId xmlns:a16="http://schemas.microsoft.com/office/drawing/2014/main" id="{E63635B9-5688-0807-224A-F433C8E8EAAE}"/>
                </a:ext>
              </a:extLst>
            </p:cNvPr>
            <p:cNvSpPr/>
            <p:nvPr/>
          </p:nvSpPr>
          <p:spPr>
            <a:xfrm>
              <a:off x="6542009" y="1138630"/>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Graphic 27" descr="Heart lock with solid fill">
              <a:extLst>
                <a:ext uri="{FF2B5EF4-FFF2-40B4-BE49-F238E27FC236}">
                  <a16:creationId xmlns:a16="http://schemas.microsoft.com/office/drawing/2014/main" id="{C6457395-D4ED-465C-7573-763AD5CF2B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19752" y="1098863"/>
              <a:ext cx="457200" cy="457200"/>
            </a:xfrm>
            <a:prstGeom prst="rect">
              <a:avLst/>
            </a:prstGeom>
          </p:spPr>
        </p:pic>
      </p:grpSp>
      <p:grpSp>
        <p:nvGrpSpPr>
          <p:cNvPr id="44" name="Group 43">
            <a:extLst>
              <a:ext uri="{FF2B5EF4-FFF2-40B4-BE49-F238E27FC236}">
                <a16:creationId xmlns:a16="http://schemas.microsoft.com/office/drawing/2014/main" id="{A8374152-98F3-6D3E-ECE1-75C5AB9E1789}"/>
              </a:ext>
            </a:extLst>
          </p:cNvPr>
          <p:cNvGrpSpPr/>
          <p:nvPr/>
        </p:nvGrpSpPr>
        <p:grpSpPr>
          <a:xfrm>
            <a:off x="7299650" y="1023981"/>
            <a:ext cx="1224000" cy="1371663"/>
            <a:chOff x="7655819" y="1165383"/>
            <a:chExt cx="1224000" cy="1371663"/>
          </a:xfrm>
        </p:grpSpPr>
        <p:sp>
          <p:nvSpPr>
            <p:cNvPr id="31" name="Rectangle: Rounded Corners 30">
              <a:extLst>
                <a:ext uri="{FF2B5EF4-FFF2-40B4-BE49-F238E27FC236}">
                  <a16:creationId xmlns:a16="http://schemas.microsoft.com/office/drawing/2014/main" id="{9AD452FE-2209-2246-1334-AA44D8EFFBEF}"/>
                </a:ext>
              </a:extLst>
            </p:cNvPr>
            <p:cNvSpPr/>
            <p:nvPr/>
          </p:nvSpPr>
          <p:spPr>
            <a:xfrm>
              <a:off x="7655819" y="1457046"/>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61CE7F08-2436-9069-7834-590FBB70EB0F}"/>
                </a:ext>
              </a:extLst>
            </p:cNvPr>
            <p:cNvSpPr txBox="1"/>
            <p:nvPr/>
          </p:nvSpPr>
          <p:spPr>
            <a:xfrm>
              <a:off x="7745221" y="1766214"/>
              <a:ext cx="1045197" cy="646331"/>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Xác nhận ưu đãi/voucher/giảm giá</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33" name="Oval 32">
              <a:extLst>
                <a:ext uri="{FF2B5EF4-FFF2-40B4-BE49-F238E27FC236}">
                  <a16:creationId xmlns:a16="http://schemas.microsoft.com/office/drawing/2014/main" id="{591EF037-2707-9D18-0E5E-6C4158944AA7}"/>
                </a:ext>
              </a:extLst>
            </p:cNvPr>
            <p:cNvSpPr/>
            <p:nvPr/>
          </p:nvSpPr>
          <p:spPr>
            <a:xfrm>
              <a:off x="8050764" y="1207858"/>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Graphic 33" descr="Ticket with solid fill">
              <a:extLst>
                <a:ext uri="{FF2B5EF4-FFF2-40B4-BE49-F238E27FC236}">
                  <a16:creationId xmlns:a16="http://schemas.microsoft.com/office/drawing/2014/main" id="{F8796ED4-C83D-7970-F62E-4DAB5C60B34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27674" y="1165383"/>
              <a:ext cx="457200" cy="457200"/>
            </a:xfrm>
            <a:prstGeom prst="rect">
              <a:avLst/>
            </a:prstGeom>
          </p:spPr>
        </p:pic>
      </p:grpSp>
      <p:grpSp>
        <p:nvGrpSpPr>
          <p:cNvPr id="43" name="Group 42">
            <a:extLst>
              <a:ext uri="{FF2B5EF4-FFF2-40B4-BE49-F238E27FC236}">
                <a16:creationId xmlns:a16="http://schemas.microsoft.com/office/drawing/2014/main" id="{78DA6FBB-3CDD-11DA-E053-CE791A79666E}"/>
              </a:ext>
            </a:extLst>
          </p:cNvPr>
          <p:cNvGrpSpPr/>
          <p:nvPr/>
        </p:nvGrpSpPr>
        <p:grpSpPr>
          <a:xfrm>
            <a:off x="8885621" y="1029126"/>
            <a:ext cx="1224000" cy="1366518"/>
            <a:chOff x="9164574" y="1170528"/>
            <a:chExt cx="1224000" cy="1366518"/>
          </a:xfrm>
        </p:grpSpPr>
        <p:sp>
          <p:nvSpPr>
            <p:cNvPr id="37" name="Rectangle: Rounded Corners 36">
              <a:extLst>
                <a:ext uri="{FF2B5EF4-FFF2-40B4-BE49-F238E27FC236}">
                  <a16:creationId xmlns:a16="http://schemas.microsoft.com/office/drawing/2014/main" id="{4A59272D-507B-7DAB-A086-3188E49FE62F}"/>
                </a:ext>
              </a:extLst>
            </p:cNvPr>
            <p:cNvSpPr/>
            <p:nvPr/>
          </p:nvSpPr>
          <p:spPr>
            <a:xfrm>
              <a:off x="9164574" y="1457046"/>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A1CD0D48-0B0C-963F-43E6-57E7BE95EBF2}"/>
                </a:ext>
              </a:extLst>
            </p:cNvPr>
            <p:cNvSpPr txBox="1"/>
            <p:nvPr/>
          </p:nvSpPr>
          <p:spPr>
            <a:xfrm>
              <a:off x="9184492" y="1805541"/>
              <a:ext cx="1184098" cy="461665"/>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Khấu trừ điểm REDEEMED</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39" name="Oval 38">
              <a:extLst>
                <a:ext uri="{FF2B5EF4-FFF2-40B4-BE49-F238E27FC236}">
                  <a16:creationId xmlns:a16="http://schemas.microsoft.com/office/drawing/2014/main" id="{A7738309-65C8-95A1-15C0-380B223760AC}"/>
                </a:ext>
              </a:extLst>
            </p:cNvPr>
            <p:cNvSpPr/>
            <p:nvPr/>
          </p:nvSpPr>
          <p:spPr>
            <a:xfrm>
              <a:off x="9591000" y="1170528"/>
              <a:ext cx="371149"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Graphic 34" descr="Badge Tick1 with solid fill">
              <a:extLst>
                <a:ext uri="{FF2B5EF4-FFF2-40B4-BE49-F238E27FC236}">
                  <a16:creationId xmlns:a16="http://schemas.microsoft.com/office/drawing/2014/main" id="{EC24714F-4058-3F9A-8568-2664547A689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35875" y="1236337"/>
              <a:ext cx="302491" cy="302491"/>
            </a:xfrm>
            <a:prstGeom prst="rect">
              <a:avLst/>
            </a:prstGeom>
          </p:spPr>
        </p:pic>
      </p:grpSp>
      <p:grpSp>
        <p:nvGrpSpPr>
          <p:cNvPr id="42" name="Group 41">
            <a:extLst>
              <a:ext uri="{FF2B5EF4-FFF2-40B4-BE49-F238E27FC236}">
                <a16:creationId xmlns:a16="http://schemas.microsoft.com/office/drawing/2014/main" id="{0F3950B5-B563-3452-41CD-04C260109702}"/>
              </a:ext>
            </a:extLst>
          </p:cNvPr>
          <p:cNvGrpSpPr/>
          <p:nvPr/>
        </p:nvGrpSpPr>
        <p:grpSpPr>
          <a:xfrm>
            <a:off x="10471590" y="1030536"/>
            <a:ext cx="1293771" cy="1365279"/>
            <a:chOff x="10673329" y="1171767"/>
            <a:chExt cx="1293771" cy="1365279"/>
          </a:xfrm>
        </p:grpSpPr>
        <p:sp>
          <p:nvSpPr>
            <p:cNvPr id="48" name="Rectangle: Rounded Corners 47">
              <a:extLst>
                <a:ext uri="{FF2B5EF4-FFF2-40B4-BE49-F238E27FC236}">
                  <a16:creationId xmlns:a16="http://schemas.microsoft.com/office/drawing/2014/main" id="{C202BBCD-7DF9-E703-91CE-FCF50679D5C5}"/>
                </a:ext>
              </a:extLst>
            </p:cNvPr>
            <p:cNvSpPr/>
            <p:nvPr/>
          </p:nvSpPr>
          <p:spPr>
            <a:xfrm>
              <a:off x="10708214" y="1457046"/>
              <a:ext cx="1224000" cy="1080000"/>
            </a:xfrm>
            <a:prstGeom prst="roundRect">
              <a:avLst/>
            </a:prstGeom>
            <a:noFill/>
            <a:ln>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TextBox 48">
              <a:extLst>
                <a:ext uri="{FF2B5EF4-FFF2-40B4-BE49-F238E27FC236}">
                  <a16:creationId xmlns:a16="http://schemas.microsoft.com/office/drawing/2014/main" id="{6E9A6303-647B-2856-3F33-D186381BF430}"/>
                </a:ext>
              </a:extLst>
            </p:cNvPr>
            <p:cNvSpPr txBox="1"/>
            <p:nvPr/>
          </p:nvSpPr>
          <p:spPr>
            <a:xfrm>
              <a:off x="10673329" y="1802878"/>
              <a:ext cx="1293771" cy="461665"/>
            </a:xfrm>
            <a:prstGeom prst="rect">
              <a:avLst/>
            </a:prstGeom>
            <a:noFill/>
          </p:spPr>
          <p:txBody>
            <a:bodyPr wrap="square" rtlCol="0">
              <a:spAutoFit/>
            </a:bodyPr>
            <a:lstStyle/>
            <a:p>
              <a:pPr algn="ctr"/>
              <a:r>
                <a:rPr lang="vi-VN" sz="1200" dirty="0">
                  <a:solidFill>
                    <a:srgbClr val="565ADD"/>
                  </a:solidFill>
                  <a:latin typeface="Roboto" pitchFamily="2" charset="0"/>
                  <a:ea typeface="Roboto" pitchFamily="2" charset="0"/>
                  <a:cs typeface="Times New Roman" panose="02020603050405020304" pitchFamily="18" charset="0"/>
                </a:rPr>
                <a:t>Ghi Ledger + Phát sự kiện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50" name="Oval 49">
              <a:extLst>
                <a:ext uri="{FF2B5EF4-FFF2-40B4-BE49-F238E27FC236}">
                  <a16:creationId xmlns:a16="http://schemas.microsoft.com/office/drawing/2014/main" id="{C17B0FC5-5325-C976-EA46-57A0870036B7}"/>
                </a:ext>
              </a:extLst>
            </p:cNvPr>
            <p:cNvSpPr/>
            <p:nvPr/>
          </p:nvSpPr>
          <p:spPr>
            <a:xfrm>
              <a:off x="11103159" y="1171767"/>
              <a:ext cx="434110" cy="434110"/>
            </a:xfrm>
            <a:prstGeom prst="ellipse">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1" name="Graphic 40" descr="Database with solid fill">
              <a:extLst>
                <a:ext uri="{FF2B5EF4-FFF2-40B4-BE49-F238E27FC236}">
                  <a16:creationId xmlns:a16="http://schemas.microsoft.com/office/drawing/2014/main" id="{1BE04080-CB86-6E27-49BD-D95B4A2ABFF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117241" y="1181976"/>
              <a:ext cx="413880" cy="413880"/>
            </a:xfrm>
            <a:prstGeom prst="rect">
              <a:avLst/>
            </a:prstGeom>
          </p:spPr>
        </p:pic>
      </p:grpSp>
      <p:sp>
        <p:nvSpPr>
          <p:cNvPr id="167" name="TextBox 166">
            <a:extLst>
              <a:ext uri="{FF2B5EF4-FFF2-40B4-BE49-F238E27FC236}">
                <a16:creationId xmlns:a16="http://schemas.microsoft.com/office/drawing/2014/main" id="{35C730F6-956A-8845-D34E-6751EE538297}"/>
              </a:ext>
            </a:extLst>
          </p:cNvPr>
          <p:cNvSpPr txBox="1"/>
          <p:nvPr/>
        </p:nvSpPr>
        <p:spPr>
          <a:xfrm>
            <a:off x="259305" y="3325204"/>
            <a:ext cx="3103126" cy="338554"/>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Quy đổi điểm bao gồm </a:t>
            </a:r>
            <a:r>
              <a:rPr lang="vi-VN" sz="1600" b="1" dirty="0">
                <a:solidFill>
                  <a:srgbClr val="565ADD"/>
                </a:solidFill>
                <a:latin typeface="Roboto" pitchFamily="2" charset="0"/>
                <a:ea typeface="Roboto" pitchFamily="2" charset="0"/>
                <a:cs typeface="Times New Roman" panose="02020603050405020304" pitchFamily="18" charset="0"/>
              </a:rPr>
              <a:t>03</a:t>
            </a:r>
            <a:r>
              <a:rPr lang="vi-VN" sz="1200" dirty="0">
                <a:solidFill>
                  <a:srgbClr val="565ADD"/>
                </a:solidFill>
                <a:latin typeface="Roboto" pitchFamily="2" charset="0"/>
                <a:ea typeface="Roboto" pitchFamily="2" charset="0"/>
                <a:cs typeface="Times New Roman" panose="02020603050405020304" pitchFamily="18" charset="0"/>
              </a:rPr>
              <a:t> nhánh thực thi:</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66" name="TextBox 165">
            <a:extLst>
              <a:ext uri="{FF2B5EF4-FFF2-40B4-BE49-F238E27FC236}">
                <a16:creationId xmlns:a16="http://schemas.microsoft.com/office/drawing/2014/main" id="{359B97B4-6360-89D1-3B1D-F53E639931E0}"/>
              </a:ext>
            </a:extLst>
          </p:cNvPr>
          <p:cNvSpPr txBox="1"/>
          <p:nvPr/>
        </p:nvSpPr>
        <p:spPr>
          <a:xfrm>
            <a:off x="248334" y="3897187"/>
            <a:ext cx="4427361" cy="276999"/>
          </a:xfrm>
          <a:prstGeom prst="rect">
            <a:avLst/>
          </a:prstGeom>
          <a:noFill/>
        </p:spPr>
        <p:txBody>
          <a:bodyPr wrap="square" rtlCol="0">
            <a:spAutoFit/>
          </a:bodyPr>
          <a:lstStyle/>
          <a:p>
            <a:pPr marL="171450" indent="-171450">
              <a:buFont typeface="Wingdings" panose="05000000000000000000" pitchFamily="2" charset="2"/>
              <a:buChar char="v"/>
            </a:pPr>
            <a:r>
              <a:rPr lang="vi-VN" sz="1200" b="1" dirty="0">
                <a:solidFill>
                  <a:srgbClr val="565ADD"/>
                </a:solidFill>
                <a:latin typeface="Roboto" pitchFamily="2" charset="0"/>
                <a:ea typeface="Roboto" pitchFamily="2" charset="0"/>
                <a:cs typeface="Times New Roman" panose="02020603050405020304" pitchFamily="18" charset="0"/>
              </a:rPr>
              <a:t>QUY ĐỔI ĐIỂM NỘI BỘ TRONG TỪNG MERCHANT/CHUỖI</a:t>
            </a:r>
            <a:endParaRPr lang="en-US" sz="1200" b="1" dirty="0">
              <a:solidFill>
                <a:srgbClr val="565ADD"/>
              </a:solidFill>
              <a:latin typeface="Roboto" pitchFamily="2" charset="0"/>
              <a:ea typeface="Roboto" pitchFamily="2" charset="0"/>
              <a:cs typeface="Roboto" pitchFamily="2" charset="0"/>
            </a:endParaRPr>
          </a:p>
        </p:txBody>
      </p:sp>
      <p:pic>
        <p:nvPicPr>
          <p:cNvPr id="168" name="Graphic 167" descr="Arrow Right with solid fill">
            <a:extLst>
              <a:ext uri="{FF2B5EF4-FFF2-40B4-BE49-F238E27FC236}">
                <a16:creationId xmlns:a16="http://schemas.microsoft.com/office/drawing/2014/main" id="{11A01B8D-3FBB-2046-357B-38A9F753265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511096" y="3870836"/>
            <a:ext cx="329700" cy="329700"/>
          </a:xfrm>
          <a:prstGeom prst="rect">
            <a:avLst/>
          </a:prstGeom>
        </p:spPr>
      </p:pic>
      <p:grpSp>
        <p:nvGrpSpPr>
          <p:cNvPr id="171" name="Group 170">
            <a:extLst>
              <a:ext uri="{FF2B5EF4-FFF2-40B4-BE49-F238E27FC236}">
                <a16:creationId xmlns:a16="http://schemas.microsoft.com/office/drawing/2014/main" id="{F3E3B2FE-63AA-54F0-81FD-E957A8330049}"/>
              </a:ext>
            </a:extLst>
          </p:cNvPr>
          <p:cNvGrpSpPr/>
          <p:nvPr/>
        </p:nvGrpSpPr>
        <p:grpSpPr>
          <a:xfrm>
            <a:off x="5001885" y="3870836"/>
            <a:ext cx="5819678" cy="329700"/>
            <a:chOff x="5001885" y="3569176"/>
            <a:chExt cx="5819678" cy="329700"/>
          </a:xfrm>
        </p:grpSpPr>
        <p:sp>
          <p:nvSpPr>
            <p:cNvPr id="170" name="Rectangle: Rounded Corners 169">
              <a:extLst>
                <a:ext uri="{FF2B5EF4-FFF2-40B4-BE49-F238E27FC236}">
                  <a16:creationId xmlns:a16="http://schemas.microsoft.com/office/drawing/2014/main" id="{8C48DED8-A143-C263-D0E1-C9FD340A1E53}"/>
                </a:ext>
              </a:extLst>
            </p:cNvPr>
            <p:cNvSpPr/>
            <p:nvPr/>
          </p:nvSpPr>
          <p:spPr>
            <a:xfrm>
              <a:off x="5001885" y="3569176"/>
              <a:ext cx="5819678" cy="329700"/>
            </a:xfrm>
            <a:prstGeom prst="roundRect">
              <a:avLst>
                <a:gd name="adj" fmla="val 50000"/>
              </a:avLst>
            </a:prstGeom>
            <a:solidFill>
              <a:srgbClr val="565A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9" name="TextBox 168">
              <a:extLst>
                <a:ext uri="{FF2B5EF4-FFF2-40B4-BE49-F238E27FC236}">
                  <a16:creationId xmlns:a16="http://schemas.microsoft.com/office/drawing/2014/main" id="{CDC59000-F6F7-CC4D-6FF7-510B96BFEDC7}"/>
                </a:ext>
              </a:extLst>
            </p:cNvPr>
            <p:cNvSpPr txBox="1"/>
            <p:nvPr/>
          </p:nvSpPr>
          <p:spPr>
            <a:xfrm>
              <a:off x="5148457" y="3595527"/>
              <a:ext cx="5526385" cy="276999"/>
            </a:xfrm>
            <a:prstGeom prst="rect">
              <a:avLst/>
            </a:prstGeom>
            <a:noFill/>
          </p:spPr>
          <p:txBody>
            <a:bodyPr wrap="square" rtlCol="0">
              <a:spAutoFit/>
            </a:bodyPr>
            <a:lstStyle/>
            <a:p>
              <a:r>
                <a:rPr lang="vi-VN" sz="1200" dirty="0">
                  <a:solidFill>
                    <a:schemeClr val="bg1"/>
                  </a:solidFill>
                  <a:latin typeface="Roboto" pitchFamily="2" charset="0"/>
                  <a:ea typeface="Roboto" pitchFamily="2" charset="0"/>
                  <a:cs typeface="Times New Roman" panose="02020603050405020304" pitchFamily="18" charset="0"/>
                </a:rPr>
                <a:t>Merchant đích nhận ưu đãi nhưng điểm vẫn do Loyalty Engine quản lý tập trung </a:t>
              </a:r>
              <a:endParaRPr lang="en-US" sz="1200" dirty="0">
                <a:solidFill>
                  <a:schemeClr val="bg1"/>
                </a:solidFill>
                <a:latin typeface="Roboto" pitchFamily="2" charset="0"/>
                <a:ea typeface="Roboto" pitchFamily="2" charset="0"/>
                <a:cs typeface="Times New Roman" panose="02020603050405020304" pitchFamily="18" charset="0"/>
              </a:endParaRPr>
            </a:p>
          </p:txBody>
        </p:sp>
      </p:grpSp>
      <p:sp>
        <p:nvSpPr>
          <p:cNvPr id="174" name="TextBox 173">
            <a:extLst>
              <a:ext uri="{FF2B5EF4-FFF2-40B4-BE49-F238E27FC236}">
                <a16:creationId xmlns:a16="http://schemas.microsoft.com/office/drawing/2014/main" id="{78D54519-8898-D971-C262-21A1E27589EA}"/>
              </a:ext>
            </a:extLst>
          </p:cNvPr>
          <p:cNvSpPr txBox="1"/>
          <p:nvPr/>
        </p:nvSpPr>
        <p:spPr>
          <a:xfrm>
            <a:off x="248335" y="5099299"/>
            <a:ext cx="5103374" cy="276999"/>
          </a:xfrm>
          <a:prstGeom prst="rect">
            <a:avLst/>
          </a:prstGeom>
          <a:noFill/>
        </p:spPr>
        <p:txBody>
          <a:bodyPr wrap="square" rtlCol="0">
            <a:spAutoFit/>
          </a:bodyPr>
          <a:lstStyle/>
          <a:p>
            <a:pPr marL="171450" indent="-171450">
              <a:buFont typeface="Wingdings" panose="05000000000000000000" pitchFamily="2" charset="2"/>
              <a:buChar char="v"/>
            </a:pPr>
            <a:r>
              <a:rPr lang="vi-VN" sz="1200" b="1" dirty="0">
                <a:solidFill>
                  <a:srgbClr val="565ADD"/>
                </a:solidFill>
                <a:latin typeface="Roboto" pitchFamily="2" charset="0"/>
                <a:ea typeface="Roboto" pitchFamily="2" charset="0"/>
                <a:cs typeface="Times New Roman" panose="02020603050405020304" pitchFamily="18" charset="0"/>
              </a:rPr>
              <a:t>QUY ĐỔI ĐIỂM CROSS-MERCHANT TRONG HỆ SINH THÁI PALMPAY</a:t>
            </a:r>
            <a:endParaRPr lang="en-US" sz="1200" b="1" dirty="0">
              <a:solidFill>
                <a:srgbClr val="565ADD"/>
              </a:solidFill>
              <a:latin typeface="Roboto" pitchFamily="2" charset="0"/>
              <a:ea typeface="Roboto" pitchFamily="2" charset="0"/>
              <a:cs typeface="Roboto" pitchFamily="2" charset="0"/>
            </a:endParaRPr>
          </a:p>
        </p:txBody>
      </p:sp>
      <p:pic>
        <p:nvPicPr>
          <p:cNvPr id="175" name="Graphic 174" descr="Arrow Right with solid fill">
            <a:extLst>
              <a:ext uri="{FF2B5EF4-FFF2-40B4-BE49-F238E27FC236}">
                <a16:creationId xmlns:a16="http://schemas.microsoft.com/office/drawing/2014/main" id="{7F15AF99-6A84-7E52-BC1A-BAC32DF13BA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368939" y="5072948"/>
            <a:ext cx="329700" cy="329700"/>
          </a:xfrm>
          <a:prstGeom prst="rect">
            <a:avLst/>
          </a:prstGeom>
        </p:spPr>
      </p:pic>
      <p:grpSp>
        <p:nvGrpSpPr>
          <p:cNvPr id="176" name="Group 175">
            <a:extLst>
              <a:ext uri="{FF2B5EF4-FFF2-40B4-BE49-F238E27FC236}">
                <a16:creationId xmlns:a16="http://schemas.microsoft.com/office/drawing/2014/main" id="{12B0AC66-E639-3EB7-A2CB-F20D69AA4510}"/>
              </a:ext>
            </a:extLst>
          </p:cNvPr>
          <p:cNvGrpSpPr/>
          <p:nvPr/>
        </p:nvGrpSpPr>
        <p:grpSpPr>
          <a:xfrm>
            <a:off x="5859728" y="5072947"/>
            <a:ext cx="5769092" cy="502651"/>
            <a:chOff x="5859728" y="3569175"/>
            <a:chExt cx="5769092" cy="502651"/>
          </a:xfrm>
        </p:grpSpPr>
        <p:sp>
          <p:nvSpPr>
            <p:cNvPr id="177" name="Rectangle: Rounded Corners 176">
              <a:extLst>
                <a:ext uri="{FF2B5EF4-FFF2-40B4-BE49-F238E27FC236}">
                  <a16:creationId xmlns:a16="http://schemas.microsoft.com/office/drawing/2014/main" id="{EC1A430B-4FEB-7B31-F2C3-8B052F607162}"/>
                </a:ext>
              </a:extLst>
            </p:cNvPr>
            <p:cNvSpPr/>
            <p:nvPr/>
          </p:nvSpPr>
          <p:spPr>
            <a:xfrm>
              <a:off x="5859728" y="3569175"/>
              <a:ext cx="5769092" cy="502651"/>
            </a:xfrm>
            <a:prstGeom prst="roundRect">
              <a:avLst>
                <a:gd name="adj" fmla="val 50000"/>
              </a:avLst>
            </a:prstGeom>
            <a:solidFill>
              <a:srgbClr val="565A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8" name="TextBox 177">
              <a:extLst>
                <a:ext uri="{FF2B5EF4-FFF2-40B4-BE49-F238E27FC236}">
                  <a16:creationId xmlns:a16="http://schemas.microsoft.com/office/drawing/2014/main" id="{8C24D029-91A9-824B-A31B-6E57A4325C5E}"/>
                </a:ext>
              </a:extLst>
            </p:cNvPr>
            <p:cNvSpPr txBox="1"/>
            <p:nvPr/>
          </p:nvSpPr>
          <p:spPr>
            <a:xfrm>
              <a:off x="6006300" y="3595527"/>
              <a:ext cx="5622520" cy="461665"/>
            </a:xfrm>
            <a:prstGeom prst="rect">
              <a:avLst/>
            </a:prstGeom>
            <a:noFill/>
          </p:spPr>
          <p:txBody>
            <a:bodyPr wrap="square" rtlCol="0">
              <a:spAutoFit/>
            </a:bodyPr>
            <a:lstStyle/>
            <a:p>
              <a:r>
                <a:rPr lang="vi-VN" sz="1200" dirty="0">
                  <a:solidFill>
                    <a:schemeClr val="bg1"/>
                  </a:solidFill>
                  <a:latin typeface="Roboto" pitchFamily="2" charset="0"/>
                  <a:ea typeface="Roboto" pitchFamily="2" charset="0"/>
                  <a:cs typeface="Times New Roman" panose="02020603050405020304" pitchFamily="18" charset="0"/>
                </a:rPr>
                <a:t>Merchant đích (khác chuỗi) nhận ưu đãi nhưng điểm vẫn do Loyalty Engine quản lý tập trung </a:t>
              </a:r>
              <a:endParaRPr lang="en-US" sz="1200" dirty="0">
                <a:solidFill>
                  <a:schemeClr val="bg1"/>
                </a:solidFill>
                <a:latin typeface="Roboto" pitchFamily="2" charset="0"/>
                <a:ea typeface="Roboto" pitchFamily="2" charset="0"/>
                <a:cs typeface="Times New Roman" panose="02020603050405020304" pitchFamily="18" charset="0"/>
              </a:endParaRPr>
            </a:p>
          </p:txBody>
        </p:sp>
      </p:grpSp>
      <p:sp>
        <p:nvSpPr>
          <p:cNvPr id="180" name="TextBox 179">
            <a:extLst>
              <a:ext uri="{FF2B5EF4-FFF2-40B4-BE49-F238E27FC236}">
                <a16:creationId xmlns:a16="http://schemas.microsoft.com/office/drawing/2014/main" id="{0F0C4DC0-2783-0502-8368-297E7F04CAA3}"/>
              </a:ext>
            </a:extLst>
          </p:cNvPr>
          <p:cNvSpPr txBox="1"/>
          <p:nvPr/>
        </p:nvSpPr>
        <p:spPr>
          <a:xfrm>
            <a:off x="248334" y="4521372"/>
            <a:ext cx="3114097" cy="276999"/>
          </a:xfrm>
          <a:prstGeom prst="rect">
            <a:avLst/>
          </a:prstGeom>
          <a:noFill/>
        </p:spPr>
        <p:txBody>
          <a:bodyPr wrap="square" rtlCol="0">
            <a:spAutoFit/>
          </a:bodyPr>
          <a:lstStyle/>
          <a:p>
            <a:pPr marL="171450" indent="-171450">
              <a:buFont typeface="Wingdings" panose="05000000000000000000" pitchFamily="2" charset="2"/>
              <a:buChar char="v"/>
            </a:pPr>
            <a:r>
              <a:rPr lang="vi-VN" sz="1200" b="1" dirty="0">
                <a:solidFill>
                  <a:srgbClr val="565ADD"/>
                </a:solidFill>
                <a:latin typeface="Roboto" pitchFamily="2" charset="0"/>
                <a:ea typeface="Roboto" pitchFamily="2" charset="0"/>
                <a:cs typeface="Times New Roman" panose="02020603050405020304" pitchFamily="18" charset="0"/>
              </a:rPr>
              <a:t>QUY ĐỔI ĐIỂM TẠI ĐỐI TÁC AFFILIATE</a:t>
            </a:r>
            <a:endParaRPr lang="en-US" sz="1200" b="1" dirty="0">
              <a:solidFill>
                <a:srgbClr val="565ADD"/>
              </a:solidFill>
              <a:latin typeface="Roboto" pitchFamily="2" charset="0"/>
              <a:ea typeface="Roboto" pitchFamily="2" charset="0"/>
              <a:cs typeface="Roboto" pitchFamily="2" charset="0"/>
            </a:endParaRPr>
          </a:p>
        </p:txBody>
      </p:sp>
      <p:pic>
        <p:nvPicPr>
          <p:cNvPr id="181" name="Graphic 180" descr="Arrow Right with solid fill">
            <a:extLst>
              <a:ext uri="{FF2B5EF4-FFF2-40B4-BE49-F238E27FC236}">
                <a16:creationId xmlns:a16="http://schemas.microsoft.com/office/drawing/2014/main" id="{312475E7-F692-C3E7-2424-501EB020BF0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329634" y="4467241"/>
            <a:ext cx="329700" cy="329700"/>
          </a:xfrm>
          <a:prstGeom prst="rect">
            <a:avLst/>
          </a:prstGeom>
        </p:spPr>
      </p:pic>
      <p:grpSp>
        <p:nvGrpSpPr>
          <p:cNvPr id="182" name="Group 181">
            <a:extLst>
              <a:ext uri="{FF2B5EF4-FFF2-40B4-BE49-F238E27FC236}">
                <a16:creationId xmlns:a16="http://schemas.microsoft.com/office/drawing/2014/main" id="{47B9E54D-D1C9-9611-CC12-C5675B70A3F0}"/>
              </a:ext>
            </a:extLst>
          </p:cNvPr>
          <p:cNvGrpSpPr/>
          <p:nvPr/>
        </p:nvGrpSpPr>
        <p:grpSpPr>
          <a:xfrm>
            <a:off x="3856088" y="4476542"/>
            <a:ext cx="5260203" cy="329700"/>
            <a:chOff x="3856088" y="3550697"/>
            <a:chExt cx="5260203" cy="329700"/>
          </a:xfrm>
        </p:grpSpPr>
        <p:sp>
          <p:nvSpPr>
            <p:cNvPr id="183" name="Rectangle: Rounded Corners 182">
              <a:extLst>
                <a:ext uri="{FF2B5EF4-FFF2-40B4-BE49-F238E27FC236}">
                  <a16:creationId xmlns:a16="http://schemas.microsoft.com/office/drawing/2014/main" id="{641C60D9-ABF9-B93B-EB7A-1CC863A1882B}"/>
                </a:ext>
              </a:extLst>
            </p:cNvPr>
            <p:cNvSpPr/>
            <p:nvPr/>
          </p:nvSpPr>
          <p:spPr>
            <a:xfrm>
              <a:off x="3856088" y="3550697"/>
              <a:ext cx="5260203" cy="329700"/>
            </a:xfrm>
            <a:prstGeom prst="roundRect">
              <a:avLst>
                <a:gd name="adj" fmla="val 50000"/>
              </a:avLst>
            </a:prstGeom>
            <a:solidFill>
              <a:srgbClr val="565A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4" name="TextBox 183">
              <a:extLst>
                <a:ext uri="{FF2B5EF4-FFF2-40B4-BE49-F238E27FC236}">
                  <a16:creationId xmlns:a16="http://schemas.microsoft.com/office/drawing/2014/main" id="{DEB5AD33-D819-130B-9BD4-6E36DB46E52C}"/>
                </a:ext>
              </a:extLst>
            </p:cNvPr>
            <p:cNvSpPr txBox="1"/>
            <p:nvPr/>
          </p:nvSpPr>
          <p:spPr>
            <a:xfrm>
              <a:off x="4002660" y="3577048"/>
              <a:ext cx="5113631" cy="276999"/>
            </a:xfrm>
            <a:prstGeom prst="rect">
              <a:avLst/>
            </a:prstGeom>
            <a:noFill/>
          </p:spPr>
          <p:txBody>
            <a:bodyPr wrap="square" rtlCol="0">
              <a:spAutoFit/>
            </a:bodyPr>
            <a:lstStyle/>
            <a:p>
              <a:r>
                <a:rPr lang="vi-VN" sz="1200" dirty="0">
                  <a:solidFill>
                    <a:schemeClr val="bg1"/>
                  </a:solidFill>
                  <a:latin typeface="Roboto" pitchFamily="2" charset="0"/>
                  <a:ea typeface="Roboto" pitchFamily="2" charset="0"/>
                  <a:cs typeface="Times New Roman" panose="02020603050405020304" pitchFamily="18" charset="0"/>
                </a:rPr>
                <a:t>Affiliate nhận ưu đãi nhưng điểm vẫn do Loyalty Engine quản lý tập trung </a:t>
              </a:r>
              <a:endParaRPr lang="en-US" sz="1200" dirty="0">
                <a:solidFill>
                  <a:schemeClr val="bg1"/>
                </a:solidFill>
                <a:latin typeface="Roboto" pitchFamily="2" charset="0"/>
                <a:ea typeface="Roboto" pitchFamily="2" charset="0"/>
                <a:cs typeface="Times New Roman" panose="02020603050405020304" pitchFamily="18" charset="0"/>
              </a:endParaRPr>
            </a:p>
          </p:txBody>
        </p:sp>
      </p:grpSp>
    </p:spTree>
    <p:extLst>
      <p:ext uri="{BB962C8B-B14F-4D97-AF65-F5344CB8AC3E}">
        <p14:creationId xmlns:p14="http://schemas.microsoft.com/office/powerpoint/2010/main" val="270116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left)">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left)">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8"/>
                                        </p:tgtEl>
                                        <p:attrNameLst>
                                          <p:attrName>style.visibility</p:attrName>
                                        </p:attrNameLst>
                                      </p:cBhvr>
                                      <p:to>
                                        <p:strVal val="visible"/>
                                      </p:to>
                                    </p:set>
                                    <p:animEffect transition="in" filter="wipe(left)">
                                      <p:cBhvr>
                                        <p:cTn id="37" dur="500"/>
                                        <p:tgtEl>
                                          <p:spTgt spid="168"/>
                                        </p:tgtEl>
                                      </p:cBhvr>
                                    </p:animEffect>
                                  </p:childTnLst>
                                </p:cTn>
                              </p:par>
                              <p:par>
                                <p:cTn id="38" presetID="22" presetClass="entr" presetSubtype="8" fill="hold" nodeType="with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wipe(left)">
                                      <p:cBhvr>
                                        <p:cTn id="40" dur="500"/>
                                        <p:tgtEl>
                                          <p:spTgt spid="17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1"/>
                                        </p:tgtEl>
                                        <p:attrNameLst>
                                          <p:attrName>style.visibility</p:attrName>
                                        </p:attrNameLst>
                                      </p:cBhvr>
                                      <p:to>
                                        <p:strVal val="visible"/>
                                      </p:to>
                                    </p:set>
                                    <p:animEffect transition="in" filter="wipe(left)">
                                      <p:cBhvr>
                                        <p:cTn id="45" dur="500"/>
                                        <p:tgtEl>
                                          <p:spTgt spid="181"/>
                                        </p:tgtEl>
                                      </p:cBhvr>
                                    </p:animEffect>
                                  </p:childTnLst>
                                </p:cTn>
                              </p:par>
                              <p:par>
                                <p:cTn id="46" presetID="22" presetClass="entr" presetSubtype="8"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wipe(left)">
                                      <p:cBhvr>
                                        <p:cTn id="48" dur="500"/>
                                        <p:tgtEl>
                                          <p:spTgt spid="18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5"/>
                                        </p:tgtEl>
                                        <p:attrNameLst>
                                          <p:attrName>style.visibility</p:attrName>
                                        </p:attrNameLst>
                                      </p:cBhvr>
                                      <p:to>
                                        <p:strVal val="visible"/>
                                      </p:to>
                                    </p:set>
                                    <p:animEffect transition="in" filter="wipe(left)">
                                      <p:cBhvr>
                                        <p:cTn id="53" dur="500"/>
                                        <p:tgtEl>
                                          <p:spTgt spid="175"/>
                                        </p:tgtEl>
                                      </p:cBhvr>
                                    </p:animEffect>
                                  </p:childTnLst>
                                </p:cTn>
                              </p:par>
                              <p:par>
                                <p:cTn id="54" presetID="22" presetClass="entr" presetSubtype="8" fill="hold" nodeType="withEffect">
                                  <p:stCondLst>
                                    <p:cond delay="0"/>
                                  </p:stCondLst>
                                  <p:childTnLst>
                                    <p:set>
                                      <p:cBhvr>
                                        <p:cTn id="55" dur="1" fill="hold">
                                          <p:stCondLst>
                                            <p:cond delay="0"/>
                                          </p:stCondLst>
                                        </p:cTn>
                                        <p:tgtEl>
                                          <p:spTgt spid="176"/>
                                        </p:tgtEl>
                                        <p:attrNameLst>
                                          <p:attrName>style.visibility</p:attrName>
                                        </p:attrNameLst>
                                      </p:cBhvr>
                                      <p:to>
                                        <p:strVal val="visible"/>
                                      </p:to>
                                    </p:set>
                                    <p:animEffect transition="in" filter="wipe(left)">
                                      <p:cBhvr>
                                        <p:cTn id="56"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6" grpId="0" animBg="1"/>
      <p:bldP spid="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C2E374-BA43-20CC-102F-5DE370C7B0BC}"/>
              </a:ext>
            </a:extLst>
          </p:cNvPr>
          <p:cNvSpPr/>
          <p:nvPr/>
        </p:nvSpPr>
        <p:spPr>
          <a:xfrm>
            <a:off x="0" y="4358278"/>
            <a:ext cx="12192000" cy="2499722"/>
          </a:xfrm>
          <a:custGeom>
            <a:avLst/>
            <a:gdLst>
              <a:gd name="csX0" fmla="*/ 0 w 12192000"/>
              <a:gd name="csY0" fmla="*/ 0 h 3190973"/>
              <a:gd name="csX1" fmla="*/ 12192000 w 12192000"/>
              <a:gd name="csY1" fmla="*/ 0 h 3190973"/>
              <a:gd name="csX2" fmla="*/ 12192000 w 12192000"/>
              <a:gd name="csY2" fmla="*/ 3190973 h 3190973"/>
              <a:gd name="csX3" fmla="*/ 0 w 12192000"/>
              <a:gd name="csY3" fmla="*/ 3190973 h 3190973"/>
              <a:gd name="csX4" fmla="*/ 0 w 12192000"/>
              <a:gd name="csY4" fmla="*/ 0 h 3190973"/>
              <a:gd name="csX0" fmla="*/ 0 w 12192000"/>
              <a:gd name="csY0" fmla="*/ 1461154 h 3190973"/>
              <a:gd name="csX1" fmla="*/ 12192000 w 12192000"/>
              <a:gd name="csY1" fmla="*/ 0 h 3190973"/>
              <a:gd name="csX2" fmla="*/ 12192000 w 12192000"/>
              <a:gd name="csY2" fmla="*/ 3190973 h 3190973"/>
              <a:gd name="csX3" fmla="*/ 0 w 12192000"/>
              <a:gd name="csY3" fmla="*/ 3190973 h 3190973"/>
              <a:gd name="csX4" fmla="*/ 0 w 12192000"/>
              <a:gd name="csY4" fmla="*/ 1461154 h 3190973"/>
              <a:gd name="csX0" fmla="*/ 0 w 12192000"/>
              <a:gd name="csY0" fmla="*/ 1654722 h 3384541"/>
              <a:gd name="csX1" fmla="*/ 12192000 w 12192000"/>
              <a:gd name="csY1" fmla="*/ 193568 h 3384541"/>
              <a:gd name="csX2" fmla="*/ 12192000 w 12192000"/>
              <a:gd name="csY2" fmla="*/ 3384541 h 3384541"/>
              <a:gd name="csX3" fmla="*/ 0 w 12192000"/>
              <a:gd name="csY3" fmla="*/ 3384541 h 3384541"/>
              <a:gd name="csX4" fmla="*/ 0 w 12192000"/>
              <a:gd name="csY4" fmla="*/ 1654722 h 3384541"/>
              <a:gd name="csX0" fmla="*/ 0 w 12192000"/>
              <a:gd name="csY0" fmla="*/ 1170979 h 2900798"/>
              <a:gd name="csX1" fmla="*/ 12192000 w 12192000"/>
              <a:gd name="csY1" fmla="*/ 1302955 h 2900798"/>
              <a:gd name="csX2" fmla="*/ 12192000 w 12192000"/>
              <a:gd name="csY2" fmla="*/ 2900798 h 2900798"/>
              <a:gd name="csX3" fmla="*/ 0 w 12192000"/>
              <a:gd name="csY3" fmla="*/ 2900798 h 2900798"/>
              <a:gd name="csX4" fmla="*/ 0 w 12192000"/>
              <a:gd name="csY4" fmla="*/ 1170979 h 2900798"/>
              <a:gd name="csX0" fmla="*/ 0 w 12192000"/>
              <a:gd name="csY0" fmla="*/ 1849597 h 3579416"/>
              <a:gd name="csX1" fmla="*/ 12192000 w 12192000"/>
              <a:gd name="csY1" fmla="*/ 1981573 h 3579416"/>
              <a:gd name="csX2" fmla="*/ 12192000 w 12192000"/>
              <a:gd name="csY2" fmla="*/ 3579416 h 3579416"/>
              <a:gd name="csX3" fmla="*/ 0 w 12192000"/>
              <a:gd name="csY3" fmla="*/ 3579416 h 3579416"/>
              <a:gd name="csX4" fmla="*/ 0 w 12192000"/>
              <a:gd name="csY4" fmla="*/ 1849597 h 3579416"/>
            </a:gdLst>
            <a:ahLst/>
            <a:cxnLst>
              <a:cxn ang="0">
                <a:pos x="csX0" y="csY0"/>
              </a:cxn>
              <a:cxn ang="0">
                <a:pos x="csX1" y="csY1"/>
              </a:cxn>
              <a:cxn ang="0">
                <a:pos x="csX2" y="csY2"/>
              </a:cxn>
              <a:cxn ang="0">
                <a:pos x="csX3" y="csY3"/>
              </a:cxn>
              <a:cxn ang="0">
                <a:pos x="csX4" y="csY4"/>
              </a:cxn>
            </a:cxnLst>
            <a:rect l="l" t="t" r="r" b="b"/>
            <a:pathLst>
              <a:path w="12192000" h="3579416">
                <a:moveTo>
                  <a:pt x="0" y="1849597"/>
                </a:moveTo>
                <a:cubicBezTo>
                  <a:pt x="3564380" y="-1078996"/>
                  <a:pt x="9909666" y="-142601"/>
                  <a:pt x="12192000" y="1981573"/>
                </a:cubicBezTo>
                <a:lnTo>
                  <a:pt x="12192000" y="3579416"/>
                </a:lnTo>
                <a:lnTo>
                  <a:pt x="0" y="3579416"/>
                </a:lnTo>
                <a:lnTo>
                  <a:pt x="0" y="1849597"/>
                </a:lnTo>
                <a:close/>
              </a:path>
            </a:pathLst>
          </a:cu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6FFDF544-1448-0F3F-12B7-7BCE6601F7B1}"/>
              </a:ext>
            </a:extLst>
          </p:cNvPr>
          <p:cNvPicPr>
            <a:picLocks noChangeAspect="1"/>
          </p:cNvPicPr>
          <p:nvPr/>
        </p:nvPicPr>
        <p:blipFill>
          <a:blip r:embed="rId2">
            <a:extLst>
              <a:ext uri="{28A0092B-C50C-407E-A947-70E740481C1C}">
                <a14:useLocalDpi xmlns:a14="http://schemas.microsoft.com/office/drawing/2010/main" val="0"/>
              </a:ext>
            </a:extLst>
          </a:blip>
          <a:srcRect l="14343" t="26667" r="15859" b="31852"/>
          <a:stretch>
            <a:fillRect/>
          </a:stretch>
        </p:blipFill>
        <p:spPr>
          <a:xfrm>
            <a:off x="8132163" y="4248772"/>
            <a:ext cx="3241644" cy="1444900"/>
          </a:xfrm>
          <a:prstGeom prst="rect">
            <a:avLst/>
          </a:prstGeom>
          <a:effectLst>
            <a:outerShdw blurRad="76200" dist="12700" dir="8100000" sy="-23000" kx="800400" algn="br" rotWithShape="0">
              <a:prstClr val="black">
                <a:alpha val="20000"/>
              </a:prstClr>
            </a:outerShdw>
          </a:effectLst>
        </p:spPr>
      </p:pic>
      <p:pic>
        <p:nvPicPr>
          <p:cNvPr id="6" name="Picture 5">
            <a:extLst>
              <a:ext uri="{FF2B5EF4-FFF2-40B4-BE49-F238E27FC236}">
                <a16:creationId xmlns:a16="http://schemas.microsoft.com/office/drawing/2014/main" id="{D84632FE-70BC-607D-C419-F5106518E4D0}"/>
              </a:ext>
            </a:extLst>
          </p:cNvPr>
          <p:cNvPicPr>
            <a:picLocks noChangeAspect="1"/>
          </p:cNvPicPr>
          <p:nvPr/>
        </p:nvPicPr>
        <p:blipFill>
          <a:blip r:embed="rId3">
            <a:extLst>
              <a:ext uri="{28A0092B-C50C-407E-A947-70E740481C1C}">
                <a14:useLocalDpi xmlns:a14="http://schemas.microsoft.com/office/drawing/2010/main" val="0"/>
              </a:ext>
            </a:extLst>
          </a:blip>
          <a:srcRect l="6150" t="26667" r="8289" b="19865"/>
          <a:stretch>
            <a:fillRect/>
          </a:stretch>
        </p:blipFill>
        <p:spPr>
          <a:xfrm>
            <a:off x="4595944" y="2495962"/>
            <a:ext cx="3000110" cy="2499721"/>
          </a:xfrm>
          <a:prstGeom prst="rect">
            <a:avLst/>
          </a:prstGeom>
          <a:effectLst>
            <a:outerShdw blurRad="152400" dist="317500" dir="5400000" sx="90000" sy="-19000" rotWithShape="0">
              <a:prstClr val="black">
                <a:alpha val="15000"/>
              </a:prstClr>
            </a:outerShdw>
          </a:effectLst>
        </p:spPr>
      </p:pic>
      <p:pic>
        <p:nvPicPr>
          <p:cNvPr id="10" name="Picture 9">
            <a:extLst>
              <a:ext uri="{FF2B5EF4-FFF2-40B4-BE49-F238E27FC236}">
                <a16:creationId xmlns:a16="http://schemas.microsoft.com/office/drawing/2014/main" id="{13774255-65A7-BC6F-5D3E-E822A3D8E791}"/>
              </a:ext>
            </a:extLst>
          </p:cNvPr>
          <p:cNvPicPr>
            <a:picLocks noChangeAspect="1"/>
          </p:cNvPicPr>
          <p:nvPr/>
        </p:nvPicPr>
        <p:blipFill>
          <a:blip r:embed="rId4">
            <a:extLst>
              <a:ext uri="{28A0092B-C50C-407E-A947-70E740481C1C}">
                <a14:useLocalDpi xmlns:a14="http://schemas.microsoft.com/office/drawing/2010/main" val="0"/>
              </a:ext>
            </a:extLst>
          </a:blip>
          <a:srcRect t="28720" b="9057"/>
          <a:stretch>
            <a:fillRect/>
          </a:stretch>
        </p:blipFill>
        <p:spPr>
          <a:xfrm rot="19758433">
            <a:off x="1102996" y="2984987"/>
            <a:ext cx="3304503" cy="2741514"/>
          </a:xfrm>
          <a:prstGeom prst="rect">
            <a:avLst/>
          </a:prstGeom>
          <a:effectLst>
            <a:outerShdw blurRad="76200" dir="18900000" sy="23000" kx="-1200000" algn="bl" rotWithShape="0">
              <a:prstClr val="black">
                <a:alpha val="20000"/>
              </a:prstClr>
            </a:outerShdw>
          </a:effectLst>
        </p:spPr>
      </p:pic>
      <p:sp>
        <p:nvSpPr>
          <p:cNvPr id="19" name="TextBox 18">
            <a:extLst>
              <a:ext uri="{FF2B5EF4-FFF2-40B4-BE49-F238E27FC236}">
                <a16:creationId xmlns:a16="http://schemas.microsoft.com/office/drawing/2014/main" id="{5A9254E7-8038-3029-E690-547371D89E30}"/>
              </a:ext>
            </a:extLst>
          </p:cNvPr>
          <p:cNvSpPr txBox="1"/>
          <p:nvPr/>
        </p:nvSpPr>
        <p:spPr>
          <a:xfrm>
            <a:off x="2401336" y="5633089"/>
            <a:ext cx="7389327" cy="1077218"/>
          </a:xfrm>
          <a:prstGeom prst="rect">
            <a:avLst/>
          </a:prstGeom>
          <a:noFill/>
        </p:spPr>
        <p:txBody>
          <a:bodyPr wrap="square" rtlCol="0">
            <a:spAutoFit/>
          </a:bodyPr>
          <a:lstStyle/>
          <a:p>
            <a:pPr algn="ctr"/>
            <a:r>
              <a:rPr lang="en-US" sz="32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THIẾT BỊ 	QUÉT LÒNG BÀN TAY</a:t>
            </a:r>
          </a:p>
          <a:p>
            <a:pPr algn="ctr"/>
            <a:r>
              <a:rPr lang="en-US" sz="32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TRUSTED </a:t>
            </a:r>
            <a:r>
              <a:rPr lang="en-US" sz="32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32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pic>
        <p:nvPicPr>
          <p:cNvPr id="21" name="Picture 20">
            <a:extLst>
              <a:ext uri="{FF2B5EF4-FFF2-40B4-BE49-F238E27FC236}">
                <a16:creationId xmlns:a16="http://schemas.microsoft.com/office/drawing/2014/main" id="{D2232184-16E3-1759-0277-D5BA8DCB1788}"/>
              </a:ext>
            </a:extLst>
          </p:cNvPr>
          <p:cNvPicPr>
            <a:picLocks noChangeAspect="1"/>
          </p:cNvPicPr>
          <p:nvPr/>
        </p:nvPicPr>
        <p:blipFill>
          <a:blip r:embed="rId5">
            <a:extLst>
              <a:ext uri="{28A0092B-C50C-407E-A947-70E740481C1C}">
                <a14:useLocalDpi xmlns:a14="http://schemas.microsoft.com/office/drawing/2010/main" val="0"/>
              </a:ext>
            </a:extLst>
          </a:blip>
          <a:srcRect l="7749"/>
          <a:stretch>
            <a:fillRect/>
          </a:stretch>
        </p:blipFill>
        <p:spPr>
          <a:xfrm>
            <a:off x="0" y="9487"/>
            <a:ext cx="2356701" cy="1915998"/>
          </a:xfrm>
          <a:prstGeom prst="rect">
            <a:avLst/>
          </a:prstGeom>
        </p:spPr>
      </p:pic>
      <p:pic>
        <p:nvPicPr>
          <p:cNvPr id="23" name="Picture 22">
            <a:extLst>
              <a:ext uri="{FF2B5EF4-FFF2-40B4-BE49-F238E27FC236}">
                <a16:creationId xmlns:a16="http://schemas.microsoft.com/office/drawing/2014/main" id="{4DEB1438-B1F6-22CC-A7E7-664DFADF6271}"/>
              </a:ext>
            </a:extLst>
          </p:cNvPr>
          <p:cNvPicPr>
            <a:picLocks noChangeAspect="1"/>
          </p:cNvPicPr>
          <p:nvPr/>
        </p:nvPicPr>
        <p:blipFill>
          <a:blip r:embed="rId6">
            <a:extLst>
              <a:ext uri="{28A0092B-C50C-407E-A947-70E740481C1C}">
                <a14:useLocalDpi xmlns:a14="http://schemas.microsoft.com/office/drawing/2010/main" val="0"/>
              </a:ext>
            </a:extLst>
          </a:blip>
          <a:srcRect l="7153"/>
          <a:stretch>
            <a:fillRect/>
          </a:stretch>
        </p:blipFill>
        <p:spPr>
          <a:xfrm>
            <a:off x="2356701" y="-6325"/>
            <a:ext cx="3137062" cy="1930729"/>
          </a:xfrm>
          <a:prstGeom prst="rect">
            <a:avLst/>
          </a:prstGeom>
        </p:spPr>
      </p:pic>
      <p:pic>
        <p:nvPicPr>
          <p:cNvPr id="25" name="Picture 24">
            <a:extLst>
              <a:ext uri="{FF2B5EF4-FFF2-40B4-BE49-F238E27FC236}">
                <a16:creationId xmlns:a16="http://schemas.microsoft.com/office/drawing/2014/main" id="{083A0E1F-44E5-C48D-B917-3E6DD0FCF7A0}"/>
              </a:ext>
            </a:extLst>
          </p:cNvPr>
          <p:cNvPicPr>
            <a:picLocks noChangeAspect="1"/>
          </p:cNvPicPr>
          <p:nvPr/>
        </p:nvPicPr>
        <p:blipFill>
          <a:blip r:embed="rId7">
            <a:extLst>
              <a:ext uri="{28A0092B-C50C-407E-A947-70E740481C1C}">
                <a14:useLocalDpi xmlns:a14="http://schemas.microsoft.com/office/drawing/2010/main" val="0"/>
              </a:ext>
            </a:extLst>
          </a:blip>
          <a:srcRect l="18167" t="12171" r="10867" b="39381"/>
          <a:stretch>
            <a:fillRect/>
          </a:stretch>
        </p:blipFill>
        <p:spPr>
          <a:xfrm>
            <a:off x="5497873" y="-8036"/>
            <a:ext cx="2125501" cy="1934974"/>
          </a:xfrm>
          <a:prstGeom prst="rect">
            <a:avLst/>
          </a:prstGeom>
        </p:spPr>
      </p:pic>
      <p:pic>
        <p:nvPicPr>
          <p:cNvPr id="27" name="Picture 26">
            <a:extLst>
              <a:ext uri="{FF2B5EF4-FFF2-40B4-BE49-F238E27FC236}">
                <a16:creationId xmlns:a16="http://schemas.microsoft.com/office/drawing/2014/main" id="{041F4D32-B6A3-8EEE-0CD6-ECC3B49853FF}"/>
              </a:ext>
            </a:extLst>
          </p:cNvPr>
          <p:cNvPicPr>
            <a:picLocks noChangeAspect="1"/>
          </p:cNvPicPr>
          <p:nvPr/>
        </p:nvPicPr>
        <p:blipFill>
          <a:blip r:embed="rId8">
            <a:extLst>
              <a:ext uri="{28A0092B-C50C-407E-A947-70E740481C1C}">
                <a14:useLocalDpi xmlns:a14="http://schemas.microsoft.com/office/drawing/2010/main" val="0"/>
              </a:ext>
            </a:extLst>
          </a:blip>
          <a:srcRect t="23230" b="16079"/>
          <a:stretch>
            <a:fillRect/>
          </a:stretch>
        </p:blipFill>
        <p:spPr>
          <a:xfrm>
            <a:off x="7627484" y="-17091"/>
            <a:ext cx="2125501" cy="1934974"/>
          </a:xfrm>
          <a:prstGeom prst="rect">
            <a:avLst/>
          </a:prstGeom>
        </p:spPr>
      </p:pic>
      <p:pic>
        <p:nvPicPr>
          <p:cNvPr id="29" name="Picture 28">
            <a:extLst>
              <a:ext uri="{FF2B5EF4-FFF2-40B4-BE49-F238E27FC236}">
                <a16:creationId xmlns:a16="http://schemas.microsoft.com/office/drawing/2014/main" id="{6D8B12C7-D4F5-4E85-CEE9-45353345444B}"/>
              </a:ext>
            </a:extLst>
          </p:cNvPr>
          <p:cNvPicPr>
            <a:picLocks noChangeAspect="1"/>
          </p:cNvPicPr>
          <p:nvPr/>
        </p:nvPicPr>
        <p:blipFill>
          <a:blip r:embed="rId9">
            <a:extLst>
              <a:ext uri="{28A0092B-C50C-407E-A947-70E740481C1C}">
                <a14:useLocalDpi xmlns:a14="http://schemas.microsoft.com/office/drawing/2010/main" val="0"/>
              </a:ext>
            </a:extLst>
          </a:blip>
          <a:srcRect r="17021"/>
          <a:stretch>
            <a:fillRect/>
          </a:stretch>
        </p:blipFill>
        <p:spPr>
          <a:xfrm>
            <a:off x="9744764" y="-17091"/>
            <a:ext cx="2450969" cy="1969155"/>
          </a:xfrm>
          <a:prstGeom prst="rect">
            <a:avLst/>
          </a:prstGeom>
        </p:spPr>
      </p:pic>
      <p:sp>
        <p:nvSpPr>
          <p:cNvPr id="30" name="Rectangle 29">
            <a:extLst>
              <a:ext uri="{FF2B5EF4-FFF2-40B4-BE49-F238E27FC236}">
                <a16:creationId xmlns:a16="http://schemas.microsoft.com/office/drawing/2014/main" id="{6497E89A-3BCE-8921-71B5-59807E1E9448}"/>
              </a:ext>
            </a:extLst>
          </p:cNvPr>
          <p:cNvSpPr/>
          <p:nvPr/>
        </p:nvSpPr>
        <p:spPr>
          <a:xfrm>
            <a:off x="0" y="-8036"/>
            <a:ext cx="12192000" cy="1932440"/>
          </a:xfrm>
          <a:prstGeom prst="rect">
            <a:avLst/>
          </a:prstGeom>
          <a:solidFill>
            <a:srgbClr val="565ADD">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283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0FF"/>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918EED0F-FF30-8C3C-1335-176B82AFCBF3}"/>
              </a:ext>
            </a:extLst>
          </p:cNvPr>
          <p:cNvSpPr/>
          <p:nvPr/>
        </p:nvSpPr>
        <p:spPr>
          <a:xfrm>
            <a:off x="0" y="1"/>
            <a:ext cx="4201496" cy="6857999"/>
          </a:xfrm>
          <a:custGeom>
            <a:avLst/>
            <a:gdLst>
              <a:gd name="csX0" fmla="*/ 0 w 2509245"/>
              <a:gd name="csY0" fmla="*/ 0 h 4588547"/>
              <a:gd name="csX1" fmla="*/ 2509245 w 2509245"/>
              <a:gd name="csY1" fmla="*/ 0 h 4588547"/>
              <a:gd name="csX2" fmla="*/ 2509245 w 2509245"/>
              <a:gd name="csY2" fmla="*/ 4588547 h 4588547"/>
              <a:gd name="csX3" fmla="*/ 0 w 2509245"/>
              <a:gd name="csY3" fmla="*/ 4588547 h 4588547"/>
              <a:gd name="csX4" fmla="*/ 0 w 2509245"/>
              <a:gd name="csY4" fmla="*/ 0 h 4588547"/>
              <a:gd name="csX0" fmla="*/ 0 w 2509245"/>
              <a:gd name="csY0" fmla="*/ 0 h 5170438"/>
              <a:gd name="csX1" fmla="*/ 2509245 w 2509245"/>
              <a:gd name="csY1" fmla="*/ 0 h 5170438"/>
              <a:gd name="csX2" fmla="*/ 24663 w 2509245"/>
              <a:gd name="csY2" fmla="*/ 5170438 h 5170438"/>
              <a:gd name="csX3" fmla="*/ 0 w 2509245"/>
              <a:gd name="csY3" fmla="*/ 4588547 h 5170438"/>
              <a:gd name="csX4" fmla="*/ 0 w 2509245"/>
              <a:gd name="csY4" fmla="*/ 0 h 5170438"/>
              <a:gd name="csX0" fmla="*/ 0 w 2509245"/>
              <a:gd name="csY0" fmla="*/ 0 h 5170438"/>
              <a:gd name="csX1" fmla="*/ 2509245 w 2509245"/>
              <a:gd name="csY1" fmla="*/ 0 h 5170438"/>
              <a:gd name="csX2" fmla="*/ 24663 w 2509245"/>
              <a:gd name="csY2" fmla="*/ 5170438 h 5170438"/>
              <a:gd name="csX3" fmla="*/ 0 w 2509245"/>
              <a:gd name="csY3" fmla="*/ 4588547 h 5170438"/>
              <a:gd name="csX4" fmla="*/ 0 w 2509245"/>
              <a:gd name="csY4" fmla="*/ 0 h 5170438"/>
              <a:gd name="csX0" fmla="*/ 3046 w 2512291"/>
              <a:gd name="csY0" fmla="*/ 0 h 5188911"/>
              <a:gd name="csX1" fmla="*/ 2512291 w 2512291"/>
              <a:gd name="csY1" fmla="*/ 0 h 5188911"/>
              <a:gd name="csX2" fmla="*/ 0 w 2512291"/>
              <a:gd name="csY2" fmla="*/ 5188911 h 5188911"/>
              <a:gd name="csX3" fmla="*/ 3046 w 2512291"/>
              <a:gd name="csY3" fmla="*/ 4588547 h 5188911"/>
              <a:gd name="csX4" fmla="*/ 3046 w 2512291"/>
              <a:gd name="csY4" fmla="*/ 0 h 5188911"/>
              <a:gd name="csX0" fmla="*/ 3046 w 4267200"/>
              <a:gd name="csY0" fmla="*/ 0 h 5188911"/>
              <a:gd name="csX1" fmla="*/ 4267200 w 4267200"/>
              <a:gd name="csY1" fmla="*/ 0 h 5188911"/>
              <a:gd name="csX2" fmla="*/ 0 w 4267200"/>
              <a:gd name="csY2" fmla="*/ 5188911 h 5188911"/>
              <a:gd name="csX3" fmla="*/ 3046 w 4267200"/>
              <a:gd name="csY3" fmla="*/ 4588547 h 5188911"/>
              <a:gd name="csX4" fmla="*/ 3046 w 4267200"/>
              <a:gd name="csY4" fmla="*/ 0 h 5188911"/>
            </a:gdLst>
            <a:ahLst/>
            <a:cxnLst>
              <a:cxn ang="0">
                <a:pos x="csX0" y="csY0"/>
              </a:cxn>
              <a:cxn ang="0">
                <a:pos x="csX1" y="csY1"/>
              </a:cxn>
              <a:cxn ang="0">
                <a:pos x="csX2" y="csY2"/>
              </a:cxn>
              <a:cxn ang="0">
                <a:pos x="csX3" y="csY3"/>
              </a:cxn>
              <a:cxn ang="0">
                <a:pos x="csX4" y="csY4"/>
              </a:cxn>
            </a:cxnLst>
            <a:rect l="l" t="t" r="r" b="b"/>
            <a:pathLst>
              <a:path w="4267200" h="5188911">
                <a:moveTo>
                  <a:pt x="3046" y="0"/>
                </a:moveTo>
                <a:lnTo>
                  <a:pt x="4267200" y="0"/>
                </a:lnTo>
                <a:cubicBezTo>
                  <a:pt x="3439006" y="1723479"/>
                  <a:pt x="431030" y="177287"/>
                  <a:pt x="0" y="5188911"/>
                </a:cubicBezTo>
                <a:cubicBezTo>
                  <a:pt x="1015" y="4988790"/>
                  <a:pt x="2031" y="4788668"/>
                  <a:pt x="3046" y="4588547"/>
                </a:cubicBezTo>
                <a:lnTo>
                  <a:pt x="3046" y="0"/>
                </a:lnTo>
                <a:close/>
              </a:path>
            </a:pathLst>
          </a:custGeom>
          <a:gradFill>
            <a:gsLst>
              <a:gs pos="65000">
                <a:srgbClr val="565ADD"/>
              </a:gs>
              <a:gs pos="0">
                <a:srgbClr val="999BF5"/>
              </a:gs>
              <a:gs pos="100000">
                <a:srgbClr val="00206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Rectangle 99">
            <a:extLst>
              <a:ext uri="{FF2B5EF4-FFF2-40B4-BE49-F238E27FC236}">
                <a16:creationId xmlns:a16="http://schemas.microsoft.com/office/drawing/2014/main" id="{278DFEBE-F136-EDD1-1839-55F8BFC7E748}"/>
              </a:ext>
            </a:extLst>
          </p:cNvPr>
          <p:cNvSpPr/>
          <p:nvPr/>
        </p:nvSpPr>
        <p:spPr>
          <a:xfrm>
            <a:off x="5729519" y="0"/>
            <a:ext cx="6462481" cy="6858000"/>
          </a:xfrm>
          <a:custGeom>
            <a:avLst/>
            <a:gdLst>
              <a:gd name="csX0" fmla="*/ 0 w 6462481"/>
              <a:gd name="csY0" fmla="*/ 0 h 6858000"/>
              <a:gd name="csX1" fmla="*/ 6462481 w 6462481"/>
              <a:gd name="csY1" fmla="*/ 0 h 6858000"/>
              <a:gd name="csX2" fmla="*/ 6462481 w 6462481"/>
              <a:gd name="csY2" fmla="*/ 6858000 h 6858000"/>
              <a:gd name="csX3" fmla="*/ 0 w 6462481"/>
              <a:gd name="csY3" fmla="*/ 6858000 h 6858000"/>
              <a:gd name="csX4" fmla="*/ 0 w 6462481"/>
              <a:gd name="csY4" fmla="*/ 0 h 6858000"/>
              <a:gd name="csX0" fmla="*/ 4054764 w 6462481"/>
              <a:gd name="csY0" fmla="*/ 9237 h 6858000"/>
              <a:gd name="csX1" fmla="*/ 6462481 w 6462481"/>
              <a:gd name="csY1" fmla="*/ 0 h 6858000"/>
              <a:gd name="csX2" fmla="*/ 6462481 w 6462481"/>
              <a:gd name="csY2" fmla="*/ 6858000 h 6858000"/>
              <a:gd name="csX3" fmla="*/ 0 w 6462481"/>
              <a:gd name="csY3" fmla="*/ 6858000 h 6858000"/>
              <a:gd name="csX4" fmla="*/ 4054764 w 6462481"/>
              <a:gd name="csY4" fmla="*/ 9237 h 6858000"/>
              <a:gd name="csX0" fmla="*/ 4054764 w 6462481"/>
              <a:gd name="csY0" fmla="*/ 9237 h 6858000"/>
              <a:gd name="csX1" fmla="*/ 6462481 w 6462481"/>
              <a:gd name="csY1" fmla="*/ 0 h 6858000"/>
              <a:gd name="csX2" fmla="*/ 6462481 w 6462481"/>
              <a:gd name="csY2" fmla="*/ 6858000 h 6858000"/>
              <a:gd name="csX3" fmla="*/ 0 w 6462481"/>
              <a:gd name="csY3" fmla="*/ 6858000 h 6858000"/>
              <a:gd name="csX4" fmla="*/ 4054764 w 6462481"/>
              <a:gd name="csY4" fmla="*/ 9237 h 6858000"/>
            </a:gdLst>
            <a:ahLst/>
            <a:cxnLst>
              <a:cxn ang="0">
                <a:pos x="csX0" y="csY0"/>
              </a:cxn>
              <a:cxn ang="0">
                <a:pos x="csX1" y="csY1"/>
              </a:cxn>
              <a:cxn ang="0">
                <a:pos x="csX2" y="csY2"/>
              </a:cxn>
              <a:cxn ang="0">
                <a:pos x="csX3" y="csY3"/>
              </a:cxn>
              <a:cxn ang="0">
                <a:pos x="csX4" y="csY4"/>
              </a:cxn>
            </a:cxnLst>
            <a:rect l="l" t="t" r="r" b="b"/>
            <a:pathLst>
              <a:path w="6462481" h="6858000">
                <a:moveTo>
                  <a:pt x="4054764" y="9237"/>
                </a:moveTo>
                <a:lnTo>
                  <a:pt x="6462481" y="0"/>
                </a:lnTo>
                <a:lnTo>
                  <a:pt x="6462481" y="6858000"/>
                </a:lnTo>
                <a:lnTo>
                  <a:pt x="0" y="6858000"/>
                </a:lnTo>
                <a:cubicBezTo>
                  <a:pt x="1351588" y="4575079"/>
                  <a:pt x="4901430" y="5968231"/>
                  <a:pt x="4054764" y="9237"/>
                </a:cubicBezTo>
                <a:close/>
              </a:path>
            </a:pathLst>
          </a:custGeom>
          <a:gradFill>
            <a:gsLst>
              <a:gs pos="25000">
                <a:srgbClr val="565ADD"/>
              </a:gs>
              <a:gs pos="0">
                <a:srgbClr val="999BF5"/>
              </a:gs>
              <a:gs pos="100000">
                <a:srgbClr val="00206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BF4E479F-5441-9E15-B989-38D839EFBC90}"/>
              </a:ext>
            </a:extLst>
          </p:cNvPr>
          <p:cNvGrpSpPr/>
          <p:nvPr/>
        </p:nvGrpSpPr>
        <p:grpSpPr>
          <a:xfrm>
            <a:off x="469058" y="1440053"/>
            <a:ext cx="5004545" cy="977055"/>
            <a:chOff x="589855" y="1246907"/>
            <a:chExt cx="5004545" cy="977055"/>
          </a:xfrm>
          <a:effectLst>
            <a:outerShdw blurRad="63500" sx="102000" sy="102000" algn="ctr" rotWithShape="0">
              <a:prstClr val="black">
                <a:alpha val="40000"/>
              </a:prstClr>
            </a:outerShdw>
          </a:effectLst>
        </p:grpSpPr>
        <p:grpSp>
          <p:nvGrpSpPr>
            <p:cNvPr id="8" name="Group 7">
              <a:extLst>
                <a:ext uri="{FF2B5EF4-FFF2-40B4-BE49-F238E27FC236}">
                  <a16:creationId xmlns:a16="http://schemas.microsoft.com/office/drawing/2014/main" id="{7E84A70B-7053-0D37-B5FF-1F41245D8073}"/>
                </a:ext>
              </a:extLst>
            </p:cNvPr>
            <p:cNvGrpSpPr/>
            <p:nvPr/>
          </p:nvGrpSpPr>
          <p:grpSpPr>
            <a:xfrm>
              <a:off x="589855" y="1246907"/>
              <a:ext cx="5004545" cy="977055"/>
              <a:chOff x="589855" y="1246907"/>
              <a:chExt cx="5004545" cy="977055"/>
            </a:xfrm>
          </p:grpSpPr>
          <p:sp>
            <p:nvSpPr>
              <p:cNvPr id="12" name="Rectangle: Rounded Corners 11">
                <a:extLst>
                  <a:ext uri="{FF2B5EF4-FFF2-40B4-BE49-F238E27FC236}">
                    <a16:creationId xmlns:a16="http://schemas.microsoft.com/office/drawing/2014/main" id="{79CAFA3C-C1D5-1FC4-5EEE-D5AD6AB65A44}"/>
                  </a:ext>
                </a:extLst>
              </p:cNvPr>
              <p:cNvSpPr/>
              <p:nvPr/>
            </p:nvSpPr>
            <p:spPr>
              <a:xfrm>
                <a:off x="589855" y="1246907"/>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C6F6A41B-A468-3673-1327-AE4D4D4CC6B2}"/>
                  </a:ext>
                </a:extLst>
              </p:cNvPr>
              <p:cNvSpPr/>
              <p:nvPr/>
            </p:nvSpPr>
            <p:spPr>
              <a:xfrm>
                <a:off x="686682" y="1386374"/>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Atom with solid fill">
                <a:extLst>
                  <a:ext uri="{FF2B5EF4-FFF2-40B4-BE49-F238E27FC236}">
                    <a16:creationId xmlns:a16="http://schemas.microsoft.com/office/drawing/2014/main" id="{C6CBB52A-BFE5-96B3-4FEB-DA234F5579E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0670" y="1460362"/>
                <a:ext cx="561149" cy="561149"/>
              </a:xfrm>
              <a:prstGeom prst="rect">
                <a:avLst/>
              </a:prstGeom>
            </p:spPr>
          </p:pic>
        </p:grpSp>
        <p:grpSp>
          <p:nvGrpSpPr>
            <p:cNvPr id="9" name="Group 8">
              <a:extLst>
                <a:ext uri="{FF2B5EF4-FFF2-40B4-BE49-F238E27FC236}">
                  <a16:creationId xmlns:a16="http://schemas.microsoft.com/office/drawing/2014/main" id="{B6ECA578-177F-5B91-F3D3-F58569B24E9C}"/>
                </a:ext>
              </a:extLst>
            </p:cNvPr>
            <p:cNvGrpSpPr/>
            <p:nvPr/>
          </p:nvGrpSpPr>
          <p:grpSpPr>
            <a:xfrm>
              <a:off x="1374156" y="1362179"/>
              <a:ext cx="4220244" cy="724180"/>
              <a:chOff x="7621384" y="238819"/>
              <a:chExt cx="4220244" cy="724180"/>
            </a:xfrm>
          </p:grpSpPr>
          <p:sp>
            <p:nvSpPr>
              <p:cNvPr id="10" name="TextBox 9">
                <a:extLst>
                  <a:ext uri="{FF2B5EF4-FFF2-40B4-BE49-F238E27FC236}">
                    <a16:creationId xmlns:a16="http://schemas.microsoft.com/office/drawing/2014/main" id="{1BB6A117-4D19-738C-5C00-CE519CE2DF44}"/>
                  </a:ext>
                </a:extLst>
              </p:cNvPr>
              <p:cNvSpPr txBox="1"/>
              <p:nvPr/>
            </p:nvSpPr>
            <p:spPr>
              <a:xfrm>
                <a:off x="7640132" y="238819"/>
                <a:ext cx="4201495"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TRIỂN KHAI BAN ĐẦU</a:t>
                </a:r>
                <a:endParaRPr lang="en-US" sz="1400" b="1" dirty="0">
                  <a:solidFill>
                    <a:srgbClr val="565ADD"/>
                  </a:solidFill>
                  <a:latin typeface="Roboto" pitchFamily="2" charset="0"/>
                  <a:ea typeface="Roboto" pitchFamily="2" charset="0"/>
                  <a:cs typeface="Roboto" pitchFamily="2" charset="0"/>
                </a:endParaRPr>
              </a:p>
            </p:txBody>
          </p:sp>
          <p:sp>
            <p:nvSpPr>
              <p:cNvPr id="11" name="TextBox 10">
                <a:extLst>
                  <a:ext uri="{FF2B5EF4-FFF2-40B4-BE49-F238E27FC236}">
                    <a16:creationId xmlns:a16="http://schemas.microsoft.com/office/drawing/2014/main" id="{CD703501-CD98-2CF3-C41C-8A1ACF3C6AE8}"/>
                  </a:ext>
                </a:extLst>
              </p:cNvPr>
              <p:cNvSpPr txBox="1"/>
              <p:nvPr/>
            </p:nvSpPr>
            <p:spPr>
              <a:xfrm>
                <a:off x="7621384" y="501334"/>
                <a:ext cx="4220244" cy="461665"/>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Thiết lập hệ thống, cấu hình nghiệp vụ, tích hợp Open Banking API, tích hợp POS/ECR/CRM/ERP</a:t>
                </a:r>
                <a:endParaRPr lang="en-US" sz="1200" dirty="0">
                  <a:latin typeface="Roboto" pitchFamily="2" charset="0"/>
                  <a:ea typeface="Roboto" pitchFamily="2" charset="0"/>
                  <a:cs typeface="Times New Roman" panose="02020603050405020304" pitchFamily="18" charset="0"/>
                </a:endParaRPr>
              </a:p>
            </p:txBody>
          </p:sp>
        </p:grpSp>
      </p:grpSp>
      <p:grpSp>
        <p:nvGrpSpPr>
          <p:cNvPr id="15" name="Group 14">
            <a:extLst>
              <a:ext uri="{FF2B5EF4-FFF2-40B4-BE49-F238E27FC236}">
                <a16:creationId xmlns:a16="http://schemas.microsoft.com/office/drawing/2014/main" id="{6F2CA416-D6E0-0DE9-C419-F39C08CBC03D}"/>
              </a:ext>
            </a:extLst>
          </p:cNvPr>
          <p:cNvGrpSpPr/>
          <p:nvPr/>
        </p:nvGrpSpPr>
        <p:grpSpPr>
          <a:xfrm>
            <a:off x="469058" y="2514214"/>
            <a:ext cx="5004545" cy="977055"/>
            <a:chOff x="589855" y="1246907"/>
            <a:chExt cx="5004545" cy="977055"/>
          </a:xfrm>
          <a:effectLst>
            <a:outerShdw blurRad="63500" sx="102000" sy="102000" algn="ctr" rotWithShape="0">
              <a:prstClr val="black">
                <a:alpha val="40000"/>
              </a:prstClr>
            </a:outerShdw>
          </a:effectLst>
        </p:grpSpPr>
        <p:grpSp>
          <p:nvGrpSpPr>
            <p:cNvPr id="16" name="Group 15">
              <a:extLst>
                <a:ext uri="{FF2B5EF4-FFF2-40B4-BE49-F238E27FC236}">
                  <a16:creationId xmlns:a16="http://schemas.microsoft.com/office/drawing/2014/main" id="{A3BE3866-240B-66A1-7CCE-186ACF63E2C7}"/>
                </a:ext>
              </a:extLst>
            </p:cNvPr>
            <p:cNvGrpSpPr/>
            <p:nvPr/>
          </p:nvGrpSpPr>
          <p:grpSpPr>
            <a:xfrm>
              <a:off x="589855" y="1246907"/>
              <a:ext cx="5004545" cy="977055"/>
              <a:chOff x="589855" y="1246907"/>
              <a:chExt cx="5004545" cy="977055"/>
            </a:xfrm>
          </p:grpSpPr>
          <p:sp>
            <p:nvSpPr>
              <p:cNvPr id="20" name="Rectangle: Rounded Corners 19">
                <a:extLst>
                  <a:ext uri="{FF2B5EF4-FFF2-40B4-BE49-F238E27FC236}">
                    <a16:creationId xmlns:a16="http://schemas.microsoft.com/office/drawing/2014/main" id="{EC96036E-B431-EAC8-882D-9F9A0F85DADA}"/>
                  </a:ext>
                </a:extLst>
              </p:cNvPr>
              <p:cNvSpPr/>
              <p:nvPr/>
            </p:nvSpPr>
            <p:spPr>
              <a:xfrm>
                <a:off x="589855" y="1246907"/>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94B9D542-4D18-75A8-4195-5FA13C50850A}"/>
                  </a:ext>
                </a:extLst>
              </p:cNvPr>
              <p:cNvSpPr/>
              <p:nvPr/>
            </p:nvSpPr>
            <p:spPr>
              <a:xfrm>
                <a:off x="686682" y="1386374"/>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Graphic 21" descr="Atom with solid fill">
                <a:extLst>
                  <a:ext uri="{FF2B5EF4-FFF2-40B4-BE49-F238E27FC236}">
                    <a16:creationId xmlns:a16="http://schemas.microsoft.com/office/drawing/2014/main" id="{62857F3A-EA8A-E5F7-3058-720EAAADCA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0670" y="1460362"/>
                <a:ext cx="561149" cy="561149"/>
              </a:xfrm>
              <a:prstGeom prst="rect">
                <a:avLst/>
              </a:prstGeom>
            </p:spPr>
          </p:pic>
        </p:grpSp>
        <p:grpSp>
          <p:nvGrpSpPr>
            <p:cNvPr id="17" name="Group 16">
              <a:extLst>
                <a:ext uri="{FF2B5EF4-FFF2-40B4-BE49-F238E27FC236}">
                  <a16:creationId xmlns:a16="http://schemas.microsoft.com/office/drawing/2014/main" id="{ED6F509B-F1B1-D495-40A8-5FF2E08DC908}"/>
                </a:ext>
              </a:extLst>
            </p:cNvPr>
            <p:cNvGrpSpPr/>
            <p:nvPr/>
          </p:nvGrpSpPr>
          <p:grpSpPr>
            <a:xfrm>
              <a:off x="1374156" y="1362179"/>
              <a:ext cx="4220244" cy="539514"/>
              <a:chOff x="7621384" y="238819"/>
              <a:chExt cx="4220244" cy="539514"/>
            </a:xfrm>
          </p:grpSpPr>
          <p:sp>
            <p:nvSpPr>
              <p:cNvPr id="18" name="TextBox 17">
                <a:extLst>
                  <a:ext uri="{FF2B5EF4-FFF2-40B4-BE49-F238E27FC236}">
                    <a16:creationId xmlns:a16="http://schemas.microsoft.com/office/drawing/2014/main" id="{8B2B5FFC-6026-7B16-29D1-8483314FA500}"/>
                  </a:ext>
                </a:extLst>
              </p:cNvPr>
              <p:cNvSpPr txBox="1"/>
              <p:nvPr/>
            </p:nvSpPr>
            <p:spPr>
              <a:xfrm>
                <a:off x="7640133" y="238819"/>
                <a:ext cx="3296790"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THIẾT BỊ/ĐIỂM BÁN</a:t>
                </a:r>
                <a:endParaRPr lang="en-US" sz="1400" b="1" dirty="0">
                  <a:solidFill>
                    <a:srgbClr val="565ADD"/>
                  </a:solidFill>
                  <a:latin typeface="Roboto" pitchFamily="2" charset="0"/>
                  <a:ea typeface="Roboto" pitchFamily="2" charset="0"/>
                  <a:cs typeface="Roboto" pitchFamily="2" charset="0"/>
                </a:endParaRPr>
              </a:p>
            </p:txBody>
          </p:sp>
          <p:sp>
            <p:nvSpPr>
              <p:cNvPr id="19" name="TextBox 18">
                <a:extLst>
                  <a:ext uri="{FF2B5EF4-FFF2-40B4-BE49-F238E27FC236}">
                    <a16:creationId xmlns:a16="http://schemas.microsoft.com/office/drawing/2014/main" id="{F9C706A6-1024-712D-3527-56D2F1A15C72}"/>
                  </a:ext>
                </a:extLst>
              </p:cNvPr>
              <p:cNvSpPr txBox="1"/>
              <p:nvPr/>
            </p:nvSpPr>
            <p:spPr>
              <a:xfrm>
                <a:off x="7621384" y="501334"/>
                <a:ext cx="4220244" cy="276999"/>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Cung cấp hoặc cho thuê thiết bị PalmPay tại quầy</a:t>
                </a:r>
                <a:endParaRPr lang="en-US" sz="1200" dirty="0">
                  <a:latin typeface="Roboto" pitchFamily="2" charset="0"/>
                  <a:ea typeface="Roboto" pitchFamily="2" charset="0"/>
                  <a:cs typeface="Times New Roman" panose="02020603050405020304" pitchFamily="18" charset="0"/>
                </a:endParaRPr>
              </a:p>
            </p:txBody>
          </p:sp>
        </p:grpSp>
      </p:grpSp>
      <p:grpSp>
        <p:nvGrpSpPr>
          <p:cNvPr id="23" name="Group 22">
            <a:extLst>
              <a:ext uri="{FF2B5EF4-FFF2-40B4-BE49-F238E27FC236}">
                <a16:creationId xmlns:a16="http://schemas.microsoft.com/office/drawing/2014/main" id="{51DDAC87-F92D-58B3-0575-9CCFC5CF752C}"/>
              </a:ext>
            </a:extLst>
          </p:cNvPr>
          <p:cNvGrpSpPr/>
          <p:nvPr/>
        </p:nvGrpSpPr>
        <p:grpSpPr>
          <a:xfrm>
            <a:off x="469058" y="3588375"/>
            <a:ext cx="5004545" cy="977055"/>
            <a:chOff x="589855" y="1246907"/>
            <a:chExt cx="5004545" cy="977055"/>
          </a:xfrm>
          <a:effectLst>
            <a:outerShdw blurRad="63500" sx="102000" sy="102000" algn="ctr" rotWithShape="0">
              <a:prstClr val="black">
                <a:alpha val="40000"/>
              </a:prstClr>
            </a:outerShdw>
          </a:effectLst>
        </p:grpSpPr>
        <p:grpSp>
          <p:nvGrpSpPr>
            <p:cNvPr id="24" name="Group 23">
              <a:extLst>
                <a:ext uri="{FF2B5EF4-FFF2-40B4-BE49-F238E27FC236}">
                  <a16:creationId xmlns:a16="http://schemas.microsoft.com/office/drawing/2014/main" id="{5D66BDEE-4F22-E8C0-1996-E591A2F729D6}"/>
                </a:ext>
              </a:extLst>
            </p:cNvPr>
            <p:cNvGrpSpPr/>
            <p:nvPr/>
          </p:nvGrpSpPr>
          <p:grpSpPr>
            <a:xfrm>
              <a:off x="589855" y="1246907"/>
              <a:ext cx="5004545" cy="977055"/>
              <a:chOff x="589855" y="1246907"/>
              <a:chExt cx="5004545" cy="977055"/>
            </a:xfrm>
          </p:grpSpPr>
          <p:sp>
            <p:nvSpPr>
              <p:cNvPr id="28" name="Rectangle: Rounded Corners 27">
                <a:extLst>
                  <a:ext uri="{FF2B5EF4-FFF2-40B4-BE49-F238E27FC236}">
                    <a16:creationId xmlns:a16="http://schemas.microsoft.com/office/drawing/2014/main" id="{4ADF62D7-8333-3087-37F7-1724C048D51A}"/>
                  </a:ext>
                </a:extLst>
              </p:cNvPr>
              <p:cNvSpPr/>
              <p:nvPr/>
            </p:nvSpPr>
            <p:spPr>
              <a:xfrm>
                <a:off x="589855" y="1246907"/>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Oval 28">
                <a:extLst>
                  <a:ext uri="{FF2B5EF4-FFF2-40B4-BE49-F238E27FC236}">
                    <a16:creationId xmlns:a16="http://schemas.microsoft.com/office/drawing/2014/main" id="{99BF9FD9-DB61-A3B7-F610-C8A49F86F4A1}"/>
                  </a:ext>
                </a:extLst>
              </p:cNvPr>
              <p:cNvSpPr/>
              <p:nvPr/>
            </p:nvSpPr>
            <p:spPr>
              <a:xfrm>
                <a:off x="686682" y="1386374"/>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 name="Graphic 29" descr="Atom with solid fill">
                <a:extLst>
                  <a:ext uri="{FF2B5EF4-FFF2-40B4-BE49-F238E27FC236}">
                    <a16:creationId xmlns:a16="http://schemas.microsoft.com/office/drawing/2014/main" id="{CBFD42AB-FA47-5B9B-C055-D60157F30C9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0670" y="1460362"/>
                <a:ext cx="561149" cy="561149"/>
              </a:xfrm>
              <a:prstGeom prst="rect">
                <a:avLst/>
              </a:prstGeom>
            </p:spPr>
          </p:pic>
        </p:grpSp>
        <p:grpSp>
          <p:nvGrpSpPr>
            <p:cNvPr id="25" name="Group 24">
              <a:extLst>
                <a:ext uri="{FF2B5EF4-FFF2-40B4-BE49-F238E27FC236}">
                  <a16:creationId xmlns:a16="http://schemas.microsoft.com/office/drawing/2014/main" id="{440AC149-FD1C-C623-E13E-A3E6079261BC}"/>
                </a:ext>
              </a:extLst>
            </p:cNvPr>
            <p:cNvGrpSpPr/>
            <p:nvPr/>
          </p:nvGrpSpPr>
          <p:grpSpPr>
            <a:xfrm>
              <a:off x="1374156" y="1362179"/>
              <a:ext cx="4220244" cy="724180"/>
              <a:chOff x="7621384" y="238819"/>
              <a:chExt cx="4220244" cy="724180"/>
            </a:xfrm>
          </p:grpSpPr>
          <p:sp>
            <p:nvSpPr>
              <p:cNvPr id="26" name="TextBox 25">
                <a:extLst>
                  <a:ext uri="{FF2B5EF4-FFF2-40B4-BE49-F238E27FC236}">
                    <a16:creationId xmlns:a16="http://schemas.microsoft.com/office/drawing/2014/main" id="{9681BF55-7DA8-E6A6-5C42-566F24311BDA}"/>
                  </a:ext>
                </a:extLst>
              </p:cNvPr>
              <p:cNvSpPr txBox="1"/>
              <p:nvPr/>
            </p:nvSpPr>
            <p:spPr>
              <a:xfrm>
                <a:off x="7640133" y="238819"/>
                <a:ext cx="3296790"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NỀN TẢNG SaaS</a:t>
                </a:r>
                <a:endParaRPr lang="en-US" sz="1400" b="1" dirty="0">
                  <a:solidFill>
                    <a:srgbClr val="565ADD"/>
                  </a:solidFill>
                  <a:latin typeface="Roboto" pitchFamily="2" charset="0"/>
                  <a:ea typeface="Roboto" pitchFamily="2" charset="0"/>
                  <a:cs typeface="Roboto" pitchFamily="2" charset="0"/>
                </a:endParaRPr>
              </a:p>
            </p:txBody>
          </p:sp>
          <p:sp>
            <p:nvSpPr>
              <p:cNvPr id="27" name="TextBox 26">
                <a:extLst>
                  <a:ext uri="{FF2B5EF4-FFF2-40B4-BE49-F238E27FC236}">
                    <a16:creationId xmlns:a16="http://schemas.microsoft.com/office/drawing/2014/main" id="{42F61A0E-4673-A76F-6786-A4AE50D73D63}"/>
                  </a:ext>
                </a:extLst>
              </p:cNvPr>
              <p:cNvSpPr txBox="1"/>
              <p:nvPr/>
            </p:nvSpPr>
            <p:spPr>
              <a:xfrm>
                <a:off x="7621384" y="501334"/>
                <a:ext cx="4220244" cy="461665"/>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Phí sử dụng hệ thống quản trị, dashboard, đối soát, loyalty, dữ liệu</a:t>
                </a:r>
                <a:endParaRPr lang="en-US" sz="1200" dirty="0">
                  <a:latin typeface="Roboto" pitchFamily="2" charset="0"/>
                  <a:ea typeface="Roboto" pitchFamily="2" charset="0"/>
                  <a:cs typeface="Times New Roman" panose="02020603050405020304" pitchFamily="18" charset="0"/>
                </a:endParaRPr>
              </a:p>
            </p:txBody>
          </p:sp>
        </p:grpSp>
      </p:grpSp>
      <p:grpSp>
        <p:nvGrpSpPr>
          <p:cNvPr id="31" name="Group 30">
            <a:extLst>
              <a:ext uri="{FF2B5EF4-FFF2-40B4-BE49-F238E27FC236}">
                <a16:creationId xmlns:a16="http://schemas.microsoft.com/office/drawing/2014/main" id="{42C5A478-6592-EDF5-8378-39BB07109BB9}"/>
              </a:ext>
            </a:extLst>
          </p:cNvPr>
          <p:cNvGrpSpPr/>
          <p:nvPr/>
        </p:nvGrpSpPr>
        <p:grpSpPr>
          <a:xfrm>
            <a:off x="469058" y="4662536"/>
            <a:ext cx="5004545" cy="977055"/>
            <a:chOff x="589855" y="1246907"/>
            <a:chExt cx="5004545" cy="977055"/>
          </a:xfrm>
          <a:effectLst>
            <a:outerShdw blurRad="63500" sx="102000" sy="102000" algn="ctr" rotWithShape="0">
              <a:prstClr val="black">
                <a:alpha val="40000"/>
              </a:prstClr>
            </a:outerShdw>
          </a:effectLst>
        </p:grpSpPr>
        <p:grpSp>
          <p:nvGrpSpPr>
            <p:cNvPr id="32" name="Group 31">
              <a:extLst>
                <a:ext uri="{FF2B5EF4-FFF2-40B4-BE49-F238E27FC236}">
                  <a16:creationId xmlns:a16="http://schemas.microsoft.com/office/drawing/2014/main" id="{6DB871CA-92B2-6FED-F8F2-16CB97F15B7E}"/>
                </a:ext>
              </a:extLst>
            </p:cNvPr>
            <p:cNvGrpSpPr/>
            <p:nvPr/>
          </p:nvGrpSpPr>
          <p:grpSpPr>
            <a:xfrm>
              <a:off x="589855" y="1246907"/>
              <a:ext cx="5004545" cy="977055"/>
              <a:chOff x="589855" y="1246907"/>
              <a:chExt cx="5004545" cy="977055"/>
            </a:xfrm>
          </p:grpSpPr>
          <p:sp>
            <p:nvSpPr>
              <p:cNvPr id="36" name="Rectangle: Rounded Corners 35">
                <a:extLst>
                  <a:ext uri="{FF2B5EF4-FFF2-40B4-BE49-F238E27FC236}">
                    <a16:creationId xmlns:a16="http://schemas.microsoft.com/office/drawing/2014/main" id="{B031C1DF-544D-424E-E0D0-D061C4F129FE}"/>
                  </a:ext>
                </a:extLst>
              </p:cNvPr>
              <p:cNvSpPr/>
              <p:nvPr/>
            </p:nvSpPr>
            <p:spPr>
              <a:xfrm>
                <a:off x="589855" y="1246907"/>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a:extLst>
                  <a:ext uri="{FF2B5EF4-FFF2-40B4-BE49-F238E27FC236}">
                    <a16:creationId xmlns:a16="http://schemas.microsoft.com/office/drawing/2014/main" id="{91F4CED1-6FE7-639A-8147-CD161F729CF0}"/>
                  </a:ext>
                </a:extLst>
              </p:cNvPr>
              <p:cNvSpPr/>
              <p:nvPr/>
            </p:nvSpPr>
            <p:spPr>
              <a:xfrm>
                <a:off x="686682" y="1386374"/>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8" name="Graphic 37" descr="Atom with solid fill">
                <a:extLst>
                  <a:ext uri="{FF2B5EF4-FFF2-40B4-BE49-F238E27FC236}">
                    <a16:creationId xmlns:a16="http://schemas.microsoft.com/office/drawing/2014/main" id="{C60B2C5A-B3BC-CEF5-8D0C-19C88F22C5A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0670" y="1460362"/>
                <a:ext cx="561149" cy="561149"/>
              </a:xfrm>
              <a:prstGeom prst="rect">
                <a:avLst/>
              </a:prstGeom>
            </p:spPr>
          </p:pic>
        </p:grpSp>
        <p:grpSp>
          <p:nvGrpSpPr>
            <p:cNvPr id="33" name="Group 32">
              <a:extLst>
                <a:ext uri="{FF2B5EF4-FFF2-40B4-BE49-F238E27FC236}">
                  <a16:creationId xmlns:a16="http://schemas.microsoft.com/office/drawing/2014/main" id="{BFF321B2-C819-11AB-45C7-43B4C7536BB0}"/>
                </a:ext>
              </a:extLst>
            </p:cNvPr>
            <p:cNvGrpSpPr/>
            <p:nvPr/>
          </p:nvGrpSpPr>
          <p:grpSpPr>
            <a:xfrm>
              <a:off x="1374156" y="1362179"/>
              <a:ext cx="4220244" cy="539514"/>
              <a:chOff x="7621384" y="238819"/>
              <a:chExt cx="4220244" cy="539514"/>
            </a:xfrm>
          </p:grpSpPr>
          <p:sp>
            <p:nvSpPr>
              <p:cNvPr id="34" name="TextBox 33">
                <a:extLst>
                  <a:ext uri="{FF2B5EF4-FFF2-40B4-BE49-F238E27FC236}">
                    <a16:creationId xmlns:a16="http://schemas.microsoft.com/office/drawing/2014/main" id="{213832C6-290B-5170-0757-EA68B274E432}"/>
                  </a:ext>
                </a:extLst>
              </p:cNvPr>
              <p:cNvSpPr txBox="1"/>
              <p:nvPr/>
            </p:nvSpPr>
            <p:spPr>
              <a:xfrm>
                <a:off x="7640133" y="238819"/>
                <a:ext cx="3296790"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GIAO DỊCH</a:t>
                </a:r>
                <a:endParaRPr lang="en-US" sz="1400" b="1" dirty="0">
                  <a:solidFill>
                    <a:srgbClr val="565ADD"/>
                  </a:solidFill>
                  <a:latin typeface="Roboto" pitchFamily="2" charset="0"/>
                  <a:ea typeface="Roboto" pitchFamily="2" charset="0"/>
                  <a:cs typeface="Roboto" pitchFamily="2" charset="0"/>
                </a:endParaRPr>
              </a:p>
            </p:txBody>
          </p:sp>
          <p:sp>
            <p:nvSpPr>
              <p:cNvPr id="35" name="TextBox 34">
                <a:extLst>
                  <a:ext uri="{FF2B5EF4-FFF2-40B4-BE49-F238E27FC236}">
                    <a16:creationId xmlns:a16="http://schemas.microsoft.com/office/drawing/2014/main" id="{112A79EF-DE11-EB97-AA8A-C7164158C87C}"/>
                  </a:ext>
                </a:extLst>
              </p:cNvPr>
              <p:cNvSpPr txBox="1"/>
              <p:nvPr/>
            </p:nvSpPr>
            <p:spPr>
              <a:xfrm>
                <a:off x="7621384" y="501334"/>
                <a:ext cx="4220244" cy="276999"/>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Tính theo số lượng giao dịch PalmPay thành công</a:t>
                </a:r>
                <a:endParaRPr lang="en-US" sz="1200" dirty="0">
                  <a:latin typeface="Roboto" pitchFamily="2" charset="0"/>
                  <a:ea typeface="Roboto" pitchFamily="2" charset="0"/>
                  <a:cs typeface="Times New Roman" panose="02020603050405020304" pitchFamily="18" charset="0"/>
                </a:endParaRPr>
              </a:p>
            </p:txBody>
          </p:sp>
        </p:grpSp>
      </p:grpSp>
      <p:grpSp>
        <p:nvGrpSpPr>
          <p:cNvPr id="66" name="Group 65">
            <a:extLst>
              <a:ext uri="{FF2B5EF4-FFF2-40B4-BE49-F238E27FC236}">
                <a16:creationId xmlns:a16="http://schemas.microsoft.com/office/drawing/2014/main" id="{F7D9D4A5-3371-E66F-8A00-75575F24CBE4}"/>
              </a:ext>
            </a:extLst>
          </p:cNvPr>
          <p:cNvGrpSpPr/>
          <p:nvPr/>
        </p:nvGrpSpPr>
        <p:grpSpPr>
          <a:xfrm>
            <a:off x="5731613" y="1440053"/>
            <a:ext cx="5004545" cy="977055"/>
            <a:chOff x="6322592" y="2568280"/>
            <a:chExt cx="5004545" cy="977055"/>
          </a:xfrm>
          <a:effectLst>
            <a:outerShdw blurRad="63500" sx="102000" sy="102000" algn="ctr" rotWithShape="0">
              <a:prstClr val="black">
                <a:alpha val="40000"/>
              </a:prstClr>
            </a:outerShdw>
          </a:effectLst>
        </p:grpSpPr>
        <p:sp>
          <p:nvSpPr>
            <p:cNvPr id="67" name="Rectangle: Rounded Corners 66">
              <a:extLst>
                <a:ext uri="{FF2B5EF4-FFF2-40B4-BE49-F238E27FC236}">
                  <a16:creationId xmlns:a16="http://schemas.microsoft.com/office/drawing/2014/main" id="{DA482095-1954-6C6A-AF29-4F072FDA1035}"/>
                </a:ext>
              </a:extLst>
            </p:cNvPr>
            <p:cNvSpPr/>
            <p:nvPr/>
          </p:nvSpPr>
          <p:spPr>
            <a:xfrm>
              <a:off x="6322592" y="2568280"/>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8" name="Group 67">
              <a:extLst>
                <a:ext uri="{FF2B5EF4-FFF2-40B4-BE49-F238E27FC236}">
                  <a16:creationId xmlns:a16="http://schemas.microsoft.com/office/drawing/2014/main" id="{A9FD6B0B-B3DE-7E56-ACFC-1B205B2B0E64}"/>
                </a:ext>
              </a:extLst>
            </p:cNvPr>
            <p:cNvGrpSpPr/>
            <p:nvPr/>
          </p:nvGrpSpPr>
          <p:grpSpPr>
            <a:xfrm>
              <a:off x="10515169" y="2702244"/>
              <a:ext cx="709126" cy="709126"/>
              <a:chOff x="6419419" y="2707747"/>
              <a:chExt cx="709126" cy="709126"/>
            </a:xfrm>
          </p:grpSpPr>
          <p:sp>
            <p:nvSpPr>
              <p:cNvPr id="72" name="Oval 71">
                <a:extLst>
                  <a:ext uri="{FF2B5EF4-FFF2-40B4-BE49-F238E27FC236}">
                    <a16:creationId xmlns:a16="http://schemas.microsoft.com/office/drawing/2014/main" id="{6A3B3E68-A38B-4937-47D4-A1CF0272D237}"/>
                  </a:ext>
                </a:extLst>
              </p:cNvPr>
              <p:cNvSpPr/>
              <p:nvPr/>
            </p:nvSpPr>
            <p:spPr>
              <a:xfrm>
                <a:off x="6419419" y="2707747"/>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3" name="Graphic 72" descr="Atom with solid fill">
                <a:extLst>
                  <a:ext uri="{FF2B5EF4-FFF2-40B4-BE49-F238E27FC236}">
                    <a16:creationId xmlns:a16="http://schemas.microsoft.com/office/drawing/2014/main" id="{64CA8E54-C009-4171-FB53-80624D6F7DB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93407" y="2781735"/>
                <a:ext cx="561149" cy="561149"/>
              </a:xfrm>
              <a:prstGeom prst="rect">
                <a:avLst/>
              </a:prstGeom>
            </p:spPr>
          </p:pic>
        </p:grpSp>
        <p:grpSp>
          <p:nvGrpSpPr>
            <p:cNvPr id="69" name="Group 68">
              <a:extLst>
                <a:ext uri="{FF2B5EF4-FFF2-40B4-BE49-F238E27FC236}">
                  <a16:creationId xmlns:a16="http://schemas.microsoft.com/office/drawing/2014/main" id="{5F12413C-CA8B-9862-D34A-97C76DA4D3BB}"/>
                </a:ext>
              </a:extLst>
            </p:cNvPr>
            <p:cNvGrpSpPr/>
            <p:nvPr/>
          </p:nvGrpSpPr>
          <p:grpSpPr>
            <a:xfrm>
              <a:off x="6612132" y="2694717"/>
              <a:ext cx="3903037" cy="724180"/>
              <a:chOff x="7126623" y="229482"/>
              <a:chExt cx="3903037" cy="724180"/>
            </a:xfrm>
          </p:grpSpPr>
          <p:sp>
            <p:nvSpPr>
              <p:cNvPr id="70" name="TextBox 69">
                <a:extLst>
                  <a:ext uri="{FF2B5EF4-FFF2-40B4-BE49-F238E27FC236}">
                    <a16:creationId xmlns:a16="http://schemas.microsoft.com/office/drawing/2014/main" id="{4EE0B822-AC55-CB6C-2198-ED7EC5BC7349}"/>
                  </a:ext>
                </a:extLst>
              </p:cNvPr>
              <p:cNvSpPr txBox="1"/>
              <p:nvPr/>
            </p:nvSpPr>
            <p:spPr>
              <a:xfrm>
                <a:off x="7145372" y="229482"/>
                <a:ext cx="3048993"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TÍCH HỢP HỆ SINH THÁI</a:t>
                </a:r>
                <a:endParaRPr lang="en-US" sz="1400" b="1" dirty="0">
                  <a:solidFill>
                    <a:srgbClr val="565ADD"/>
                  </a:solidFill>
                  <a:latin typeface="Roboto" pitchFamily="2" charset="0"/>
                  <a:ea typeface="Roboto" pitchFamily="2" charset="0"/>
                  <a:cs typeface="Roboto" pitchFamily="2" charset="0"/>
                </a:endParaRPr>
              </a:p>
            </p:txBody>
          </p:sp>
          <p:sp>
            <p:nvSpPr>
              <p:cNvPr id="71" name="TextBox 70">
                <a:extLst>
                  <a:ext uri="{FF2B5EF4-FFF2-40B4-BE49-F238E27FC236}">
                    <a16:creationId xmlns:a16="http://schemas.microsoft.com/office/drawing/2014/main" id="{CB42B806-8E35-92BA-63A4-533E4C8E917D}"/>
                  </a:ext>
                </a:extLst>
              </p:cNvPr>
              <p:cNvSpPr txBox="1"/>
              <p:nvPr/>
            </p:nvSpPr>
            <p:spPr>
              <a:xfrm>
                <a:off x="7126623" y="491997"/>
                <a:ext cx="3903037" cy="461665"/>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Kết nối POS, CRM, ERP, Open Banking API, ví prepaid, dashboard</a:t>
                </a:r>
                <a:endParaRPr lang="en-US" sz="1200" dirty="0">
                  <a:latin typeface="Roboto" pitchFamily="2" charset="0"/>
                  <a:ea typeface="Roboto" pitchFamily="2" charset="0"/>
                  <a:cs typeface="Times New Roman" panose="02020603050405020304" pitchFamily="18" charset="0"/>
                </a:endParaRPr>
              </a:p>
            </p:txBody>
          </p:sp>
        </p:grpSp>
      </p:grpSp>
      <p:grpSp>
        <p:nvGrpSpPr>
          <p:cNvPr id="74" name="Group 73">
            <a:extLst>
              <a:ext uri="{FF2B5EF4-FFF2-40B4-BE49-F238E27FC236}">
                <a16:creationId xmlns:a16="http://schemas.microsoft.com/office/drawing/2014/main" id="{CFBBD8D0-F67F-4FC0-B5AF-0A7E34C89E84}"/>
              </a:ext>
            </a:extLst>
          </p:cNvPr>
          <p:cNvGrpSpPr/>
          <p:nvPr/>
        </p:nvGrpSpPr>
        <p:grpSpPr>
          <a:xfrm>
            <a:off x="5731613" y="2493941"/>
            <a:ext cx="5004545" cy="977055"/>
            <a:chOff x="6322592" y="2568280"/>
            <a:chExt cx="5004545" cy="977055"/>
          </a:xfrm>
          <a:effectLst>
            <a:outerShdw blurRad="63500" sx="102000" sy="102000" algn="ctr" rotWithShape="0">
              <a:prstClr val="black">
                <a:alpha val="40000"/>
              </a:prstClr>
            </a:outerShdw>
          </a:effectLst>
        </p:grpSpPr>
        <p:sp>
          <p:nvSpPr>
            <p:cNvPr id="75" name="Rectangle: Rounded Corners 74">
              <a:extLst>
                <a:ext uri="{FF2B5EF4-FFF2-40B4-BE49-F238E27FC236}">
                  <a16:creationId xmlns:a16="http://schemas.microsoft.com/office/drawing/2014/main" id="{2AAA6A6A-2569-C2FD-33DA-2A478167F131}"/>
                </a:ext>
              </a:extLst>
            </p:cNvPr>
            <p:cNvSpPr/>
            <p:nvPr/>
          </p:nvSpPr>
          <p:spPr>
            <a:xfrm>
              <a:off x="6322592" y="2568280"/>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id="{CAC4F4D9-EE15-6D8C-728B-B0D20A04363E}"/>
                </a:ext>
              </a:extLst>
            </p:cNvPr>
            <p:cNvGrpSpPr/>
            <p:nvPr/>
          </p:nvGrpSpPr>
          <p:grpSpPr>
            <a:xfrm>
              <a:off x="10515169" y="2702244"/>
              <a:ext cx="709126" cy="709126"/>
              <a:chOff x="6419419" y="2707747"/>
              <a:chExt cx="709126" cy="709126"/>
            </a:xfrm>
          </p:grpSpPr>
          <p:sp>
            <p:nvSpPr>
              <p:cNvPr id="80" name="Oval 79">
                <a:extLst>
                  <a:ext uri="{FF2B5EF4-FFF2-40B4-BE49-F238E27FC236}">
                    <a16:creationId xmlns:a16="http://schemas.microsoft.com/office/drawing/2014/main" id="{BD4A0B89-F11F-B7A1-6027-56B46F40DBDC}"/>
                  </a:ext>
                </a:extLst>
              </p:cNvPr>
              <p:cNvSpPr/>
              <p:nvPr/>
            </p:nvSpPr>
            <p:spPr>
              <a:xfrm>
                <a:off x="6419419" y="2707747"/>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 name="Graphic 80" descr="Atom with solid fill">
                <a:extLst>
                  <a:ext uri="{FF2B5EF4-FFF2-40B4-BE49-F238E27FC236}">
                    <a16:creationId xmlns:a16="http://schemas.microsoft.com/office/drawing/2014/main" id="{C33CD942-CDD5-4883-C49F-1B2F158B82B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93407" y="2781735"/>
                <a:ext cx="561149" cy="561149"/>
              </a:xfrm>
              <a:prstGeom prst="rect">
                <a:avLst/>
              </a:prstGeom>
            </p:spPr>
          </p:pic>
        </p:grpSp>
        <p:grpSp>
          <p:nvGrpSpPr>
            <p:cNvPr id="77" name="Group 76">
              <a:extLst>
                <a:ext uri="{FF2B5EF4-FFF2-40B4-BE49-F238E27FC236}">
                  <a16:creationId xmlns:a16="http://schemas.microsoft.com/office/drawing/2014/main" id="{E663635B-081C-4D4E-47F0-886CB94411AE}"/>
                </a:ext>
              </a:extLst>
            </p:cNvPr>
            <p:cNvGrpSpPr/>
            <p:nvPr/>
          </p:nvGrpSpPr>
          <p:grpSpPr>
            <a:xfrm>
              <a:off x="6612132" y="2694717"/>
              <a:ext cx="3903037" cy="539514"/>
              <a:chOff x="7126623" y="229482"/>
              <a:chExt cx="3903037" cy="539514"/>
            </a:xfrm>
          </p:grpSpPr>
          <p:sp>
            <p:nvSpPr>
              <p:cNvPr id="78" name="TextBox 77">
                <a:extLst>
                  <a:ext uri="{FF2B5EF4-FFF2-40B4-BE49-F238E27FC236}">
                    <a16:creationId xmlns:a16="http://schemas.microsoft.com/office/drawing/2014/main" id="{49D2A134-02BF-D3A5-FA58-5B148C8503BC}"/>
                  </a:ext>
                </a:extLst>
              </p:cNvPr>
              <p:cNvSpPr txBox="1"/>
              <p:nvPr/>
            </p:nvSpPr>
            <p:spPr>
              <a:xfrm>
                <a:off x="7145372" y="229482"/>
                <a:ext cx="3048993"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VẬN HÀNH VÀ HỖ TRỢ</a:t>
                </a:r>
                <a:endParaRPr lang="en-US" sz="1400" b="1" dirty="0">
                  <a:solidFill>
                    <a:srgbClr val="565ADD"/>
                  </a:solidFill>
                  <a:latin typeface="Roboto" pitchFamily="2" charset="0"/>
                  <a:ea typeface="Roboto" pitchFamily="2" charset="0"/>
                  <a:cs typeface="Roboto" pitchFamily="2" charset="0"/>
                </a:endParaRPr>
              </a:p>
            </p:txBody>
          </p:sp>
          <p:sp>
            <p:nvSpPr>
              <p:cNvPr id="79" name="TextBox 78">
                <a:extLst>
                  <a:ext uri="{FF2B5EF4-FFF2-40B4-BE49-F238E27FC236}">
                    <a16:creationId xmlns:a16="http://schemas.microsoft.com/office/drawing/2014/main" id="{81BD6539-2F54-84DA-9E75-8C83BBB9FB6B}"/>
                  </a:ext>
                </a:extLst>
              </p:cNvPr>
              <p:cNvSpPr txBox="1"/>
              <p:nvPr/>
            </p:nvSpPr>
            <p:spPr>
              <a:xfrm>
                <a:off x="7126623" y="491997"/>
                <a:ext cx="3903037" cy="276999"/>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Giám sát, bảo trì, hỗ trợ kỹ thuật, báo cáo định kỳ</a:t>
                </a:r>
                <a:endParaRPr lang="en-US" sz="1200" dirty="0">
                  <a:latin typeface="Roboto" pitchFamily="2" charset="0"/>
                  <a:ea typeface="Roboto" pitchFamily="2" charset="0"/>
                  <a:cs typeface="Times New Roman" panose="02020603050405020304" pitchFamily="18" charset="0"/>
                </a:endParaRPr>
              </a:p>
            </p:txBody>
          </p:sp>
        </p:grpSp>
      </p:grpSp>
      <p:sp>
        <p:nvSpPr>
          <p:cNvPr id="82" name="TextBox 81">
            <a:extLst>
              <a:ext uri="{FF2B5EF4-FFF2-40B4-BE49-F238E27FC236}">
                <a16:creationId xmlns:a16="http://schemas.microsoft.com/office/drawing/2014/main" id="{676DCCC7-4FF2-46FC-BAF2-7E89256E166C}"/>
              </a:ext>
            </a:extLst>
          </p:cNvPr>
          <p:cNvSpPr txBox="1"/>
          <p:nvPr/>
        </p:nvSpPr>
        <p:spPr>
          <a:xfrm>
            <a:off x="5106092" y="288331"/>
            <a:ext cx="4049845" cy="553998"/>
          </a:xfrm>
          <a:prstGeom prst="rect">
            <a:avLst/>
          </a:prstGeom>
          <a:noFill/>
        </p:spPr>
        <p:txBody>
          <a:bodyPr wrap="square" rtlCol="0">
            <a:spAutoFit/>
          </a:bodyPr>
          <a:lstStyle/>
          <a:p>
            <a:r>
              <a:rPr lang="en-US" sz="30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MÔ HÌNH DOANH THU</a:t>
            </a:r>
          </a:p>
        </p:txBody>
      </p:sp>
      <p:pic>
        <p:nvPicPr>
          <p:cNvPr id="84" name="Graphic 83" descr="Badge Tick with solid fill">
            <a:extLst>
              <a:ext uri="{FF2B5EF4-FFF2-40B4-BE49-F238E27FC236}">
                <a16:creationId xmlns:a16="http://schemas.microsoft.com/office/drawing/2014/main" id="{0FD425BD-9DF7-2550-291B-8F17397CFE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5306" y="211900"/>
            <a:ext cx="635000" cy="635000"/>
          </a:xfrm>
          <a:prstGeom prst="rect">
            <a:avLst/>
          </a:prstGeom>
        </p:spPr>
      </p:pic>
      <p:pic>
        <p:nvPicPr>
          <p:cNvPr id="91" name="Picture 90">
            <a:extLst>
              <a:ext uri="{FF2B5EF4-FFF2-40B4-BE49-F238E27FC236}">
                <a16:creationId xmlns:a16="http://schemas.microsoft.com/office/drawing/2014/main" id="{EB72508D-6477-962F-B1C8-E5D359CB5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644" y="3446951"/>
            <a:ext cx="3743108" cy="3743108"/>
          </a:xfrm>
          <a:prstGeom prst="rect">
            <a:avLst/>
          </a:prstGeom>
        </p:spPr>
      </p:pic>
      <p:grpSp>
        <p:nvGrpSpPr>
          <p:cNvPr id="92" name="Group 91">
            <a:extLst>
              <a:ext uri="{FF2B5EF4-FFF2-40B4-BE49-F238E27FC236}">
                <a16:creationId xmlns:a16="http://schemas.microsoft.com/office/drawing/2014/main" id="{29BB0998-2C32-FA9C-8287-96A7F423C700}"/>
              </a:ext>
            </a:extLst>
          </p:cNvPr>
          <p:cNvGrpSpPr/>
          <p:nvPr/>
        </p:nvGrpSpPr>
        <p:grpSpPr>
          <a:xfrm>
            <a:off x="469057" y="5736697"/>
            <a:ext cx="5004545" cy="977055"/>
            <a:chOff x="589855" y="1246907"/>
            <a:chExt cx="5004545" cy="977055"/>
          </a:xfrm>
          <a:effectLst>
            <a:outerShdw blurRad="63500" sx="102000" sy="102000" algn="ctr" rotWithShape="0">
              <a:prstClr val="black">
                <a:alpha val="40000"/>
              </a:prstClr>
            </a:outerShdw>
          </a:effectLst>
        </p:grpSpPr>
        <p:grpSp>
          <p:nvGrpSpPr>
            <p:cNvPr id="93" name="Group 92">
              <a:extLst>
                <a:ext uri="{FF2B5EF4-FFF2-40B4-BE49-F238E27FC236}">
                  <a16:creationId xmlns:a16="http://schemas.microsoft.com/office/drawing/2014/main" id="{C5FA5856-0007-B299-7D78-334353AB3BEF}"/>
                </a:ext>
              </a:extLst>
            </p:cNvPr>
            <p:cNvGrpSpPr/>
            <p:nvPr/>
          </p:nvGrpSpPr>
          <p:grpSpPr>
            <a:xfrm>
              <a:off x="589855" y="1246907"/>
              <a:ext cx="5004545" cy="977055"/>
              <a:chOff x="589855" y="1246907"/>
              <a:chExt cx="5004545" cy="977055"/>
            </a:xfrm>
          </p:grpSpPr>
          <p:sp>
            <p:nvSpPr>
              <p:cNvPr id="97" name="Rectangle: Rounded Corners 96">
                <a:extLst>
                  <a:ext uri="{FF2B5EF4-FFF2-40B4-BE49-F238E27FC236}">
                    <a16:creationId xmlns:a16="http://schemas.microsoft.com/office/drawing/2014/main" id="{F08684AC-6A9B-52C3-B80B-D6B752961BED}"/>
                  </a:ext>
                </a:extLst>
              </p:cNvPr>
              <p:cNvSpPr/>
              <p:nvPr/>
            </p:nvSpPr>
            <p:spPr>
              <a:xfrm>
                <a:off x="589855" y="1246907"/>
                <a:ext cx="5004545" cy="977055"/>
              </a:xfrm>
              <a:prstGeom prst="roundRect">
                <a:avLst>
                  <a:gd name="adj" fmla="val 50000"/>
                </a:avLst>
              </a:prstGeom>
              <a:solidFill>
                <a:srgbClr val="E0E1FC"/>
              </a:solidFill>
              <a:ln w="38100">
                <a:solidFill>
                  <a:srgbClr val="565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Oval 97">
                <a:extLst>
                  <a:ext uri="{FF2B5EF4-FFF2-40B4-BE49-F238E27FC236}">
                    <a16:creationId xmlns:a16="http://schemas.microsoft.com/office/drawing/2014/main" id="{7712C9AD-1ED4-3E20-5DE3-7563DBDE5E43}"/>
                  </a:ext>
                </a:extLst>
              </p:cNvPr>
              <p:cNvSpPr/>
              <p:nvPr/>
            </p:nvSpPr>
            <p:spPr>
              <a:xfrm>
                <a:off x="686682" y="1386374"/>
                <a:ext cx="709126" cy="709126"/>
              </a:xfrm>
              <a:prstGeom prst="ellipse">
                <a:avLst/>
              </a:prstGeom>
              <a:gradFill>
                <a:gsLst>
                  <a:gs pos="61000">
                    <a:srgbClr val="5E62DF"/>
                  </a:gs>
                  <a:gs pos="36000">
                    <a:srgbClr val="6669E0"/>
                  </a:gs>
                  <a:gs pos="0">
                    <a:srgbClr val="999BF5"/>
                  </a:gs>
                  <a:gs pos="100000">
                    <a:srgbClr val="565ADD"/>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descr="Atom with solid fill">
                <a:extLst>
                  <a:ext uri="{FF2B5EF4-FFF2-40B4-BE49-F238E27FC236}">
                    <a16:creationId xmlns:a16="http://schemas.microsoft.com/office/drawing/2014/main" id="{CB455822-6DE5-10FE-54D1-5E05A0B059E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0670" y="1460362"/>
                <a:ext cx="561149" cy="561149"/>
              </a:xfrm>
              <a:prstGeom prst="rect">
                <a:avLst/>
              </a:prstGeom>
            </p:spPr>
          </p:pic>
        </p:grpSp>
        <p:grpSp>
          <p:nvGrpSpPr>
            <p:cNvPr id="94" name="Group 93">
              <a:extLst>
                <a:ext uri="{FF2B5EF4-FFF2-40B4-BE49-F238E27FC236}">
                  <a16:creationId xmlns:a16="http://schemas.microsoft.com/office/drawing/2014/main" id="{A1C08B74-87CF-2F73-8A6E-05D901F16E23}"/>
                </a:ext>
              </a:extLst>
            </p:cNvPr>
            <p:cNvGrpSpPr/>
            <p:nvPr/>
          </p:nvGrpSpPr>
          <p:grpSpPr>
            <a:xfrm>
              <a:off x="1374156" y="1362179"/>
              <a:ext cx="4220244" cy="539514"/>
              <a:chOff x="7621384" y="238819"/>
              <a:chExt cx="4220244" cy="539514"/>
            </a:xfrm>
          </p:grpSpPr>
          <p:sp>
            <p:nvSpPr>
              <p:cNvPr id="95" name="TextBox 94">
                <a:extLst>
                  <a:ext uri="{FF2B5EF4-FFF2-40B4-BE49-F238E27FC236}">
                    <a16:creationId xmlns:a16="http://schemas.microsoft.com/office/drawing/2014/main" id="{43F9DABE-7568-9063-E2F1-4CA091B07964}"/>
                  </a:ext>
                </a:extLst>
              </p:cNvPr>
              <p:cNvSpPr txBox="1"/>
              <p:nvPr/>
            </p:nvSpPr>
            <p:spPr>
              <a:xfrm>
                <a:off x="7640133" y="238819"/>
                <a:ext cx="3296790" cy="307777"/>
              </a:xfrm>
              <a:prstGeom prst="rect">
                <a:avLst/>
              </a:prstGeom>
              <a:noFill/>
            </p:spPr>
            <p:txBody>
              <a:bodyPr wrap="square" rtlCol="0">
                <a:spAutoFit/>
              </a:bodyPr>
              <a:lstStyle/>
              <a:p>
                <a:r>
                  <a:rPr lang="vi-VN" sz="1400" b="1" dirty="0">
                    <a:solidFill>
                      <a:srgbClr val="565ADD"/>
                    </a:solidFill>
                    <a:latin typeface="Roboto" pitchFamily="2" charset="0"/>
                    <a:ea typeface="Roboto" pitchFamily="2" charset="0"/>
                    <a:cs typeface="Times New Roman" panose="02020603050405020304" pitchFamily="18" charset="0"/>
                  </a:rPr>
                  <a:t>PHÍ LOYALTY ENGINE</a:t>
                </a:r>
                <a:endParaRPr lang="en-US" sz="1400" b="1" dirty="0">
                  <a:solidFill>
                    <a:srgbClr val="565ADD"/>
                  </a:solidFill>
                  <a:latin typeface="Roboto" pitchFamily="2" charset="0"/>
                  <a:ea typeface="Roboto" pitchFamily="2" charset="0"/>
                  <a:cs typeface="Roboto" pitchFamily="2" charset="0"/>
                </a:endParaRPr>
              </a:p>
            </p:txBody>
          </p:sp>
          <p:sp>
            <p:nvSpPr>
              <p:cNvPr id="96" name="TextBox 95">
                <a:extLst>
                  <a:ext uri="{FF2B5EF4-FFF2-40B4-BE49-F238E27FC236}">
                    <a16:creationId xmlns:a16="http://schemas.microsoft.com/office/drawing/2014/main" id="{BC7D8901-3636-3B99-CDE8-FE14538F5FE2}"/>
                  </a:ext>
                </a:extLst>
              </p:cNvPr>
              <p:cNvSpPr txBox="1"/>
              <p:nvPr/>
            </p:nvSpPr>
            <p:spPr>
              <a:xfrm>
                <a:off x="7621384" y="501334"/>
                <a:ext cx="4220244" cy="276999"/>
              </a:xfrm>
              <a:prstGeom prst="rect">
                <a:avLst/>
              </a:prstGeom>
              <a:noFill/>
            </p:spPr>
            <p:txBody>
              <a:bodyPr wrap="square" rtlCol="0">
                <a:spAutoFit/>
              </a:bodyPr>
              <a:lstStyle/>
              <a:p>
                <a:r>
                  <a:rPr lang="vi-VN" sz="1200" dirty="0">
                    <a:latin typeface="Roboto" pitchFamily="2" charset="0"/>
                    <a:ea typeface="Roboto" pitchFamily="2" charset="0"/>
                    <a:cs typeface="Times New Roman" panose="02020603050405020304" pitchFamily="18" charset="0"/>
                  </a:rPr>
                  <a:t>Cấu hình chiến dịch ưu đãi, tích điểm, hoàn tiền, cá nhân hóa</a:t>
                </a:r>
                <a:endParaRPr lang="en-US" sz="1200" dirty="0">
                  <a:latin typeface="Roboto" pitchFamily="2" charset="0"/>
                  <a:ea typeface="Roboto" pitchFamily="2" charset="0"/>
                  <a:cs typeface="Times New Roman" panose="02020603050405020304" pitchFamily="18" charset="0"/>
                </a:endParaRPr>
              </a:p>
            </p:txBody>
          </p:sp>
        </p:grpSp>
      </p:grpSp>
      <p:sp>
        <p:nvSpPr>
          <p:cNvPr id="103" name="Oval 102">
            <a:extLst>
              <a:ext uri="{FF2B5EF4-FFF2-40B4-BE49-F238E27FC236}">
                <a16:creationId xmlns:a16="http://schemas.microsoft.com/office/drawing/2014/main" id="{B83D8B76-86D9-948E-2A0A-5E94B9021360}"/>
              </a:ext>
            </a:extLst>
          </p:cNvPr>
          <p:cNvSpPr/>
          <p:nvPr/>
        </p:nvSpPr>
        <p:spPr>
          <a:xfrm>
            <a:off x="10770034" y="4011424"/>
            <a:ext cx="625498" cy="625498"/>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Oval 103">
            <a:extLst>
              <a:ext uri="{FF2B5EF4-FFF2-40B4-BE49-F238E27FC236}">
                <a16:creationId xmlns:a16="http://schemas.microsoft.com/office/drawing/2014/main" id="{53ED83D5-A5B0-F639-59E0-694E66FC2F55}"/>
              </a:ext>
            </a:extLst>
          </p:cNvPr>
          <p:cNvSpPr/>
          <p:nvPr/>
        </p:nvSpPr>
        <p:spPr>
          <a:xfrm>
            <a:off x="2569677" y="411410"/>
            <a:ext cx="439787" cy="439787"/>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Oval 104">
            <a:extLst>
              <a:ext uri="{FF2B5EF4-FFF2-40B4-BE49-F238E27FC236}">
                <a16:creationId xmlns:a16="http://schemas.microsoft.com/office/drawing/2014/main" id="{5ABB5A23-1CC2-26AE-FBF8-5ECCFA1DCFF2}"/>
              </a:ext>
            </a:extLst>
          </p:cNvPr>
          <p:cNvSpPr/>
          <p:nvPr/>
        </p:nvSpPr>
        <p:spPr>
          <a:xfrm>
            <a:off x="10522666" y="4517512"/>
            <a:ext cx="238819" cy="238819"/>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Oval 105">
            <a:extLst>
              <a:ext uri="{FF2B5EF4-FFF2-40B4-BE49-F238E27FC236}">
                <a16:creationId xmlns:a16="http://schemas.microsoft.com/office/drawing/2014/main" id="{2DF0E524-6011-EB5B-37D9-EB90F859E3D0}"/>
              </a:ext>
            </a:extLst>
          </p:cNvPr>
          <p:cNvSpPr/>
          <p:nvPr/>
        </p:nvSpPr>
        <p:spPr>
          <a:xfrm>
            <a:off x="2355044" y="780204"/>
            <a:ext cx="211740" cy="211740"/>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22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500" fill="hold"/>
                                        <p:tgtEl>
                                          <p:spTgt spid="31"/>
                                        </p:tgtEl>
                                        <p:attrNameLst>
                                          <p:attrName>ppt_x</p:attrName>
                                        </p:attrNameLst>
                                      </p:cBhvr>
                                      <p:tavLst>
                                        <p:tav tm="0">
                                          <p:val>
                                            <p:strVal val="0-#ppt_w/2"/>
                                          </p:val>
                                        </p:tav>
                                        <p:tav tm="100000">
                                          <p:val>
                                            <p:strVal val="#ppt_x"/>
                                          </p:val>
                                        </p:tav>
                                      </p:tavLst>
                                    </p:anim>
                                    <p:anim calcmode="lin" valueType="num">
                                      <p:cBhvr additive="base">
                                        <p:cTn id="20" dur="1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1500" fill="hold"/>
                                        <p:tgtEl>
                                          <p:spTgt spid="92"/>
                                        </p:tgtEl>
                                        <p:attrNameLst>
                                          <p:attrName>ppt_x</p:attrName>
                                        </p:attrNameLst>
                                      </p:cBhvr>
                                      <p:tavLst>
                                        <p:tav tm="0">
                                          <p:val>
                                            <p:strVal val="0-#ppt_w/2"/>
                                          </p:val>
                                        </p:tav>
                                        <p:tav tm="100000">
                                          <p:val>
                                            <p:strVal val="#ppt_x"/>
                                          </p:val>
                                        </p:tav>
                                      </p:tavLst>
                                    </p:anim>
                                    <p:anim calcmode="lin" valueType="num">
                                      <p:cBhvr additive="base">
                                        <p:cTn id="24" dur="1500" fill="hold"/>
                                        <p:tgtEl>
                                          <p:spTgt spid="92"/>
                                        </p:tgtEl>
                                        <p:attrNameLst>
                                          <p:attrName>ppt_y</p:attrName>
                                        </p:attrNameLst>
                                      </p:cBhvr>
                                      <p:tavLst>
                                        <p:tav tm="0">
                                          <p:val>
                                            <p:strVal val="#ppt_y"/>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anim calcmode="lin" valueType="num">
                                      <p:cBhvr additive="base">
                                        <p:cTn id="27" dur="1500" fill="hold"/>
                                        <p:tgtEl>
                                          <p:spTgt spid="103"/>
                                        </p:tgtEl>
                                        <p:attrNameLst>
                                          <p:attrName>ppt_x</p:attrName>
                                        </p:attrNameLst>
                                      </p:cBhvr>
                                      <p:tavLst>
                                        <p:tav tm="0">
                                          <p:val>
                                            <p:strVal val="1+#ppt_w/2"/>
                                          </p:val>
                                        </p:tav>
                                        <p:tav tm="100000">
                                          <p:val>
                                            <p:strVal val="#ppt_x"/>
                                          </p:val>
                                        </p:tav>
                                      </p:tavLst>
                                    </p:anim>
                                    <p:anim calcmode="lin" valueType="num">
                                      <p:cBhvr additive="base">
                                        <p:cTn id="28" dur="1500" fill="hold"/>
                                        <p:tgtEl>
                                          <p:spTgt spid="103"/>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1000" fill="hold"/>
                                        <p:tgtEl>
                                          <p:spTgt spid="104"/>
                                        </p:tgtEl>
                                        <p:attrNameLst>
                                          <p:attrName>ppt_x</p:attrName>
                                        </p:attrNameLst>
                                      </p:cBhvr>
                                      <p:tavLst>
                                        <p:tav tm="0">
                                          <p:val>
                                            <p:strVal val="0-#ppt_w/2"/>
                                          </p:val>
                                        </p:tav>
                                        <p:tav tm="100000">
                                          <p:val>
                                            <p:strVal val="#ppt_x"/>
                                          </p:val>
                                        </p:tav>
                                      </p:tavLst>
                                    </p:anim>
                                    <p:anim calcmode="lin" valueType="num">
                                      <p:cBhvr additive="base">
                                        <p:cTn id="32" dur="1000" fill="hold"/>
                                        <p:tgtEl>
                                          <p:spTgt spid="104"/>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additive="base">
                                        <p:cTn id="35" dur="1000" fill="hold"/>
                                        <p:tgtEl>
                                          <p:spTgt spid="105"/>
                                        </p:tgtEl>
                                        <p:attrNameLst>
                                          <p:attrName>ppt_x</p:attrName>
                                        </p:attrNameLst>
                                      </p:cBhvr>
                                      <p:tavLst>
                                        <p:tav tm="0">
                                          <p:val>
                                            <p:strVal val="#ppt_x"/>
                                          </p:val>
                                        </p:tav>
                                        <p:tav tm="100000">
                                          <p:val>
                                            <p:strVal val="#ppt_x"/>
                                          </p:val>
                                        </p:tav>
                                      </p:tavLst>
                                    </p:anim>
                                    <p:anim calcmode="lin" valueType="num">
                                      <p:cBhvr additive="base">
                                        <p:cTn id="36" dur="1000" fill="hold"/>
                                        <p:tgtEl>
                                          <p:spTgt spid="105"/>
                                        </p:tgtEl>
                                        <p:attrNameLst>
                                          <p:attrName>ppt_y</p:attrName>
                                        </p:attrNameLst>
                                      </p:cBhvr>
                                      <p:tavLst>
                                        <p:tav tm="0">
                                          <p:val>
                                            <p:strVal val="1+#ppt_h/2"/>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anim calcmode="lin" valueType="num">
                                      <p:cBhvr additive="base">
                                        <p:cTn id="39" dur="1000" fill="hold"/>
                                        <p:tgtEl>
                                          <p:spTgt spid="106"/>
                                        </p:tgtEl>
                                        <p:attrNameLst>
                                          <p:attrName>ppt_x</p:attrName>
                                        </p:attrNameLst>
                                      </p:cBhvr>
                                      <p:tavLst>
                                        <p:tav tm="0">
                                          <p:val>
                                            <p:strVal val="0-#ppt_w/2"/>
                                          </p:val>
                                        </p:tav>
                                        <p:tav tm="100000">
                                          <p:val>
                                            <p:strVal val="#ppt_x"/>
                                          </p:val>
                                        </p:tav>
                                      </p:tavLst>
                                    </p:anim>
                                    <p:anim calcmode="lin" valueType="num">
                                      <p:cBhvr additive="base">
                                        <p:cTn id="40" dur="1000" fill="hold"/>
                                        <p:tgtEl>
                                          <p:spTgt spid="106"/>
                                        </p:tgtEl>
                                        <p:attrNameLst>
                                          <p:attrName>ppt_y</p:attrName>
                                        </p:attrNameLst>
                                      </p:cBhvr>
                                      <p:tavLst>
                                        <p:tav tm="0">
                                          <p:val>
                                            <p:strVal val="#ppt_y"/>
                                          </p:val>
                                        </p:tav>
                                        <p:tav tm="100000">
                                          <p:val>
                                            <p:strVal val="#ppt_y"/>
                                          </p:val>
                                        </p:tav>
                                      </p:tavLst>
                                    </p:anim>
                                  </p:childTnLst>
                                </p:cTn>
                              </p:par>
                              <p:par>
                                <p:cTn id="41" presetID="22" presetClass="entr" presetSubtype="2"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right)">
                                      <p:cBhvr>
                                        <p:cTn id="43" dur="500"/>
                                        <p:tgtEl>
                                          <p:spTgt spid="66"/>
                                        </p:tgtEl>
                                      </p:cBhvr>
                                    </p:animEffect>
                                  </p:childTnLst>
                                </p:cTn>
                              </p:par>
                              <p:par>
                                <p:cTn id="44" presetID="22" presetClass="entr" presetSubtype="2"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right)">
                                      <p:cBhvr>
                                        <p:cTn id="46" dur="1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A30E101-8210-51E9-BB52-F2D21A040E51}"/>
              </a:ext>
            </a:extLst>
          </p:cNvPr>
          <p:cNvSpPr/>
          <p:nvPr/>
        </p:nvSpPr>
        <p:spPr>
          <a:xfrm>
            <a:off x="7988043" y="1636525"/>
            <a:ext cx="3685308" cy="3620655"/>
          </a:xfrm>
          <a:prstGeom prst="ellipse">
            <a:avLst/>
          </a:prstGeom>
          <a:blipFill>
            <a:blip r:embed="rId2"/>
            <a:stretch>
              <a:fillRect/>
            </a:stretch>
          </a:blipFill>
          <a:ln w="76200">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Block Arc 4">
            <a:extLst>
              <a:ext uri="{FF2B5EF4-FFF2-40B4-BE49-F238E27FC236}">
                <a16:creationId xmlns:a16="http://schemas.microsoft.com/office/drawing/2014/main" id="{059234EA-E3C6-872A-7CFC-1E67500AA4B3}"/>
              </a:ext>
            </a:extLst>
          </p:cNvPr>
          <p:cNvSpPr/>
          <p:nvPr/>
        </p:nvSpPr>
        <p:spPr>
          <a:xfrm rot="20107890">
            <a:off x="7451485" y="1110148"/>
            <a:ext cx="4590473" cy="4248726"/>
          </a:xfrm>
          <a:prstGeom prst="blockArc">
            <a:avLst>
              <a:gd name="adj1" fmla="val 13589221"/>
              <a:gd name="adj2" fmla="val 599306"/>
              <a:gd name="adj3" fmla="val 4297"/>
            </a:avLst>
          </a:prstGeom>
          <a:gradFill flip="none" rotWithShape="1">
            <a:gsLst>
              <a:gs pos="32000">
                <a:srgbClr val="6669E0"/>
              </a:gs>
              <a:gs pos="0">
                <a:srgbClr val="EFF0FF"/>
              </a:gs>
              <a:gs pos="100000">
                <a:srgbClr val="565ADD"/>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Block Arc 5">
            <a:extLst>
              <a:ext uri="{FF2B5EF4-FFF2-40B4-BE49-F238E27FC236}">
                <a16:creationId xmlns:a16="http://schemas.microsoft.com/office/drawing/2014/main" id="{A3691843-F37F-1C39-CB72-AB8FBD21EF55}"/>
              </a:ext>
            </a:extLst>
          </p:cNvPr>
          <p:cNvSpPr/>
          <p:nvPr/>
        </p:nvSpPr>
        <p:spPr>
          <a:xfrm rot="8969988">
            <a:off x="7601527" y="1574367"/>
            <a:ext cx="4590473" cy="4248726"/>
          </a:xfrm>
          <a:prstGeom prst="blockArc">
            <a:avLst>
              <a:gd name="adj1" fmla="val 14183965"/>
              <a:gd name="adj2" fmla="val 621571"/>
              <a:gd name="adj3" fmla="val 4663"/>
            </a:avLst>
          </a:prstGeom>
          <a:gradFill flip="none" rotWithShape="1">
            <a:gsLst>
              <a:gs pos="32000">
                <a:srgbClr val="6669E0"/>
              </a:gs>
              <a:gs pos="0">
                <a:srgbClr val="EFF0FF"/>
              </a:gs>
              <a:gs pos="100000">
                <a:srgbClr val="565ADD"/>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TextBox 14">
            <a:extLst>
              <a:ext uri="{FF2B5EF4-FFF2-40B4-BE49-F238E27FC236}">
                <a16:creationId xmlns:a16="http://schemas.microsoft.com/office/drawing/2014/main" id="{0C1122F9-2190-F077-2035-36AD9973B33D}"/>
              </a:ext>
            </a:extLst>
          </p:cNvPr>
          <p:cNvSpPr txBox="1"/>
          <p:nvPr/>
        </p:nvSpPr>
        <p:spPr>
          <a:xfrm>
            <a:off x="785088" y="334232"/>
            <a:ext cx="2452045" cy="707886"/>
          </a:xfrm>
          <a:prstGeom prst="rect">
            <a:avLst/>
          </a:prstGeom>
          <a:noFill/>
        </p:spPr>
        <p:txBody>
          <a:bodyPr wrap="square" rtlCol="0">
            <a:spAutoFit/>
          </a:bodyPr>
          <a:lstStyle/>
          <a:p>
            <a:r>
              <a:rPr lang="en-US" sz="4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MỤC LỤC</a:t>
            </a:r>
          </a:p>
        </p:txBody>
      </p:sp>
      <p:grpSp>
        <p:nvGrpSpPr>
          <p:cNvPr id="23" name="Group 22">
            <a:extLst>
              <a:ext uri="{FF2B5EF4-FFF2-40B4-BE49-F238E27FC236}">
                <a16:creationId xmlns:a16="http://schemas.microsoft.com/office/drawing/2014/main" id="{8DCDDFCA-4C00-9676-BAD7-96ADF833EAEC}"/>
              </a:ext>
            </a:extLst>
          </p:cNvPr>
          <p:cNvGrpSpPr/>
          <p:nvPr/>
        </p:nvGrpSpPr>
        <p:grpSpPr>
          <a:xfrm>
            <a:off x="785091" y="1422403"/>
            <a:ext cx="6432299" cy="701963"/>
            <a:chOff x="785091" y="1773382"/>
            <a:chExt cx="6432299" cy="701963"/>
          </a:xfrm>
        </p:grpSpPr>
        <p:sp>
          <p:nvSpPr>
            <p:cNvPr id="7" name="Rectangle: Rounded Corners 6">
              <a:extLst>
                <a:ext uri="{FF2B5EF4-FFF2-40B4-BE49-F238E27FC236}">
                  <a16:creationId xmlns:a16="http://schemas.microsoft.com/office/drawing/2014/main" id="{2CF09487-93E5-8EE3-F97F-19284C090822}"/>
                </a:ext>
              </a:extLst>
            </p:cNvPr>
            <p:cNvSpPr/>
            <p:nvPr/>
          </p:nvSpPr>
          <p:spPr>
            <a:xfrm>
              <a:off x="785091" y="1773382"/>
              <a:ext cx="6432299" cy="701963"/>
            </a:xfrm>
            <a:prstGeom prst="roundRect">
              <a:avLst>
                <a:gd name="adj" fmla="val 50000"/>
              </a:avLst>
            </a:prstGeom>
            <a:gradFill flip="none" rotWithShape="1">
              <a:gsLst>
                <a:gs pos="30000">
                  <a:srgbClr val="6669E0"/>
                </a:gs>
                <a:gs pos="0">
                  <a:srgbClr val="EFF0FF"/>
                </a:gs>
                <a:gs pos="100000">
                  <a:srgbClr val="565ADD"/>
                </a:gs>
              </a:gsLst>
              <a:lin ang="1320000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009F7FD3-9298-3CBB-5352-7AB701AD4AAB}"/>
                </a:ext>
              </a:extLst>
            </p:cNvPr>
            <p:cNvSpPr/>
            <p:nvPr/>
          </p:nvSpPr>
          <p:spPr>
            <a:xfrm>
              <a:off x="858983" y="1824181"/>
              <a:ext cx="600363" cy="60036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Graphic 16" descr="Badge Tick with solid fill">
              <a:extLst>
                <a:ext uri="{FF2B5EF4-FFF2-40B4-BE49-F238E27FC236}">
                  <a16:creationId xmlns:a16="http://schemas.microsoft.com/office/drawing/2014/main" id="{9336D0E3-A4E8-9B9E-90EA-F091C6D7F8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5449" y="1870647"/>
              <a:ext cx="507429" cy="507429"/>
            </a:xfrm>
            <a:prstGeom prst="rect">
              <a:avLst/>
            </a:prstGeom>
          </p:spPr>
        </p:pic>
        <p:sp>
          <p:nvSpPr>
            <p:cNvPr id="2" name="TextBox 1">
              <a:extLst>
                <a:ext uri="{FF2B5EF4-FFF2-40B4-BE49-F238E27FC236}">
                  <a16:creationId xmlns:a16="http://schemas.microsoft.com/office/drawing/2014/main" id="{F2214BCC-E368-B91D-A0B1-BAAB9B125C26}"/>
                </a:ext>
              </a:extLst>
            </p:cNvPr>
            <p:cNvSpPr txBox="1"/>
            <p:nvPr/>
          </p:nvSpPr>
          <p:spPr>
            <a:xfrm>
              <a:off x="1529332" y="1927173"/>
              <a:ext cx="5402318" cy="400110"/>
            </a:xfrm>
            <a:prstGeom prst="rect">
              <a:avLst/>
            </a:prstGeom>
            <a:noFill/>
          </p:spPr>
          <p:txBody>
            <a:bodyPr wrap="square" rtlCol="0">
              <a:spAutoFit/>
            </a:bodyPr>
            <a:lstStyle/>
            <a:p>
              <a:r>
                <a:rPr lang="en-US" sz="2000" b="1" dirty="0">
                  <a:solidFill>
                    <a:srgbClr val="EFF0FF"/>
                  </a:solidFill>
                  <a:latin typeface="Roboto" pitchFamily="2" charset="0"/>
                  <a:ea typeface="Roboto" pitchFamily="2" charset="0"/>
                </a:rPr>
                <a:t>BỐI CẢNH THỊ TRƯỜNG</a:t>
              </a:r>
              <a:endParaRPr lang="vi-VN" sz="2000" b="1" dirty="0">
                <a:solidFill>
                  <a:srgbClr val="EFF0FF"/>
                </a:solidFill>
                <a:latin typeface="Roboto" pitchFamily="2" charset="0"/>
                <a:ea typeface="Roboto" pitchFamily="2" charset="0"/>
              </a:endParaRPr>
            </a:p>
          </p:txBody>
        </p:sp>
      </p:grpSp>
      <p:grpSp>
        <p:nvGrpSpPr>
          <p:cNvPr id="24" name="Group 23">
            <a:extLst>
              <a:ext uri="{FF2B5EF4-FFF2-40B4-BE49-F238E27FC236}">
                <a16:creationId xmlns:a16="http://schemas.microsoft.com/office/drawing/2014/main" id="{22E46BA5-2E1E-9B3F-6AC3-5B3603D299B2}"/>
              </a:ext>
            </a:extLst>
          </p:cNvPr>
          <p:cNvGrpSpPr/>
          <p:nvPr/>
        </p:nvGrpSpPr>
        <p:grpSpPr>
          <a:xfrm>
            <a:off x="785090" y="2468609"/>
            <a:ext cx="6432299" cy="701963"/>
            <a:chOff x="785090" y="2819588"/>
            <a:chExt cx="6432299" cy="701963"/>
          </a:xfrm>
        </p:grpSpPr>
        <p:sp>
          <p:nvSpPr>
            <p:cNvPr id="8" name="Rectangle: Rounded Corners 7">
              <a:extLst>
                <a:ext uri="{FF2B5EF4-FFF2-40B4-BE49-F238E27FC236}">
                  <a16:creationId xmlns:a16="http://schemas.microsoft.com/office/drawing/2014/main" id="{00488E20-EB5A-AEDC-230A-E89856A0F640}"/>
                </a:ext>
              </a:extLst>
            </p:cNvPr>
            <p:cNvSpPr/>
            <p:nvPr/>
          </p:nvSpPr>
          <p:spPr>
            <a:xfrm>
              <a:off x="785090" y="2819588"/>
              <a:ext cx="6432299" cy="701963"/>
            </a:xfrm>
            <a:prstGeom prst="roundRect">
              <a:avLst>
                <a:gd name="adj" fmla="val 50000"/>
              </a:avLst>
            </a:prstGeom>
            <a:gradFill flip="none" rotWithShape="1">
              <a:gsLst>
                <a:gs pos="30000">
                  <a:srgbClr val="6669E0"/>
                </a:gs>
                <a:gs pos="0">
                  <a:srgbClr val="EFF0FF"/>
                </a:gs>
                <a:gs pos="100000">
                  <a:srgbClr val="565ADD"/>
                </a:gs>
              </a:gsLst>
              <a:lin ang="420000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2A924061-DFB7-4FD6-3EC0-09CED264433E}"/>
                </a:ext>
              </a:extLst>
            </p:cNvPr>
            <p:cNvSpPr/>
            <p:nvPr/>
          </p:nvSpPr>
          <p:spPr>
            <a:xfrm>
              <a:off x="858983" y="2866258"/>
              <a:ext cx="600363" cy="60036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Graphic 17" descr="Badge Tick with solid fill">
              <a:extLst>
                <a:ext uri="{FF2B5EF4-FFF2-40B4-BE49-F238E27FC236}">
                  <a16:creationId xmlns:a16="http://schemas.microsoft.com/office/drawing/2014/main" id="{45FCB789-E9C6-2EBA-536F-BC3BB8EB99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5448" y="2911948"/>
              <a:ext cx="507429" cy="507429"/>
            </a:xfrm>
            <a:prstGeom prst="rect">
              <a:avLst/>
            </a:prstGeom>
          </p:spPr>
        </p:pic>
        <p:sp>
          <p:nvSpPr>
            <p:cNvPr id="3" name="TextBox 2">
              <a:extLst>
                <a:ext uri="{FF2B5EF4-FFF2-40B4-BE49-F238E27FC236}">
                  <a16:creationId xmlns:a16="http://schemas.microsoft.com/office/drawing/2014/main" id="{34C89E20-75AB-E4B9-E0E5-97DAA6F33B1D}"/>
                </a:ext>
              </a:extLst>
            </p:cNvPr>
            <p:cNvSpPr txBox="1"/>
            <p:nvPr/>
          </p:nvSpPr>
          <p:spPr>
            <a:xfrm>
              <a:off x="1548689" y="2965607"/>
              <a:ext cx="5292233" cy="400110"/>
            </a:xfrm>
            <a:prstGeom prst="rect">
              <a:avLst/>
            </a:prstGeom>
            <a:noFill/>
          </p:spPr>
          <p:txBody>
            <a:bodyPr wrap="square" rtlCol="0">
              <a:spAutoFit/>
            </a:bodyPr>
            <a:lstStyle/>
            <a:p>
              <a:r>
                <a:rPr lang="en-US" sz="2000" b="1" dirty="0">
                  <a:solidFill>
                    <a:srgbClr val="EFF0FF"/>
                  </a:solidFill>
                  <a:latin typeface="Roboto" pitchFamily="2" charset="0"/>
                  <a:ea typeface="Roboto" pitchFamily="2" charset="0"/>
                </a:rPr>
                <a:t>VÌ SAO CHỌN TRUSTED </a:t>
              </a:r>
              <a:r>
                <a:rPr lang="en-US" sz="2000" b="1" dirty="0" err="1">
                  <a:solidFill>
                    <a:srgbClr val="EFF0FF"/>
                  </a:solidFill>
                  <a:latin typeface="Roboto" pitchFamily="2" charset="0"/>
                  <a:ea typeface="Roboto" pitchFamily="2" charset="0"/>
                </a:rPr>
                <a:t>PALMPAY</a:t>
              </a:r>
              <a:r>
                <a:rPr lang="en-US" sz="2000" b="1" dirty="0">
                  <a:solidFill>
                    <a:srgbClr val="EFF0FF"/>
                  </a:solidFill>
                  <a:latin typeface="Roboto" pitchFamily="2" charset="0"/>
                  <a:ea typeface="Roboto" pitchFamily="2" charset="0"/>
                </a:rPr>
                <a:t>?</a:t>
              </a:r>
              <a:endParaRPr lang="vi-VN" sz="2000" b="1" dirty="0">
                <a:solidFill>
                  <a:srgbClr val="EFF0FF"/>
                </a:solidFill>
                <a:latin typeface="Roboto" pitchFamily="2" charset="0"/>
                <a:ea typeface="Roboto" pitchFamily="2" charset="0"/>
              </a:endParaRPr>
            </a:p>
          </p:txBody>
        </p:sp>
      </p:grpSp>
      <p:grpSp>
        <p:nvGrpSpPr>
          <p:cNvPr id="25" name="Group 24">
            <a:extLst>
              <a:ext uri="{FF2B5EF4-FFF2-40B4-BE49-F238E27FC236}">
                <a16:creationId xmlns:a16="http://schemas.microsoft.com/office/drawing/2014/main" id="{FB4410B8-37ED-C719-C957-AFF11A4D5B56}"/>
              </a:ext>
            </a:extLst>
          </p:cNvPr>
          <p:cNvGrpSpPr/>
          <p:nvPr/>
        </p:nvGrpSpPr>
        <p:grpSpPr>
          <a:xfrm>
            <a:off x="785089" y="3514815"/>
            <a:ext cx="6432299" cy="701963"/>
            <a:chOff x="785089" y="3865794"/>
            <a:chExt cx="6432299" cy="701963"/>
          </a:xfrm>
        </p:grpSpPr>
        <p:sp>
          <p:nvSpPr>
            <p:cNvPr id="9" name="Rectangle: Rounded Corners 8">
              <a:extLst>
                <a:ext uri="{FF2B5EF4-FFF2-40B4-BE49-F238E27FC236}">
                  <a16:creationId xmlns:a16="http://schemas.microsoft.com/office/drawing/2014/main" id="{591604A8-5F35-DAB9-603C-28C859A5E5DB}"/>
                </a:ext>
              </a:extLst>
            </p:cNvPr>
            <p:cNvSpPr/>
            <p:nvPr/>
          </p:nvSpPr>
          <p:spPr>
            <a:xfrm>
              <a:off x="785089" y="3865794"/>
              <a:ext cx="6432299" cy="701963"/>
            </a:xfrm>
            <a:prstGeom prst="roundRect">
              <a:avLst>
                <a:gd name="adj" fmla="val 50000"/>
              </a:avLst>
            </a:prstGeom>
            <a:gradFill flip="none" rotWithShape="1">
              <a:gsLst>
                <a:gs pos="30000">
                  <a:srgbClr val="6669E0"/>
                </a:gs>
                <a:gs pos="0">
                  <a:srgbClr val="EFF0FF"/>
                </a:gs>
                <a:gs pos="100000">
                  <a:srgbClr val="565ADD"/>
                </a:gs>
              </a:gsLst>
              <a:lin ang="1560000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5BC3BABF-33FE-9A0A-FCDB-E4C7A8CACD64}"/>
                </a:ext>
              </a:extLst>
            </p:cNvPr>
            <p:cNvSpPr/>
            <p:nvPr/>
          </p:nvSpPr>
          <p:spPr>
            <a:xfrm>
              <a:off x="858983" y="3912954"/>
              <a:ext cx="600363" cy="60036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raphic 18" descr="Badge Tick with solid fill">
              <a:extLst>
                <a:ext uri="{FF2B5EF4-FFF2-40B4-BE49-F238E27FC236}">
                  <a16:creationId xmlns:a16="http://schemas.microsoft.com/office/drawing/2014/main" id="{B9A97D8D-547F-5816-D94C-246CE33CF2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5447" y="3953249"/>
              <a:ext cx="507429" cy="507429"/>
            </a:xfrm>
            <a:prstGeom prst="rect">
              <a:avLst/>
            </a:prstGeom>
          </p:spPr>
        </p:pic>
        <p:sp>
          <p:nvSpPr>
            <p:cNvPr id="16" name="TextBox 15">
              <a:extLst>
                <a:ext uri="{FF2B5EF4-FFF2-40B4-BE49-F238E27FC236}">
                  <a16:creationId xmlns:a16="http://schemas.microsoft.com/office/drawing/2014/main" id="{7104F883-F658-0DEA-5ABF-C6A36AF9B9D4}"/>
                </a:ext>
              </a:extLst>
            </p:cNvPr>
            <p:cNvSpPr txBox="1"/>
            <p:nvPr/>
          </p:nvSpPr>
          <p:spPr>
            <a:xfrm>
              <a:off x="1548689" y="4016720"/>
              <a:ext cx="5382961" cy="400110"/>
            </a:xfrm>
            <a:prstGeom prst="rect">
              <a:avLst/>
            </a:prstGeom>
            <a:noFill/>
          </p:spPr>
          <p:txBody>
            <a:bodyPr wrap="square" rtlCol="0">
              <a:spAutoFit/>
            </a:bodyPr>
            <a:lstStyle/>
            <a:p>
              <a:r>
                <a:rPr lang="en-US" sz="2000" b="1" dirty="0">
                  <a:solidFill>
                    <a:srgbClr val="EFF0FF"/>
                  </a:solidFill>
                  <a:latin typeface="Roboto" pitchFamily="2" charset="0"/>
                  <a:ea typeface="Roboto" pitchFamily="2" charset="0"/>
                </a:rPr>
                <a:t>MÔ HÌNH KINH DOANH VÀ HỢP TÁC</a:t>
              </a:r>
              <a:endParaRPr lang="vi-VN" sz="2000" b="1" dirty="0">
                <a:solidFill>
                  <a:srgbClr val="EFF0FF"/>
                </a:solidFill>
                <a:latin typeface="Roboto" pitchFamily="2" charset="0"/>
                <a:ea typeface="Roboto" pitchFamily="2" charset="0"/>
              </a:endParaRPr>
            </a:p>
          </p:txBody>
        </p:sp>
      </p:grpSp>
      <p:grpSp>
        <p:nvGrpSpPr>
          <p:cNvPr id="26" name="Group 25">
            <a:extLst>
              <a:ext uri="{FF2B5EF4-FFF2-40B4-BE49-F238E27FC236}">
                <a16:creationId xmlns:a16="http://schemas.microsoft.com/office/drawing/2014/main" id="{E74B7F65-8038-77F7-219D-1EB2D57B39DA}"/>
              </a:ext>
            </a:extLst>
          </p:cNvPr>
          <p:cNvGrpSpPr/>
          <p:nvPr/>
        </p:nvGrpSpPr>
        <p:grpSpPr>
          <a:xfrm>
            <a:off x="785088" y="4561021"/>
            <a:ext cx="6432299" cy="701963"/>
            <a:chOff x="785088" y="4912000"/>
            <a:chExt cx="6432299" cy="701963"/>
          </a:xfrm>
        </p:grpSpPr>
        <p:sp>
          <p:nvSpPr>
            <p:cNvPr id="10" name="Rectangle: Rounded Corners 9">
              <a:extLst>
                <a:ext uri="{FF2B5EF4-FFF2-40B4-BE49-F238E27FC236}">
                  <a16:creationId xmlns:a16="http://schemas.microsoft.com/office/drawing/2014/main" id="{3C83CC6E-A35A-203A-DFB7-5913BAB09E95}"/>
                </a:ext>
              </a:extLst>
            </p:cNvPr>
            <p:cNvSpPr/>
            <p:nvPr/>
          </p:nvSpPr>
          <p:spPr>
            <a:xfrm>
              <a:off x="785088" y="4912000"/>
              <a:ext cx="6432299" cy="701963"/>
            </a:xfrm>
            <a:prstGeom prst="roundRect">
              <a:avLst>
                <a:gd name="adj" fmla="val 50000"/>
              </a:avLst>
            </a:prstGeom>
            <a:gradFill flip="none" rotWithShape="1">
              <a:gsLst>
                <a:gs pos="30000">
                  <a:srgbClr val="6669E0"/>
                </a:gs>
                <a:gs pos="0">
                  <a:srgbClr val="EFF0FF"/>
                </a:gs>
                <a:gs pos="100000">
                  <a:srgbClr val="565ADD"/>
                </a:gs>
              </a:gsLst>
              <a:lin ang="240000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B8E87FF1-3051-8430-D24F-5F7A2487F4E7}"/>
                </a:ext>
              </a:extLst>
            </p:cNvPr>
            <p:cNvSpPr/>
            <p:nvPr/>
          </p:nvSpPr>
          <p:spPr>
            <a:xfrm>
              <a:off x="858983" y="4959650"/>
              <a:ext cx="600363" cy="60036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Graphic 19" descr="Badge Tick with solid fill">
              <a:extLst>
                <a:ext uri="{FF2B5EF4-FFF2-40B4-BE49-F238E27FC236}">
                  <a16:creationId xmlns:a16="http://schemas.microsoft.com/office/drawing/2014/main" id="{62159DD1-23CF-B0E6-5237-9258F3F042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5446" y="4994550"/>
              <a:ext cx="507429" cy="507429"/>
            </a:xfrm>
            <a:prstGeom prst="rect">
              <a:avLst/>
            </a:prstGeom>
          </p:spPr>
        </p:pic>
        <p:sp>
          <p:nvSpPr>
            <p:cNvPr id="22" name="TextBox 21">
              <a:extLst>
                <a:ext uri="{FF2B5EF4-FFF2-40B4-BE49-F238E27FC236}">
                  <a16:creationId xmlns:a16="http://schemas.microsoft.com/office/drawing/2014/main" id="{DB436D50-4C72-955E-143B-D36E471999A7}"/>
                </a:ext>
              </a:extLst>
            </p:cNvPr>
            <p:cNvSpPr txBox="1"/>
            <p:nvPr/>
          </p:nvSpPr>
          <p:spPr>
            <a:xfrm>
              <a:off x="1548689" y="5057125"/>
              <a:ext cx="5292233" cy="400110"/>
            </a:xfrm>
            <a:prstGeom prst="rect">
              <a:avLst/>
            </a:prstGeom>
            <a:noFill/>
          </p:spPr>
          <p:txBody>
            <a:bodyPr wrap="square" rtlCol="0">
              <a:spAutoFit/>
            </a:bodyPr>
            <a:lstStyle/>
            <a:p>
              <a:r>
                <a:rPr lang="en-US" sz="2000" b="1" dirty="0">
                  <a:solidFill>
                    <a:srgbClr val="EFF0FF"/>
                  </a:solidFill>
                  <a:latin typeface="Roboto" pitchFamily="2" charset="0"/>
                  <a:ea typeface="Roboto" pitchFamily="2" charset="0"/>
                </a:rPr>
                <a:t>PHÂN TÍCH S-W-O-T</a:t>
              </a:r>
              <a:endParaRPr lang="vi-VN" sz="2000" b="1" dirty="0">
                <a:solidFill>
                  <a:srgbClr val="EFF0FF"/>
                </a:solidFill>
                <a:latin typeface="Roboto" pitchFamily="2" charset="0"/>
                <a:ea typeface="Roboto" pitchFamily="2" charset="0"/>
              </a:endParaRPr>
            </a:p>
          </p:txBody>
        </p:sp>
      </p:grpSp>
      <p:grpSp>
        <p:nvGrpSpPr>
          <p:cNvPr id="21" name="Group 20">
            <a:extLst>
              <a:ext uri="{FF2B5EF4-FFF2-40B4-BE49-F238E27FC236}">
                <a16:creationId xmlns:a16="http://schemas.microsoft.com/office/drawing/2014/main" id="{D0D8E154-5D24-F5CD-28E9-7C220D277D68}"/>
              </a:ext>
            </a:extLst>
          </p:cNvPr>
          <p:cNvGrpSpPr/>
          <p:nvPr/>
        </p:nvGrpSpPr>
        <p:grpSpPr>
          <a:xfrm>
            <a:off x="785088" y="5623250"/>
            <a:ext cx="6432299" cy="701963"/>
            <a:chOff x="785088" y="4912000"/>
            <a:chExt cx="6432299" cy="701963"/>
          </a:xfrm>
        </p:grpSpPr>
        <p:sp>
          <p:nvSpPr>
            <p:cNvPr id="27" name="Rectangle: Rounded Corners 26">
              <a:extLst>
                <a:ext uri="{FF2B5EF4-FFF2-40B4-BE49-F238E27FC236}">
                  <a16:creationId xmlns:a16="http://schemas.microsoft.com/office/drawing/2014/main" id="{67E06378-59EC-5FEF-3173-18CAEB3FF772}"/>
                </a:ext>
              </a:extLst>
            </p:cNvPr>
            <p:cNvSpPr/>
            <p:nvPr/>
          </p:nvSpPr>
          <p:spPr>
            <a:xfrm>
              <a:off x="785088" y="4912000"/>
              <a:ext cx="6432299" cy="701963"/>
            </a:xfrm>
            <a:prstGeom prst="roundRect">
              <a:avLst>
                <a:gd name="adj" fmla="val 50000"/>
              </a:avLst>
            </a:prstGeom>
            <a:gradFill flip="none" rotWithShape="1">
              <a:gsLst>
                <a:gs pos="30000">
                  <a:srgbClr val="6669E0"/>
                </a:gs>
                <a:gs pos="0">
                  <a:srgbClr val="EFF0FF"/>
                </a:gs>
                <a:gs pos="100000">
                  <a:srgbClr val="565ADD"/>
                </a:gs>
              </a:gsLst>
              <a:lin ang="240000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a:extLst>
                <a:ext uri="{FF2B5EF4-FFF2-40B4-BE49-F238E27FC236}">
                  <a16:creationId xmlns:a16="http://schemas.microsoft.com/office/drawing/2014/main" id="{9000582B-571E-1A83-37CB-1221702C2629}"/>
                </a:ext>
              </a:extLst>
            </p:cNvPr>
            <p:cNvSpPr/>
            <p:nvPr/>
          </p:nvSpPr>
          <p:spPr>
            <a:xfrm>
              <a:off x="858983" y="4959650"/>
              <a:ext cx="600363" cy="60036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Graphic 28" descr="Badge Tick with solid fill">
              <a:extLst>
                <a:ext uri="{FF2B5EF4-FFF2-40B4-BE49-F238E27FC236}">
                  <a16:creationId xmlns:a16="http://schemas.microsoft.com/office/drawing/2014/main" id="{C9D489F5-7C92-AD1D-BA01-C38E3A2F1C6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5446" y="4994550"/>
              <a:ext cx="507429" cy="507429"/>
            </a:xfrm>
            <a:prstGeom prst="rect">
              <a:avLst/>
            </a:prstGeom>
          </p:spPr>
        </p:pic>
        <p:sp>
          <p:nvSpPr>
            <p:cNvPr id="30" name="TextBox 29">
              <a:extLst>
                <a:ext uri="{FF2B5EF4-FFF2-40B4-BE49-F238E27FC236}">
                  <a16:creationId xmlns:a16="http://schemas.microsoft.com/office/drawing/2014/main" id="{B19484D7-01DC-41B7-6743-D137BC8CC53A}"/>
                </a:ext>
              </a:extLst>
            </p:cNvPr>
            <p:cNvSpPr txBox="1"/>
            <p:nvPr/>
          </p:nvSpPr>
          <p:spPr>
            <a:xfrm>
              <a:off x="1548689" y="5057125"/>
              <a:ext cx="5292233" cy="400110"/>
            </a:xfrm>
            <a:prstGeom prst="rect">
              <a:avLst/>
            </a:prstGeom>
            <a:noFill/>
          </p:spPr>
          <p:txBody>
            <a:bodyPr wrap="square" rtlCol="0">
              <a:spAutoFit/>
            </a:bodyPr>
            <a:lstStyle/>
            <a:p>
              <a:r>
                <a:rPr lang="en-US" sz="2000" b="1" dirty="0">
                  <a:solidFill>
                    <a:srgbClr val="EFF0FF"/>
                  </a:solidFill>
                  <a:latin typeface="Roboto" pitchFamily="2" charset="0"/>
                  <a:ea typeface="Roboto" pitchFamily="2" charset="0"/>
                </a:rPr>
                <a:t>KẾ HOẠCH TRIỂN KHAI</a:t>
              </a:r>
              <a:endParaRPr lang="vi-VN" sz="2000" b="1" dirty="0">
                <a:solidFill>
                  <a:srgbClr val="EFF0FF"/>
                </a:solidFill>
                <a:latin typeface="Roboto" pitchFamily="2" charset="0"/>
                <a:ea typeface="Roboto" pitchFamily="2" charset="0"/>
              </a:endParaRPr>
            </a:p>
          </p:txBody>
        </p:sp>
      </p:grpSp>
    </p:spTree>
    <p:extLst>
      <p:ext uri="{BB962C8B-B14F-4D97-AF65-F5344CB8AC3E}">
        <p14:creationId xmlns:p14="http://schemas.microsoft.com/office/powerpoint/2010/main" val="2737991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1000"/>
                                        <p:tgtEl>
                                          <p:spTgt spid="24"/>
                                        </p:tgtEl>
                                      </p:cBhvr>
                                    </p:animEffect>
                                  </p:childTnLst>
                                </p:cTn>
                              </p:par>
                              <p:par>
                                <p:cTn id="14" presetID="2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1250"/>
                                        <p:tgtEl>
                                          <p:spTgt spid="25"/>
                                        </p:tgtEl>
                                      </p:cBhvr>
                                    </p:animEffect>
                                  </p:childTnLst>
                                </p:cTn>
                              </p:par>
                              <p:par>
                                <p:cTn id="17" presetID="2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par>
                                <p:cTn id="20" presetID="22" presetClass="entr" presetSubtype="8"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C630D2-C91E-EE36-7CF8-B26BD090B790}"/>
              </a:ext>
            </a:extLst>
          </p:cNvPr>
          <p:cNvSpPr txBox="1"/>
          <p:nvPr/>
        </p:nvSpPr>
        <p:spPr>
          <a:xfrm>
            <a:off x="941337" y="380103"/>
            <a:ext cx="10309323" cy="553998"/>
          </a:xfrm>
          <a:prstGeom prst="rect">
            <a:avLst/>
          </a:prstGeom>
          <a:noFill/>
        </p:spPr>
        <p:txBody>
          <a:bodyPr wrap="square" rtlCol="0">
            <a:spAutoFit/>
          </a:bodyPr>
          <a:lstStyle/>
          <a:p>
            <a:pPr algn="ctr"/>
            <a:r>
              <a:rPr lang="en-US" sz="3000" b="1" dirty="0">
                <a:solidFill>
                  <a:srgbClr val="E0E1FC"/>
                </a:solidFill>
                <a:latin typeface="Roboto" pitchFamily="2" charset="0"/>
                <a:ea typeface="Roboto" pitchFamily="2" charset="0"/>
              </a:rPr>
              <a:t>CÁC GÓI THƯƠNG MẠI</a:t>
            </a:r>
          </a:p>
        </p:txBody>
      </p:sp>
      <p:grpSp>
        <p:nvGrpSpPr>
          <p:cNvPr id="20" name="Group 19">
            <a:extLst>
              <a:ext uri="{FF2B5EF4-FFF2-40B4-BE49-F238E27FC236}">
                <a16:creationId xmlns:a16="http://schemas.microsoft.com/office/drawing/2014/main" id="{D8D5AF47-AD2A-A0CB-0036-EC624627BE7B}"/>
              </a:ext>
            </a:extLst>
          </p:cNvPr>
          <p:cNvGrpSpPr/>
          <p:nvPr/>
        </p:nvGrpSpPr>
        <p:grpSpPr>
          <a:xfrm>
            <a:off x="0" y="4133850"/>
            <a:ext cx="12192000" cy="2724150"/>
            <a:chOff x="0" y="4552950"/>
            <a:chExt cx="12192000" cy="2305050"/>
          </a:xfrm>
        </p:grpSpPr>
        <p:sp>
          <p:nvSpPr>
            <p:cNvPr id="5" name="Rectangle 4">
              <a:extLst>
                <a:ext uri="{FF2B5EF4-FFF2-40B4-BE49-F238E27FC236}">
                  <a16:creationId xmlns:a16="http://schemas.microsoft.com/office/drawing/2014/main" id="{2B8653E9-4F00-F0F3-9012-70C98E943876}"/>
                </a:ext>
              </a:extLst>
            </p:cNvPr>
            <p:cNvSpPr/>
            <p:nvPr/>
          </p:nvSpPr>
          <p:spPr>
            <a:xfrm>
              <a:off x="0" y="4552950"/>
              <a:ext cx="12192000" cy="2305050"/>
            </a:xfrm>
            <a:prstGeom prst="rect">
              <a:avLst/>
            </a:prstGeom>
            <a: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868E5009-5B5F-24E4-D7E1-F65731E912A9}"/>
                </a:ext>
              </a:extLst>
            </p:cNvPr>
            <p:cNvSpPr/>
            <p:nvPr/>
          </p:nvSpPr>
          <p:spPr>
            <a:xfrm>
              <a:off x="0" y="4552950"/>
              <a:ext cx="12192000" cy="2305050"/>
            </a:xfrm>
            <a:prstGeom prst="rect">
              <a:avLst/>
            </a:prstGeom>
            <a:solidFill>
              <a:srgbClr val="4A4DDA">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9" name="Group 48">
            <a:extLst>
              <a:ext uri="{FF2B5EF4-FFF2-40B4-BE49-F238E27FC236}">
                <a16:creationId xmlns:a16="http://schemas.microsoft.com/office/drawing/2014/main" id="{05464A47-C65A-ABE9-0753-FC2B020D718E}"/>
              </a:ext>
            </a:extLst>
          </p:cNvPr>
          <p:cNvGrpSpPr/>
          <p:nvPr/>
        </p:nvGrpSpPr>
        <p:grpSpPr>
          <a:xfrm>
            <a:off x="119233" y="1717103"/>
            <a:ext cx="2932459" cy="2905126"/>
            <a:chOff x="609028" y="1475719"/>
            <a:chExt cx="2932459" cy="2905126"/>
          </a:xfrm>
        </p:grpSpPr>
        <p:grpSp>
          <p:nvGrpSpPr>
            <p:cNvPr id="14" name="Group 13">
              <a:extLst>
                <a:ext uri="{FF2B5EF4-FFF2-40B4-BE49-F238E27FC236}">
                  <a16:creationId xmlns:a16="http://schemas.microsoft.com/office/drawing/2014/main" id="{3B468E65-F6CA-417A-A925-E34886D78EA6}"/>
                </a:ext>
              </a:extLst>
            </p:cNvPr>
            <p:cNvGrpSpPr/>
            <p:nvPr/>
          </p:nvGrpSpPr>
          <p:grpSpPr>
            <a:xfrm>
              <a:off x="609028" y="1475719"/>
              <a:ext cx="2932459" cy="2905126"/>
              <a:chOff x="676275" y="1323974"/>
              <a:chExt cx="2932459" cy="2905126"/>
            </a:xfrm>
          </p:grpSpPr>
          <p:sp>
            <p:nvSpPr>
              <p:cNvPr id="8" name="Rectangle: Rounded Corners 7">
                <a:extLst>
                  <a:ext uri="{FF2B5EF4-FFF2-40B4-BE49-F238E27FC236}">
                    <a16:creationId xmlns:a16="http://schemas.microsoft.com/office/drawing/2014/main" id="{7E751515-10B2-C78B-A7A6-BA35AA76478C}"/>
                  </a:ext>
                </a:extLst>
              </p:cNvPr>
              <p:cNvSpPr/>
              <p:nvPr/>
            </p:nvSpPr>
            <p:spPr>
              <a:xfrm>
                <a:off x="676275" y="1323975"/>
                <a:ext cx="2932459" cy="2905125"/>
              </a:xfrm>
              <a:prstGeom prst="roundRect">
                <a:avLst/>
              </a:prstGeom>
              <a:solidFill>
                <a:srgbClr val="D5D6FB"/>
              </a:solidFill>
              <a:ln>
                <a:noFill/>
              </a:ln>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Rectangle: Rounded Corners 10">
                <a:extLst>
                  <a:ext uri="{FF2B5EF4-FFF2-40B4-BE49-F238E27FC236}">
                    <a16:creationId xmlns:a16="http://schemas.microsoft.com/office/drawing/2014/main" id="{E59F71C6-F49A-8EC8-4DA4-54D09986417B}"/>
                  </a:ext>
                </a:extLst>
              </p:cNvPr>
              <p:cNvSpPr/>
              <p:nvPr/>
            </p:nvSpPr>
            <p:spPr>
              <a:xfrm>
                <a:off x="676275" y="1323974"/>
                <a:ext cx="2854134" cy="62107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7" name="TextBox 16">
              <a:extLst>
                <a:ext uri="{FF2B5EF4-FFF2-40B4-BE49-F238E27FC236}">
                  <a16:creationId xmlns:a16="http://schemas.microsoft.com/office/drawing/2014/main" id="{D83F8F83-E723-D51C-57C7-6709868FCE31}"/>
                </a:ext>
              </a:extLst>
            </p:cNvPr>
            <p:cNvSpPr txBox="1"/>
            <p:nvPr/>
          </p:nvSpPr>
          <p:spPr>
            <a:xfrm>
              <a:off x="816108" y="1659656"/>
              <a:ext cx="2445627" cy="369332"/>
            </a:xfrm>
            <a:prstGeom prst="rect">
              <a:avLst/>
            </a:prstGeom>
            <a:noFill/>
          </p:spPr>
          <p:txBody>
            <a:bodyPr wrap="square" rtlCol="0">
              <a:spAutoFit/>
            </a:bodyPr>
            <a:lstStyle/>
            <a:p>
              <a:pPr algn="ctr"/>
              <a:r>
                <a:rPr lang="vi-VN" b="1" dirty="0">
                  <a:solidFill>
                    <a:srgbClr val="D5D6FB"/>
                  </a:solidFill>
                  <a:latin typeface="Roboto" pitchFamily="2" charset="0"/>
                  <a:ea typeface="Roboto" pitchFamily="2" charset="0"/>
                  <a:cs typeface="Times New Roman" panose="02020603050405020304" pitchFamily="18" charset="0"/>
                </a:rPr>
                <a:t>GÓI STARTER</a:t>
              </a:r>
              <a:endParaRPr lang="en-US" b="1" dirty="0">
                <a:solidFill>
                  <a:srgbClr val="D5D6FB"/>
                </a:solidFill>
                <a:latin typeface="Roboto" pitchFamily="2" charset="0"/>
                <a:ea typeface="Roboto" pitchFamily="2" charset="0"/>
                <a:cs typeface="Roboto" pitchFamily="2" charset="0"/>
              </a:endParaRPr>
            </a:p>
          </p:txBody>
        </p:sp>
      </p:grpSp>
      <p:grpSp>
        <p:nvGrpSpPr>
          <p:cNvPr id="24" name="Group 23">
            <a:extLst>
              <a:ext uri="{FF2B5EF4-FFF2-40B4-BE49-F238E27FC236}">
                <a16:creationId xmlns:a16="http://schemas.microsoft.com/office/drawing/2014/main" id="{8771669C-2972-0015-38E8-DC55FEEAB75C}"/>
              </a:ext>
            </a:extLst>
          </p:cNvPr>
          <p:cNvGrpSpPr/>
          <p:nvPr/>
        </p:nvGrpSpPr>
        <p:grpSpPr>
          <a:xfrm>
            <a:off x="175316" y="2454308"/>
            <a:ext cx="2475185" cy="276999"/>
            <a:chOff x="698449" y="2458433"/>
            <a:chExt cx="2475185" cy="276999"/>
          </a:xfrm>
        </p:grpSpPr>
        <p:sp>
          <p:nvSpPr>
            <p:cNvPr id="21" name="TextBox 20">
              <a:extLst>
                <a:ext uri="{FF2B5EF4-FFF2-40B4-BE49-F238E27FC236}">
                  <a16:creationId xmlns:a16="http://schemas.microsoft.com/office/drawing/2014/main" id="{36B7BF2D-2A47-263F-FDF9-3388745449FE}"/>
                </a:ext>
              </a:extLst>
            </p:cNvPr>
            <p:cNvSpPr txBox="1"/>
            <p:nvPr/>
          </p:nvSpPr>
          <p:spPr>
            <a:xfrm>
              <a:off x="941338" y="2458433"/>
              <a:ext cx="2232296"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1–3 điểm bán</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23" name="Graphic 22" descr="Aperture with solid fill">
              <a:extLst>
                <a:ext uri="{FF2B5EF4-FFF2-40B4-BE49-F238E27FC236}">
                  <a16:creationId xmlns:a16="http://schemas.microsoft.com/office/drawing/2014/main" id="{0D1D6DF0-B822-F5B3-AA69-CFFDBE8ED0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25" name="Group 24">
            <a:extLst>
              <a:ext uri="{FF2B5EF4-FFF2-40B4-BE49-F238E27FC236}">
                <a16:creationId xmlns:a16="http://schemas.microsoft.com/office/drawing/2014/main" id="{3D1A9E8B-2E48-B7F9-D2D8-4A14ABD64759}"/>
              </a:ext>
            </a:extLst>
          </p:cNvPr>
          <p:cNvGrpSpPr/>
          <p:nvPr/>
        </p:nvGrpSpPr>
        <p:grpSpPr>
          <a:xfrm>
            <a:off x="175316" y="2822478"/>
            <a:ext cx="2798051" cy="276999"/>
            <a:chOff x="698449" y="2458433"/>
            <a:chExt cx="2798051" cy="276999"/>
          </a:xfrm>
        </p:grpSpPr>
        <p:sp>
          <p:nvSpPr>
            <p:cNvPr id="26" name="TextBox 25">
              <a:extLst>
                <a:ext uri="{FF2B5EF4-FFF2-40B4-BE49-F238E27FC236}">
                  <a16:creationId xmlns:a16="http://schemas.microsoft.com/office/drawing/2014/main" id="{2F2A630D-BA18-A26A-409F-9F524A05C8A4}"/>
                </a:ext>
              </a:extLst>
            </p:cNvPr>
            <p:cNvSpPr txBox="1"/>
            <p:nvPr/>
          </p:nvSpPr>
          <p:spPr>
            <a:xfrm>
              <a:off x="941338" y="2458433"/>
              <a:ext cx="2555162"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Một nhóm khách hàng thử nghiệm</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27" name="Graphic 26" descr="Aperture with solid fill">
              <a:extLst>
                <a:ext uri="{FF2B5EF4-FFF2-40B4-BE49-F238E27FC236}">
                  <a16:creationId xmlns:a16="http://schemas.microsoft.com/office/drawing/2014/main" id="{DEC36D9D-4A7E-30E6-C52E-0C61724987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28" name="Group 27">
            <a:extLst>
              <a:ext uri="{FF2B5EF4-FFF2-40B4-BE49-F238E27FC236}">
                <a16:creationId xmlns:a16="http://schemas.microsoft.com/office/drawing/2014/main" id="{451215A5-93FE-15C5-64B4-D293E1C7C153}"/>
              </a:ext>
            </a:extLst>
          </p:cNvPr>
          <p:cNvGrpSpPr/>
          <p:nvPr/>
        </p:nvGrpSpPr>
        <p:grpSpPr>
          <a:xfrm>
            <a:off x="175316" y="3190648"/>
            <a:ext cx="2669211" cy="461665"/>
            <a:chOff x="698449" y="2458433"/>
            <a:chExt cx="2669211" cy="461665"/>
          </a:xfrm>
        </p:grpSpPr>
        <p:sp>
          <p:nvSpPr>
            <p:cNvPr id="29" name="TextBox 28">
              <a:extLst>
                <a:ext uri="{FF2B5EF4-FFF2-40B4-BE49-F238E27FC236}">
                  <a16:creationId xmlns:a16="http://schemas.microsoft.com/office/drawing/2014/main" id="{BE1CC324-950A-A992-D5C8-3FD975875A9E}"/>
                </a:ext>
              </a:extLst>
            </p:cNvPr>
            <p:cNvSpPr txBox="1"/>
            <p:nvPr/>
          </p:nvSpPr>
          <p:spPr>
            <a:xfrm>
              <a:off x="941338" y="2458433"/>
              <a:ext cx="2426322"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Một hoặc vài kịch bản thanh toán/lưu ví/loyalty</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30" name="Graphic 29" descr="Aperture with solid fill">
              <a:extLst>
                <a:ext uri="{FF2B5EF4-FFF2-40B4-BE49-F238E27FC236}">
                  <a16:creationId xmlns:a16="http://schemas.microsoft.com/office/drawing/2014/main" id="{CBFA9B30-A6EA-2F63-2E9F-BB512FD4538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57" name="Group 56">
            <a:extLst>
              <a:ext uri="{FF2B5EF4-FFF2-40B4-BE49-F238E27FC236}">
                <a16:creationId xmlns:a16="http://schemas.microsoft.com/office/drawing/2014/main" id="{463C62EC-5125-B4D5-EDE0-C8BD9B6296D8}"/>
              </a:ext>
            </a:extLst>
          </p:cNvPr>
          <p:cNvGrpSpPr/>
          <p:nvPr/>
        </p:nvGrpSpPr>
        <p:grpSpPr>
          <a:xfrm>
            <a:off x="1392868" y="1357960"/>
            <a:ext cx="476250" cy="476250"/>
            <a:chOff x="2028253" y="1113260"/>
            <a:chExt cx="476250" cy="476250"/>
          </a:xfrm>
        </p:grpSpPr>
        <p:sp>
          <p:nvSpPr>
            <p:cNvPr id="55" name="Oval 54">
              <a:extLst>
                <a:ext uri="{FF2B5EF4-FFF2-40B4-BE49-F238E27FC236}">
                  <a16:creationId xmlns:a16="http://schemas.microsoft.com/office/drawing/2014/main" id="{3B1D253E-94A4-6591-89F4-60B7BC006F76}"/>
                </a:ext>
              </a:extLst>
            </p:cNvPr>
            <p:cNvSpPr/>
            <p:nvPr/>
          </p:nvSpPr>
          <p:spPr>
            <a:xfrm>
              <a:off x="2028253" y="1113260"/>
              <a:ext cx="476250" cy="476250"/>
            </a:xfrm>
            <a:prstGeom prst="ellipse">
              <a:avLst/>
            </a:prstGeom>
            <a:solidFill>
              <a:srgbClr val="D5D6FB"/>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F7BEAF46-8421-61C3-8FAB-2C26AA95F861}"/>
                </a:ext>
              </a:extLst>
            </p:cNvPr>
            <p:cNvSpPr txBox="1"/>
            <p:nvPr/>
          </p:nvSpPr>
          <p:spPr>
            <a:xfrm>
              <a:off x="2123504" y="1214109"/>
              <a:ext cx="267272" cy="276999"/>
            </a:xfrm>
            <a:prstGeom prst="rect">
              <a:avLst/>
            </a:prstGeom>
            <a:noFill/>
          </p:spPr>
          <p:txBody>
            <a:bodyPr wrap="square" rtlCol="0">
              <a:spAutoFit/>
            </a:bodyPr>
            <a:lstStyle/>
            <a:p>
              <a:r>
                <a:rPr lang="en-US" sz="1200" b="1" dirty="0">
                  <a:solidFill>
                    <a:srgbClr val="565ADD"/>
                  </a:solidFill>
                  <a:effectLst/>
                  <a:latin typeface="Roboto" pitchFamily="2" charset="0"/>
                  <a:ea typeface="Roboto" pitchFamily="2" charset="0"/>
                  <a:cs typeface="Times New Roman" panose="02020603050405020304" pitchFamily="18" charset="0"/>
                </a:rPr>
                <a:t>1</a:t>
              </a:r>
              <a:endParaRPr lang="en-US" sz="1200" b="1" dirty="0">
                <a:solidFill>
                  <a:srgbClr val="565ADD"/>
                </a:solidFill>
                <a:latin typeface="Roboto" pitchFamily="2" charset="0"/>
                <a:ea typeface="Roboto" pitchFamily="2"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44EA9C50-4AEE-9FF4-1F28-DC98CCBC3C79}"/>
              </a:ext>
            </a:extLst>
          </p:cNvPr>
          <p:cNvGrpSpPr/>
          <p:nvPr/>
        </p:nvGrpSpPr>
        <p:grpSpPr>
          <a:xfrm>
            <a:off x="175316" y="3743484"/>
            <a:ext cx="2876375" cy="276999"/>
            <a:chOff x="698449" y="2458433"/>
            <a:chExt cx="2876375" cy="276999"/>
          </a:xfrm>
        </p:grpSpPr>
        <p:sp>
          <p:nvSpPr>
            <p:cNvPr id="3" name="TextBox 2">
              <a:extLst>
                <a:ext uri="{FF2B5EF4-FFF2-40B4-BE49-F238E27FC236}">
                  <a16:creationId xmlns:a16="http://schemas.microsoft.com/office/drawing/2014/main" id="{FF5C5AB9-9023-A671-B79B-9BB428A5B0E9}"/>
                </a:ext>
              </a:extLst>
            </p:cNvPr>
            <p:cNvSpPr txBox="1"/>
            <p:nvPr/>
          </p:nvSpPr>
          <p:spPr>
            <a:xfrm>
              <a:off x="941337" y="2458433"/>
              <a:ext cx="2633487"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Dashboard theo dõi giao dịch cơ bản</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6" name="Graphic 5" descr="Aperture with solid fill">
              <a:extLst>
                <a:ext uri="{FF2B5EF4-FFF2-40B4-BE49-F238E27FC236}">
                  <a16:creationId xmlns:a16="http://schemas.microsoft.com/office/drawing/2014/main" id="{CAB95FA0-9C92-C15E-7B83-33DD1A1409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22" name="Group 21">
            <a:extLst>
              <a:ext uri="{FF2B5EF4-FFF2-40B4-BE49-F238E27FC236}">
                <a16:creationId xmlns:a16="http://schemas.microsoft.com/office/drawing/2014/main" id="{B9A73ED6-AC40-2D60-A52B-AC789C155D15}"/>
              </a:ext>
            </a:extLst>
          </p:cNvPr>
          <p:cNvGrpSpPr/>
          <p:nvPr/>
        </p:nvGrpSpPr>
        <p:grpSpPr>
          <a:xfrm>
            <a:off x="175316" y="4111653"/>
            <a:ext cx="2623829" cy="276999"/>
            <a:chOff x="698449" y="2458433"/>
            <a:chExt cx="2623829" cy="276999"/>
          </a:xfrm>
        </p:grpSpPr>
        <p:sp>
          <p:nvSpPr>
            <p:cNvPr id="34" name="TextBox 33">
              <a:extLst>
                <a:ext uri="{FF2B5EF4-FFF2-40B4-BE49-F238E27FC236}">
                  <a16:creationId xmlns:a16="http://schemas.microsoft.com/office/drawing/2014/main" id="{E7652F20-C009-7AE4-F4AD-C3E71098A979}"/>
                </a:ext>
              </a:extLst>
            </p:cNvPr>
            <p:cNvSpPr txBox="1"/>
            <p:nvPr/>
          </p:nvSpPr>
          <p:spPr>
            <a:xfrm>
              <a:off x="941337" y="2458433"/>
              <a:ext cx="2380941"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Báo cáo KPI sau thử nghiệm.</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35" name="Graphic 34" descr="Aperture with solid fill">
              <a:extLst>
                <a:ext uri="{FF2B5EF4-FFF2-40B4-BE49-F238E27FC236}">
                  <a16:creationId xmlns:a16="http://schemas.microsoft.com/office/drawing/2014/main" id="{9F8B4817-68F1-4998-FF5A-0C67D80B525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32" name="Group 131">
            <a:extLst>
              <a:ext uri="{FF2B5EF4-FFF2-40B4-BE49-F238E27FC236}">
                <a16:creationId xmlns:a16="http://schemas.microsoft.com/office/drawing/2014/main" id="{5454D92F-7CED-F4F2-6C90-5D48D9BBEA5D}"/>
              </a:ext>
            </a:extLst>
          </p:cNvPr>
          <p:cNvGrpSpPr/>
          <p:nvPr/>
        </p:nvGrpSpPr>
        <p:grpSpPr>
          <a:xfrm>
            <a:off x="3126800" y="1717103"/>
            <a:ext cx="2932460" cy="2905126"/>
            <a:chOff x="609027" y="1475719"/>
            <a:chExt cx="2932460" cy="2905126"/>
          </a:xfrm>
        </p:grpSpPr>
        <p:grpSp>
          <p:nvGrpSpPr>
            <p:cNvPr id="151" name="Group 150">
              <a:extLst>
                <a:ext uri="{FF2B5EF4-FFF2-40B4-BE49-F238E27FC236}">
                  <a16:creationId xmlns:a16="http://schemas.microsoft.com/office/drawing/2014/main" id="{D77C6592-4BF9-A292-30E9-8BBFEF05A442}"/>
                </a:ext>
              </a:extLst>
            </p:cNvPr>
            <p:cNvGrpSpPr/>
            <p:nvPr/>
          </p:nvGrpSpPr>
          <p:grpSpPr>
            <a:xfrm>
              <a:off x="609027" y="1475719"/>
              <a:ext cx="2932460" cy="2905126"/>
              <a:chOff x="676274" y="1323974"/>
              <a:chExt cx="2932460" cy="2905126"/>
            </a:xfrm>
          </p:grpSpPr>
          <p:sp>
            <p:nvSpPr>
              <p:cNvPr id="153" name="Rectangle: Rounded Corners 152">
                <a:extLst>
                  <a:ext uri="{FF2B5EF4-FFF2-40B4-BE49-F238E27FC236}">
                    <a16:creationId xmlns:a16="http://schemas.microsoft.com/office/drawing/2014/main" id="{F9DC1189-6C29-3FCC-D0B2-FC55E64317A5}"/>
                  </a:ext>
                </a:extLst>
              </p:cNvPr>
              <p:cNvSpPr/>
              <p:nvPr/>
            </p:nvSpPr>
            <p:spPr>
              <a:xfrm>
                <a:off x="676275" y="1323975"/>
                <a:ext cx="2932459" cy="2905125"/>
              </a:xfrm>
              <a:prstGeom prst="roundRect">
                <a:avLst/>
              </a:prstGeom>
              <a:solidFill>
                <a:srgbClr val="D5D6FB"/>
              </a:solidFill>
              <a:ln>
                <a:noFill/>
              </a:ln>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4" name="Rectangle: Rounded Corners 153">
                <a:extLst>
                  <a:ext uri="{FF2B5EF4-FFF2-40B4-BE49-F238E27FC236}">
                    <a16:creationId xmlns:a16="http://schemas.microsoft.com/office/drawing/2014/main" id="{485FDC89-A7F2-F9C7-740C-6E1461B1DCE3}"/>
                  </a:ext>
                </a:extLst>
              </p:cNvPr>
              <p:cNvSpPr/>
              <p:nvPr/>
            </p:nvSpPr>
            <p:spPr>
              <a:xfrm>
                <a:off x="676274" y="1323974"/>
                <a:ext cx="2894533" cy="62107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2" name="TextBox 151">
              <a:extLst>
                <a:ext uri="{FF2B5EF4-FFF2-40B4-BE49-F238E27FC236}">
                  <a16:creationId xmlns:a16="http://schemas.microsoft.com/office/drawing/2014/main" id="{93712715-9A3F-B502-3684-84413F08F295}"/>
                </a:ext>
              </a:extLst>
            </p:cNvPr>
            <p:cNvSpPr txBox="1"/>
            <p:nvPr/>
          </p:nvSpPr>
          <p:spPr>
            <a:xfrm>
              <a:off x="816108" y="1659656"/>
              <a:ext cx="2445627" cy="369332"/>
            </a:xfrm>
            <a:prstGeom prst="rect">
              <a:avLst/>
            </a:prstGeom>
            <a:noFill/>
          </p:spPr>
          <p:txBody>
            <a:bodyPr wrap="square" rtlCol="0">
              <a:spAutoFit/>
            </a:bodyPr>
            <a:lstStyle/>
            <a:p>
              <a:pPr algn="ctr"/>
              <a:r>
                <a:rPr lang="vi-VN" b="1" dirty="0">
                  <a:solidFill>
                    <a:srgbClr val="D5D6FB"/>
                  </a:solidFill>
                  <a:latin typeface="Roboto" pitchFamily="2" charset="0"/>
                  <a:ea typeface="Roboto" pitchFamily="2" charset="0"/>
                  <a:cs typeface="Times New Roman" panose="02020603050405020304" pitchFamily="18" charset="0"/>
                </a:rPr>
                <a:t>GÓI PILOT</a:t>
              </a:r>
              <a:endParaRPr lang="en-US" b="1" dirty="0">
                <a:solidFill>
                  <a:srgbClr val="D5D6FB"/>
                </a:solidFill>
                <a:latin typeface="Roboto" pitchFamily="2" charset="0"/>
                <a:ea typeface="Roboto" pitchFamily="2" charset="0"/>
                <a:cs typeface="Roboto" pitchFamily="2" charset="0"/>
              </a:endParaRPr>
            </a:p>
          </p:txBody>
        </p:sp>
      </p:grpSp>
      <p:grpSp>
        <p:nvGrpSpPr>
          <p:cNvPr id="133" name="Group 132">
            <a:extLst>
              <a:ext uri="{FF2B5EF4-FFF2-40B4-BE49-F238E27FC236}">
                <a16:creationId xmlns:a16="http://schemas.microsoft.com/office/drawing/2014/main" id="{CF734EF5-25AE-2847-A102-AE115720AC4B}"/>
              </a:ext>
            </a:extLst>
          </p:cNvPr>
          <p:cNvGrpSpPr/>
          <p:nvPr/>
        </p:nvGrpSpPr>
        <p:grpSpPr>
          <a:xfrm>
            <a:off x="3182884" y="2454308"/>
            <a:ext cx="2475185" cy="276999"/>
            <a:chOff x="698449" y="2458433"/>
            <a:chExt cx="2475185" cy="276999"/>
          </a:xfrm>
        </p:grpSpPr>
        <p:sp>
          <p:nvSpPr>
            <p:cNvPr id="149" name="TextBox 148">
              <a:extLst>
                <a:ext uri="{FF2B5EF4-FFF2-40B4-BE49-F238E27FC236}">
                  <a16:creationId xmlns:a16="http://schemas.microsoft.com/office/drawing/2014/main" id="{63F7182D-8ACD-3244-1327-65AE72AE7CD5}"/>
                </a:ext>
              </a:extLst>
            </p:cNvPr>
            <p:cNvSpPr txBox="1"/>
            <p:nvPr/>
          </p:nvSpPr>
          <p:spPr>
            <a:xfrm>
              <a:off x="941338" y="2458433"/>
              <a:ext cx="2232296"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5–20 điểm bán</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50" name="Graphic 149" descr="Aperture with solid fill">
              <a:extLst>
                <a:ext uri="{FF2B5EF4-FFF2-40B4-BE49-F238E27FC236}">
                  <a16:creationId xmlns:a16="http://schemas.microsoft.com/office/drawing/2014/main" id="{0FD6791D-40DA-1395-D78F-A13F41DD0ED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34" name="Group 133">
            <a:extLst>
              <a:ext uri="{FF2B5EF4-FFF2-40B4-BE49-F238E27FC236}">
                <a16:creationId xmlns:a16="http://schemas.microsoft.com/office/drawing/2014/main" id="{FADEE0EC-F727-2ED2-65D2-562A2CD85398}"/>
              </a:ext>
            </a:extLst>
          </p:cNvPr>
          <p:cNvGrpSpPr/>
          <p:nvPr/>
        </p:nvGrpSpPr>
        <p:grpSpPr>
          <a:xfrm>
            <a:off x="3182884" y="2822478"/>
            <a:ext cx="2669211" cy="461665"/>
            <a:chOff x="698449" y="2458433"/>
            <a:chExt cx="2669211" cy="461665"/>
          </a:xfrm>
        </p:grpSpPr>
        <p:sp>
          <p:nvSpPr>
            <p:cNvPr id="147" name="TextBox 146">
              <a:extLst>
                <a:ext uri="{FF2B5EF4-FFF2-40B4-BE49-F238E27FC236}">
                  <a16:creationId xmlns:a16="http://schemas.microsoft.com/office/drawing/2014/main" id="{179A4137-7B1F-93B2-160F-BBCB8BE5FAF5}"/>
                </a:ext>
              </a:extLst>
            </p:cNvPr>
            <p:cNvSpPr txBox="1"/>
            <p:nvPr/>
          </p:nvSpPr>
          <p:spPr>
            <a:xfrm>
              <a:off x="941338" y="2458433"/>
              <a:ext cx="2426322"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Tích hợp POS/ECR hoặc hệ thống bán hàng</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48" name="Graphic 147" descr="Aperture with solid fill">
              <a:extLst>
                <a:ext uri="{FF2B5EF4-FFF2-40B4-BE49-F238E27FC236}">
                  <a16:creationId xmlns:a16="http://schemas.microsoft.com/office/drawing/2014/main" id="{28EC57B5-38DE-B193-E9FA-19383853AA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35" name="Group 134">
            <a:extLst>
              <a:ext uri="{FF2B5EF4-FFF2-40B4-BE49-F238E27FC236}">
                <a16:creationId xmlns:a16="http://schemas.microsoft.com/office/drawing/2014/main" id="{AE664D70-6577-87FC-B3BE-0088FBD9C54C}"/>
              </a:ext>
            </a:extLst>
          </p:cNvPr>
          <p:cNvGrpSpPr/>
          <p:nvPr/>
        </p:nvGrpSpPr>
        <p:grpSpPr>
          <a:xfrm>
            <a:off x="3182884" y="3375314"/>
            <a:ext cx="2669211" cy="276999"/>
            <a:chOff x="698449" y="2458433"/>
            <a:chExt cx="2669211" cy="276999"/>
          </a:xfrm>
        </p:grpSpPr>
        <p:sp>
          <p:nvSpPr>
            <p:cNvPr id="145" name="TextBox 144">
              <a:extLst>
                <a:ext uri="{FF2B5EF4-FFF2-40B4-BE49-F238E27FC236}">
                  <a16:creationId xmlns:a16="http://schemas.microsoft.com/office/drawing/2014/main" id="{88565EDE-0FA8-00EA-09EE-2D17D7EE1886}"/>
                </a:ext>
              </a:extLst>
            </p:cNvPr>
            <p:cNvSpPr txBox="1"/>
            <p:nvPr/>
          </p:nvSpPr>
          <p:spPr>
            <a:xfrm>
              <a:off x="941338" y="2458433"/>
              <a:ext cx="2426322"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Loyalty cơ bản</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46" name="Graphic 145" descr="Aperture with solid fill">
              <a:extLst>
                <a:ext uri="{FF2B5EF4-FFF2-40B4-BE49-F238E27FC236}">
                  <a16:creationId xmlns:a16="http://schemas.microsoft.com/office/drawing/2014/main" id="{B5D45A63-39E9-2460-B192-B9F0178E4C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36" name="Group 135">
            <a:extLst>
              <a:ext uri="{FF2B5EF4-FFF2-40B4-BE49-F238E27FC236}">
                <a16:creationId xmlns:a16="http://schemas.microsoft.com/office/drawing/2014/main" id="{754B3CAB-5A2D-4CE9-29B1-4EE0DEFA15DE}"/>
              </a:ext>
            </a:extLst>
          </p:cNvPr>
          <p:cNvGrpSpPr/>
          <p:nvPr/>
        </p:nvGrpSpPr>
        <p:grpSpPr>
          <a:xfrm>
            <a:off x="4400436" y="1357960"/>
            <a:ext cx="476250" cy="476250"/>
            <a:chOff x="2028253" y="1113260"/>
            <a:chExt cx="476250" cy="476250"/>
          </a:xfrm>
        </p:grpSpPr>
        <p:sp>
          <p:nvSpPr>
            <p:cNvPr id="143" name="Oval 142">
              <a:extLst>
                <a:ext uri="{FF2B5EF4-FFF2-40B4-BE49-F238E27FC236}">
                  <a16:creationId xmlns:a16="http://schemas.microsoft.com/office/drawing/2014/main" id="{E4EDE0F6-7347-D8FF-CF5B-1EB4E0EBB7BF}"/>
                </a:ext>
              </a:extLst>
            </p:cNvPr>
            <p:cNvSpPr/>
            <p:nvPr/>
          </p:nvSpPr>
          <p:spPr>
            <a:xfrm>
              <a:off x="2028253" y="1113260"/>
              <a:ext cx="476250" cy="476250"/>
            </a:xfrm>
            <a:prstGeom prst="ellipse">
              <a:avLst/>
            </a:prstGeom>
            <a:solidFill>
              <a:srgbClr val="D5D6FB"/>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4" name="TextBox 143">
              <a:extLst>
                <a:ext uri="{FF2B5EF4-FFF2-40B4-BE49-F238E27FC236}">
                  <a16:creationId xmlns:a16="http://schemas.microsoft.com/office/drawing/2014/main" id="{363A575B-DC08-F93D-C1C1-8FFD8FAEC71F}"/>
                </a:ext>
              </a:extLst>
            </p:cNvPr>
            <p:cNvSpPr txBox="1"/>
            <p:nvPr/>
          </p:nvSpPr>
          <p:spPr>
            <a:xfrm>
              <a:off x="2123504" y="1214109"/>
              <a:ext cx="267272" cy="276999"/>
            </a:xfrm>
            <a:prstGeom prst="rect">
              <a:avLst/>
            </a:prstGeom>
            <a:noFill/>
          </p:spPr>
          <p:txBody>
            <a:bodyPr wrap="square" rtlCol="0">
              <a:spAutoFit/>
            </a:bodyPr>
            <a:lstStyle/>
            <a:p>
              <a:r>
                <a:rPr lang="en-US" sz="1200" b="1" dirty="0">
                  <a:solidFill>
                    <a:srgbClr val="565ADD"/>
                  </a:solidFill>
                  <a:latin typeface="Roboto" pitchFamily="2" charset="0"/>
                  <a:ea typeface="Roboto" pitchFamily="2" charset="0"/>
                  <a:cs typeface="Times New Roman" panose="02020603050405020304" pitchFamily="18" charset="0"/>
                </a:rPr>
                <a:t>2</a:t>
              </a:r>
            </a:p>
          </p:txBody>
        </p:sp>
      </p:grpSp>
      <p:grpSp>
        <p:nvGrpSpPr>
          <p:cNvPr id="137" name="Group 136">
            <a:extLst>
              <a:ext uri="{FF2B5EF4-FFF2-40B4-BE49-F238E27FC236}">
                <a16:creationId xmlns:a16="http://schemas.microsoft.com/office/drawing/2014/main" id="{516F7876-D94D-EF9B-5343-4E648FDD16D3}"/>
              </a:ext>
            </a:extLst>
          </p:cNvPr>
          <p:cNvGrpSpPr/>
          <p:nvPr/>
        </p:nvGrpSpPr>
        <p:grpSpPr>
          <a:xfrm>
            <a:off x="3182884" y="3743484"/>
            <a:ext cx="2876375" cy="276999"/>
            <a:chOff x="698449" y="2458433"/>
            <a:chExt cx="2876375" cy="276999"/>
          </a:xfrm>
        </p:grpSpPr>
        <p:sp>
          <p:nvSpPr>
            <p:cNvPr id="141" name="TextBox 140">
              <a:extLst>
                <a:ext uri="{FF2B5EF4-FFF2-40B4-BE49-F238E27FC236}">
                  <a16:creationId xmlns:a16="http://schemas.microsoft.com/office/drawing/2014/main" id="{33241295-5CFF-B307-FC36-126F0D312082}"/>
                </a:ext>
              </a:extLst>
            </p:cNvPr>
            <p:cNvSpPr txBox="1"/>
            <p:nvPr/>
          </p:nvSpPr>
          <p:spPr>
            <a:xfrm>
              <a:off x="941337" y="2458433"/>
              <a:ext cx="2633487"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Đối soát theo điểm bán, ca, giao dịch</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42" name="Graphic 141" descr="Aperture with solid fill">
              <a:extLst>
                <a:ext uri="{FF2B5EF4-FFF2-40B4-BE49-F238E27FC236}">
                  <a16:creationId xmlns:a16="http://schemas.microsoft.com/office/drawing/2014/main" id="{02542474-220C-4F64-F68C-BD014B2540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38" name="Group 137">
            <a:extLst>
              <a:ext uri="{FF2B5EF4-FFF2-40B4-BE49-F238E27FC236}">
                <a16:creationId xmlns:a16="http://schemas.microsoft.com/office/drawing/2014/main" id="{CEC20B81-A190-20E4-CD64-9BA4CD5F460D}"/>
              </a:ext>
            </a:extLst>
          </p:cNvPr>
          <p:cNvGrpSpPr/>
          <p:nvPr/>
        </p:nvGrpSpPr>
        <p:grpSpPr>
          <a:xfrm>
            <a:off x="3182884" y="4111653"/>
            <a:ext cx="2623829" cy="276999"/>
            <a:chOff x="698449" y="2458433"/>
            <a:chExt cx="2623829" cy="276999"/>
          </a:xfrm>
        </p:grpSpPr>
        <p:sp>
          <p:nvSpPr>
            <p:cNvPr id="139" name="TextBox 138">
              <a:extLst>
                <a:ext uri="{FF2B5EF4-FFF2-40B4-BE49-F238E27FC236}">
                  <a16:creationId xmlns:a16="http://schemas.microsoft.com/office/drawing/2014/main" id="{21D8D96E-3102-37F1-580F-E5291A10A531}"/>
                </a:ext>
              </a:extLst>
            </p:cNvPr>
            <p:cNvSpPr txBox="1"/>
            <p:nvPr/>
          </p:nvSpPr>
          <p:spPr>
            <a:xfrm>
              <a:off x="941337" y="2458433"/>
              <a:ext cx="2380941"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Báo cáo vận hành.</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40" name="Graphic 139" descr="Aperture with solid fill">
              <a:extLst>
                <a:ext uri="{FF2B5EF4-FFF2-40B4-BE49-F238E27FC236}">
                  <a16:creationId xmlns:a16="http://schemas.microsoft.com/office/drawing/2014/main" id="{88E76394-6B1E-9C41-AC6C-B98C44505D0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56" name="Group 155">
            <a:extLst>
              <a:ext uri="{FF2B5EF4-FFF2-40B4-BE49-F238E27FC236}">
                <a16:creationId xmlns:a16="http://schemas.microsoft.com/office/drawing/2014/main" id="{28BA5CF2-6A41-BF5C-F0EA-12FD9C3EA507}"/>
              </a:ext>
            </a:extLst>
          </p:cNvPr>
          <p:cNvGrpSpPr/>
          <p:nvPr/>
        </p:nvGrpSpPr>
        <p:grpSpPr>
          <a:xfrm>
            <a:off x="6134368" y="1717103"/>
            <a:ext cx="2932460" cy="2905126"/>
            <a:chOff x="609027" y="1475719"/>
            <a:chExt cx="2932460" cy="2905126"/>
          </a:xfrm>
        </p:grpSpPr>
        <p:grpSp>
          <p:nvGrpSpPr>
            <p:cNvPr id="175" name="Group 174">
              <a:extLst>
                <a:ext uri="{FF2B5EF4-FFF2-40B4-BE49-F238E27FC236}">
                  <a16:creationId xmlns:a16="http://schemas.microsoft.com/office/drawing/2014/main" id="{3345B2AF-FA0C-3B52-84A0-81293D0FFDD0}"/>
                </a:ext>
              </a:extLst>
            </p:cNvPr>
            <p:cNvGrpSpPr/>
            <p:nvPr/>
          </p:nvGrpSpPr>
          <p:grpSpPr>
            <a:xfrm>
              <a:off x="609027" y="1475719"/>
              <a:ext cx="2932460" cy="2905126"/>
              <a:chOff x="676274" y="1323974"/>
              <a:chExt cx="2932460" cy="2905126"/>
            </a:xfrm>
          </p:grpSpPr>
          <p:sp>
            <p:nvSpPr>
              <p:cNvPr id="177" name="Rectangle: Rounded Corners 176">
                <a:extLst>
                  <a:ext uri="{FF2B5EF4-FFF2-40B4-BE49-F238E27FC236}">
                    <a16:creationId xmlns:a16="http://schemas.microsoft.com/office/drawing/2014/main" id="{6F0E326D-42D7-5AE9-F2A7-29C7F59E9EBB}"/>
                  </a:ext>
                </a:extLst>
              </p:cNvPr>
              <p:cNvSpPr/>
              <p:nvPr/>
            </p:nvSpPr>
            <p:spPr>
              <a:xfrm>
                <a:off x="676275" y="1323975"/>
                <a:ext cx="2932459" cy="2905125"/>
              </a:xfrm>
              <a:prstGeom prst="roundRect">
                <a:avLst/>
              </a:prstGeom>
              <a:solidFill>
                <a:srgbClr val="D5D6FB"/>
              </a:solidFill>
              <a:ln>
                <a:noFill/>
              </a:ln>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8" name="Rectangle: Rounded Corners 177">
                <a:extLst>
                  <a:ext uri="{FF2B5EF4-FFF2-40B4-BE49-F238E27FC236}">
                    <a16:creationId xmlns:a16="http://schemas.microsoft.com/office/drawing/2014/main" id="{373D2446-C427-C0C9-6085-E9884E30DB52}"/>
                  </a:ext>
                </a:extLst>
              </p:cNvPr>
              <p:cNvSpPr/>
              <p:nvPr/>
            </p:nvSpPr>
            <p:spPr>
              <a:xfrm>
                <a:off x="676274" y="1323974"/>
                <a:ext cx="2894533" cy="62107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76" name="TextBox 175">
              <a:extLst>
                <a:ext uri="{FF2B5EF4-FFF2-40B4-BE49-F238E27FC236}">
                  <a16:creationId xmlns:a16="http://schemas.microsoft.com/office/drawing/2014/main" id="{E81B44D7-2CC3-8FF1-F3B7-698988F0CC75}"/>
                </a:ext>
              </a:extLst>
            </p:cNvPr>
            <p:cNvSpPr txBox="1"/>
            <p:nvPr/>
          </p:nvSpPr>
          <p:spPr>
            <a:xfrm>
              <a:off x="628249" y="1659656"/>
              <a:ext cx="2820727" cy="369332"/>
            </a:xfrm>
            <a:prstGeom prst="rect">
              <a:avLst/>
            </a:prstGeom>
            <a:noFill/>
          </p:spPr>
          <p:txBody>
            <a:bodyPr wrap="square" rtlCol="0">
              <a:spAutoFit/>
            </a:bodyPr>
            <a:lstStyle/>
            <a:p>
              <a:pPr algn="ctr"/>
              <a:r>
                <a:rPr lang="vi-VN" b="1" dirty="0">
                  <a:solidFill>
                    <a:srgbClr val="D5D6FB"/>
                  </a:solidFill>
                  <a:latin typeface="Roboto" pitchFamily="2" charset="0"/>
                  <a:ea typeface="Roboto" pitchFamily="2" charset="0"/>
                  <a:cs typeface="Times New Roman" panose="02020603050405020304" pitchFamily="18" charset="0"/>
                </a:rPr>
                <a:t>GÓI BANK ECOSYSTEM</a:t>
              </a:r>
              <a:endParaRPr lang="en-US" b="1" dirty="0">
                <a:solidFill>
                  <a:srgbClr val="D5D6FB"/>
                </a:solidFill>
                <a:latin typeface="Roboto" pitchFamily="2" charset="0"/>
                <a:ea typeface="Roboto" pitchFamily="2" charset="0"/>
                <a:cs typeface="Roboto" pitchFamily="2" charset="0"/>
              </a:endParaRPr>
            </a:p>
          </p:txBody>
        </p:sp>
      </p:grpSp>
      <p:grpSp>
        <p:nvGrpSpPr>
          <p:cNvPr id="157" name="Group 156">
            <a:extLst>
              <a:ext uri="{FF2B5EF4-FFF2-40B4-BE49-F238E27FC236}">
                <a16:creationId xmlns:a16="http://schemas.microsoft.com/office/drawing/2014/main" id="{436356A9-7499-111B-26AB-08D39925204A}"/>
              </a:ext>
            </a:extLst>
          </p:cNvPr>
          <p:cNvGrpSpPr/>
          <p:nvPr/>
        </p:nvGrpSpPr>
        <p:grpSpPr>
          <a:xfrm>
            <a:off x="6190452" y="2454308"/>
            <a:ext cx="2475185" cy="276999"/>
            <a:chOff x="698449" y="2458433"/>
            <a:chExt cx="2475185" cy="276999"/>
          </a:xfrm>
        </p:grpSpPr>
        <p:sp>
          <p:nvSpPr>
            <p:cNvPr id="173" name="TextBox 172">
              <a:extLst>
                <a:ext uri="{FF2B5EF4-FFF2-40B4-BE49-F238E27FC236}">
                  <a16:creationId xmlns:a16="http://schemas.microsoft.com/office/drawing/2014/main" id="{6C2648A6-4EF2-9C34-92B8-1B3026BAE90C}"/>
                </a:ext>
              </a:extLst>
            </p:cNvPr>
            <p:cNvSpPr txBox="1"/>
            <p:nvPr/>
          </p:nvSpPr>
          <p:spPr>
            <a:xfrm>
              <a:off x="941338" y="2458433"/>
              <a:ext cx="2232296"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Tích hợp Open Banking API</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74" name="Graphic 173" descr="Aperture with solid fill">
              <a:extLst>
                <a:ext uri="{FF2B5EF4-FFF2-40B4-BE49-F238E27FC236}">
                  <a16:creationId xmlns:a16="http://schemas.microsoft.com/office/drawing/2014/main" id="{ADEE6FF5-E845-7EC6-F9F8-0961CA7A75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58" name="Group 157">
            <a:extLst>
              <a:ext uri="{FF2B5EF4-FFF2-40B4-BE49-F238E27FC236}">
                <a16:creationId xmlns:a16="http://schemas.microsoft.com/office/drawing/2014/main" id="{BC90646C-18B6-0424-D5BB-E2A7F384B0F9}"/>
              </a:ext>
            </a:extLst>
          </p:cNvPr>
          <p:cNvGrpSpPr/>
          <p:nvPr/>
        </p:nvGrpSpPr>
        <p:grpSpPr>
          <a:xfrm>
            <a:off x="6190452" y="2822478"/>
            <a:ext cx="2669211" cy="276999"/>
            <a:chOff x="698449" y="2458433"/>
            <a:chExt cx="2669211" cy="276999"/>
          </a:xfrm>
        </p:grpSpPr>
        <p:sp>
          <p:nvSpPr>
            <p:cNvPr id="171" name="TextBox 170">
              <a:extLst>
                <a:ext uri="{FF2B5EF4-FFF2-40B4-BE49-F238E27FC236}">
                  <a16:creationId xmlns:a16="http://schemas.microsoft.com/office/drawing/2014/main" id="{9DEFC137-31AA-A560-778B-80667C67E276}"/>
                </a:ext>
              </a:extLst>
            </p:cNvPr>
            <p:cNvSpPr txBox="1"/>
            <p:nvPr/>
          </p:nvSpPr>
          <p:spPr>
            <a:xfrm>
              <a:off x="941338" y="2458433"/>
              <a:ext cx="2426322"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Kết nối ví prepaid/nguồn tiền</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72" name="Graphic 171" descr="Aperture with solid fill">
              <a:extLst>
                <a:ext uri="{FF2B5EF4-FFF2-40B4-BE49-F238E27FC236}">
                  <a16:creationId xmlns:a16="http://schemas.microsoft.com/office/drawing/2014/main" id="{02AE18BA-19BA-2ECA-6E94-73694C247A0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59" name="Group 158">
            <a:extLst>
              <a:ext uri="{FF2B5EF4-FFF2-40B4-BE49-F238E27FC236}">
                <a16:creationId xmlns:a16="http://schemas.microsoft.com/office/drawing/2014/main" id="{EF818352-E247-86F7-677D-67C08DB1B7B3}"/>
              </a:ext>
            </a:extLst>
          </p:cNvPr>
          <p:cNvGrpSpPr/>
          <p:nvPr/>
        </p:nvGrpSpPr>
        <p:grpSpPr>
          <a:xfrm>
            <a:off x="6190452" y="3190648"/>
            <a:ext cx="2669211" cy="276999"/>
            <a:chOff x="698449" y="2458433"/>
            <a:chExt cx="2669211" cy="276999"/>
          </a:xfrm>
        </p:grpSpPr>
        <p:sp>
          <p:nvSpPr>
            <p:cNvPr id="169" name="TextBox 168">
              <a:extLst>
                <a:ext uri="{FF2B5EF4-FFF2-40B4-BE49-F238E27FC236}">
                  <a16:creationId xmlns:a16="http://schemas.microsoft.com/office/drawing/2014/main" id="{1308CF22-D5C7-17D6-F7C6-DFDE3FE781B1}"/>
                </a:ext>
              </a:extLst>
            </p:cNvPr>
            <p:cNvSpPr txBox="1"/>
            <p:nvPr/>
          </p:nvSpPr>
          <p:spPr>
            <a:xfrm>
              <a:off x="941338" y="2458433"/>
              <a:ext cx="2426322"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Tích hợp merchant acquiring</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70" name="Graphic 169" descr="Aperture with solid fill">
              <a:extLst>
                <a:ext uri="{FF2B5EF4-FFF2-40B4-BE49-F238E27FC236}">
                  <a16:creationId xmlns:a16="http://schemas.microsoft.com/office/drawing/2014/main" id="{38E0899A-DA02-870E-C49C-A2D17EB758B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60" name="Group 159">
            <a:extLst>
              <a:ext uri="{FF2B5EF4-FFF2-40B4-BE49-F238E27FC236}">
                <a16:creationId xmlns:a16="http://schemas.microsoft.com/office/drawing/2014/main" id="{BC6DF128-54B7-7859-4262-6BBF84B0C17C}"/>
              </a:ext>
            </a:extLst>
          </p:cNvPr>
          <p:cNvGrpSpPr/>
          <p:nvPr/>
        </p:nvGrpSpPr>
        <p:grpSpPr>
          <a:xfrm>
            <a:off x="7408004" y="1357960"/>
            <a:ext cx="476250" cy="476250"/>
            <a:chOff x="2028253" y="1113260"/>
            <a:chExt cx="476250" cy="476250"/>
          </a:xfrm>
        </p:grpSpPr>
        <p:sp>
          <p:nvSpPr>
            <p:cNvPr id="167" name="Oval 166">
              <a:extLst>
                <a:ext uri="{FF2B5EF4-FFF2-40B4-BE49-F238E27FC236}">
                  <a16:creationId xmlns:a16="http://schemas.microsoft.com/office/drawing/2014/main" id="{1506B490-0F4E-C7DA-0ECD-CEDE5D62710C}"/>
                </a:ext>
              </a:extLst>
            </p:cNvPr>
            <p:cNvSpPr/>
            <p:nvPr/>
          </p:nvSpPr>
          <p:spPr>
            <a:xfrm>
              <a:off x="2028253" y="1113260"/>
              <a:ext cx="476250" cy="476250"/>
            </a:xfrm>
            <a:prstGeom prst="ellipse">
              <a:avLst/>
            </a:prstGeom>
            <a:solidFill>
              <a:srgbClr val="D5D6FB"/>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8" name="TextBox 167">
              <a:extLst>
                <a:ext uri="{FF2B5EF4-FFF2-40B4-BE49-F238E27FC236}">
                  <a16:creationId xmlns:a16="http://schemas.microsoft.com/office/drawing/2014/main" id="{DCB5E248-CD4A-EC5F-D5C3-411FCDE84231}"/>
                </a:ext>
              </a:extLst>
            </p:cNvPr>
            <p:cNvSpPr txBox="1"/>
            <p:nvPr/>
          </p:nvSpPr>
          <p:spPr>
            <a:xfrm>
              <a:off x="2123504" y="1214109"/>
              <a:ext cx="267272" cy="276999"/>
            </a:xfrm>
            <a:prstGeom prst="rect">
              <a:avLst/>
            </a:prstGeom>
            <a:noFill/>
          </p:spPr>
          <p:txBody>
            <a:bodyPr wrap="square" rtlCol="0">
              <a:spAutoFit/>
            </a:bodyPr>
            <a:lstStyle/>
            <a:p>
              <a:r>
                <a:rPr lang="en-US" sz="1200" b="1" dirty="0">
                  <a:solidFill>
                    <a:srgbClr val="565ADD"/>
                  </a:solidFill>
                  <a:latin typeface="Roboto" pitchFamily="2" charset="0"/>
                  <a:ea typeface="Roboto" pitchFamily="2" charset="0"/>
                  <a:cs typeface="Times New Roman" panose="02020603050405020304" pitchFamily="18" charset="0"/>
                </a:rPr>
                <a:t>3</a:t>
              </a:r>
            </a:p>
          </p:txBody>
        </p:sp>
      </p:grpSp>
      <p:grpSp>
        <p:nvGrpSpPr>
          <p:cNvPr id="161" name="Group 160">
            <a:extLst>
              <a:ext uri="{FF2B5EF4-FFF2-40B4-BE49-F238E27FC236}">
                <a16:creationId xmlns:a16="http://schemas.microsoft.com/office/drawing/2014/main" id="{8AE9F9E7-AD9B-4184-67D4-1659A6BBA04B}"/>
              </a:ext>
            </a:extLst>
          </p:cNvPr>
          <p:cNvGrpSpPr/>
          <p:nvPr/>
        </p:nvGrpSpPr>
        <p:grpSpPr>
          <a:xfrm>
            <a:off x="6185622" y="3558818"/>
            <a:ext cx="2876375" cy="461665"/>
            <a:chOff x="698449" y="2458433"/>
            <a:chExt cx="2876375" cy="461665"/>
          </a:xfrm>
        </p:grpSpPr>
        <p:sp>
          <p:nvSpPr>
            <p:cNvPr id="165" name="TextBox 164">
              <a:extLst>
                <a:ext uri="{FF2B5EF4-FFF2-40B4-BE49-F238E27FC236}">
                  <a16:creationId xmlns:a16="http://schemas.microsoft.com/office/drawing/2014/main" id="{E87E22D4-74E2-F0D8-7A9C-5BF1120D92E8}"/>
                </a:ext>
              </a:extLst>
            </p:cNvPr>
            <p:cNvSpPr txBox="1"/>
            <p:nvPr/>
          </p:nvSpPr>
          <p:spPr>
            <a:xfrm>
              <a:off x="941337" y="2458433"/>
              <a:ext cx="2633487"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Loyalty/campaign theo phân khúc khách hàng</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66" name="Graphic 165" descr="Aperture with solid fill">
              <a:extLst>
                <a:ext uri="{FF2B5EF4-FFF2-40B4-BE49-F238E27FC236}">
                  <a16:creationId xmlns:a16="http://schemas.microsoft.com/office/drawing/2014/main" id="{508D92D2-7C01-0EB3-8452-F5208F032E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62" name="Group 161">
            <a:extLst>
              <a:ext uri="{FF2B5EF4-FFF2-40B4-BE49-F238E27FC236}">
                <a16:creationId xmlns:a16="http://schemas.microsoft.com/office/drawing/2014/main" id="{19F713FF-27AB-1601-F192-E6A0DF6C1B1E}"/>
              </a:ext>
            </a:extLst>
          </p:cNvPr>
          <p:cNvGrpSpPr/>
          <p:nvPr/>
        </p:nvGrpSpPr>
        <p:grpSpPr>
          <a:xfrm>
            <a:off x="6190452" y="4037765"/>
            <a:ext cx="2623829" cy="461665"/>
            <a:chOff x="698449" y="2458433"/>
            <a:chExt cx="2623829" cy="461665"/>
          </a:xfrm>
        </p:grpSpPr>
        <p:sp>
          <p:nvSpPr>
            <p:cNvPr id="163" name="TextBox 162">
              <a:extLst>
                <a:ext uri="{FF2B5EF4-FFF2-40B4-BE49-F238E27FC236}">
                  <a16:creationId xmlns:a16="http://schemas.microsoft.com/office/drawing/2014/main" id="{3C0C1A74-680D-9B2B-E414-B90629329930}"/>
                </a:ext>
              </a:extLst>
            </p:cNvPr>
            <p:cNvSpPr txBox="1"/>
            <p:nvPr/>
          </p:nvSpPr>
          <p:spPr>
            <a:xfrm>
              <a:off x="941337" y="2458433"/>
              <a:ext cx="2380941"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Dữ liệu giao dịch phục vụ phân tích hành vi</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64" name="Graphic 163" descr="Aperture with solid fill">
              <a:extLst>
                <a:ext uri="{FF2B5EF4-FFF2-40B4-BE49-F238E27FC236}">
                  <a16:creationId xmlns:a16="http://schemas.microsoft.com/office/drawing/2014/main" id="{6B792BD9-7BD1-E556-7D12-CED189D359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80" name="Group 179">
            <a:extLst>
              <a:ext uri="{FF2B5EF4-FFF2-40B4-BE49-F238E27FC236}">
                <a16:creationId xmlns:a16="http://schemas.microsoft.com/office/drawing/2014/main" id="{4A6B7C15-D701-BEE8-AEB5-BA738C5AF142}"/>
              </a:ext>
            </a:extLst>
          </p:cNvPr>
          <p:cNvGrpSpPr/>
          <p:nvPr/>
        </p:nvGrpSpPr>
        <p:grpSpPr>
          <a:xfrm>
            <a:off x="9141936" y="1717103"/>
            <a:ext cx="2932460" cy="2905126"/>
            <a:chOff x="609027" y="1475719"/>
            <a:chExt cx="2932460" cy="2905126"/>
          </a:xfrm>
        </p:grpSpPr>
        <p:grpSp>
          <p:nvGrpSpPr>
            <p:cNvPr id="199" name="Group 198">
              <a:extLst>
                <a:ext uri="{FF2B5EF4-FFF2-40B4-BE49-F238E27FC236}">
                  <a16:creationId xmlns:a16="http://schemas.microsoft.com/office/drawing/2014/main" id="{44C80153-C758-4F23-E0E5-2E20A8785E45}"/>
                </a:ext>
              </a:extLst>
            </p:cNvPr>
            <p:cNvGrpSpPr/>
            <p:nvPr/>
          </p:nvGrpSpPr>
          <p:grpSpPr>
            <a:xfrm>
              <a:off x="609027" y="1475719"/>
              <a:ext cx="2932460" cy="2905126"/>
              <a:chOff x="676274" y="1323974"/>
              <a:chExt cx="2932460" cy="2905126"/>
            </a:xfrm>
          </p:grpSpPr>
          <p:sp>
            <p:nvSpPr>
              <p:cNvPr id="201" name="Rectangle: Rounded Corners 200">
                <a:extLst>
                  <a:ext uri="{FF2B5EF4-FFF2-40B4-BE49-F238E27FC236}">
                    <a16:creationId xmlns:a16="http://schemas.microsoft.com/office/drawing/2014/main" id="{6CE53255-EB94-3063-665F-F00EAE3B2E6B}"/>
                  </a:ext>
                </a:extLst>
              </p:cNvPr>
              <p:cNvSpPr/>
              <p:nvPr/>
            </p:nvSpPr>
            <p:spPr>
              <a:xfrm>
                <a:off x="676275" y="1323975"/>
                <a:ext cx="2932459" cy="2905125"/>
              </a:xfrm>
              <a:prstGeom prst="roundRect">
                <a:avLst/>
              </a:prstGeom>
              <a:solidFill>
                <a:srgbClr val="D5D6FB"/>
              </a:solidFill>
              <a:ln>
                <a:noFill/>
              </a:ln>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2" name="Rectangle: Rounded Corners 201">
                <a:extLst>
                  <a:ext uri="{FF2B5EF4-FFF2-40B4-BE49-F238E27FC236}">
                    <a16:creationId xmlns:a16="http://schemas.microsoft.com/office/drawing/2014/main" id="{85759B49-FE1E-4001-7D3F-3ACE7235ED6D}"/>
                  </a:ext>
                </a:extLst>
              </p:cNvPr>
              <p:cNvSpPr/>
              <p:nvPr/>
            </p:nvSpPr>
            <p:spPr>
              <a:xfrm>
                <a:off x="676274" y="1323974"/>
                <a:ext cx="2894533" cy="62107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00" name="TextBox 199">
              <a:extLst>
                <a:ext uri="{FF2B5EF4-FFF2-40B4-BE49-F238E27FC236}">
                  <a16:creationId xmlns:a16="http://schemas.microsoft.com/office/drawing/2014/main" id="{34C86314-7F86-3CE5-AF3D-1462722AF272}"/>
                </a:ext>
              </a:extLst>
            </p:cNvPr>
            <p:cNvSpPr txBox="1"/>
            <p:nvPr/>
          </p:nvSpPr>
          <p:spPr>
            <a:xfrm>
              <a:off x="816108" y="1659656"/>
              <a:ext cx="2445627" cy="369332"/>
            </a:xfrm>
            <a:prstGeom prst="rect">
              <a:avLst/>
            </a:prstGeom>
            <a:noFill/>
          </p:spPr>
          <p:txBody>
            <a:bodyPr wrap="square" rtlCol="0">
              <a:spAutoFit/>
            </a:bodyPr>
            <a:lstStyle/>
            <a:p>
              <a:pPr algn="ctr"/>
              <a:r>
                <a:rPr lang="vi-VN" b="1" dirty="0">
                  <a:solidFill>
                    <a:srgbClr val="D5D6FB"/>
                  </a:solidFill>
                  <a:latin typeface="Roboto" pitchFamily="2" charset="0"/>
                  <a:ea typeface="Roboto" pitchFamily="2" charset="0"/>
                  <a:cs typeface="Times New Roman" panose="02020603050405020304" pitchFamily="18" charset="0"/>
                </a:rPr>
                <a:t>GÓI </a:t>
              </a:r>
              <a:r>
                <a:rPr lang="en-US" b="1" dirty="0">
                  <a:solidFill>
                    <a:srgbClr val="D5D6FB"/>
                  </a:solidFill>
                  <a:latin typeface="Roboto" pitchFamily="2" charset="0"/>
                  <a:ea typeface="Roboto" pitchFamily="2" charset="0"/>
                  <a:cs typeface="Times New Roman" panose="02020603050405020304" pitchFamily="18" charset="0"/>
                </a:rPr>
                <a:t>ENTERPRISE</a:t>
              </a:r>
            </a:p>
          </p:txBody>
        </p:sp>
      </p:grpSp>
      <p:grpSp>
        <p:nvGrpSpPr>
          <p:cNvPr id="181" name="Group 180">
            <a:extLst>
              <a:ext uri="{FF2B5EF4-FFF2-40B4-BE49-F238E27FC236}">
                <a16:creationId xmlns:a16="http://schemas.microsoft.com/office/drawing/2014/main" id="{A0330D9B-8E41-B744-148E-E4939D57B4AC}"/>
              </a:ext>
            </a:extLst>
          </p:cNvPr>
          <p:cNvGrpSpPr/>
          <p:nvPr/>
        </p:nvGrpSpPr>
        <p:grpSpPr>
          <a:xfrm>
            <a:off x="9198020" y="2454308"/>
            <a:ext cx="2874747" cy="461665"/>
            <a:chOff x="698449" y="2458433"/>
            <a:chExt cx="2874747" cy="461665"/>
          </a:xfrm>
        </p:grpSpPr>
        <p:sp>
          <p:nvSpPr>
            <p:cNvPr id="197" name="TextBox 196">
              <a:extLst>
                <a:ext uri="{FF2B5EF4-FFF2-40B4-BE49-F238E27FC236}">
                  <a16:creationId xmlns:a16="http://schemas.microsoft.com/office/drawing/2014/main" id="{ECF66971-5A6A-DBC6-2272-08028ADFB5A2}"/>
                </a:ext>
              </a:extLst>
            </p:cNvPr>
            <p:cNvSpPr txBox="1"/>
            <p:nvPr/>
          </p:nvSpPr>
          <p:spPr>
            <a:xfrm>
              <a:off x="941338" y="2458433"/>
              <a:ext cx="2631858"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Triển khai nhiều điểm bán/nhiều chi nhánh</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98" name="Graphic 197" descr="Aperture with solid fill">
              <a:extLst>
                <a:ext uri="{FF2B5EF4-FFF2-40B4-BE49-F238E27FC236}">
                  <a16:creationId xmlns:a16="http://schemas.microsoft.com/office/drawing/2014/main" id="{D3F0F18D-89A0-C46B-0F17-F3979D912E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82" name="Group 181">
            <a:extLst>
              <a:ext uri="{FF2B5EF4-FFF2-40B4-BE49-F238E27FC236}">
                <a16:creationId xmlns:a16="http://schemas.microsoft.com/office/drawing/2014/main" id="{083BA4DF-09CC-9B0D-7F5A-9513E3050B9E}"/>
              </a:ext>
            </a:extLst>
          </p:cNvPr>
          <p:cNvGrpSpPr/>
          <p:nvPr/>
        </p:nvGrpSpPr>
        <p:grpSpPr>
          <a:xfrm>
            <a:off x="9198020" y="2949544"/>
            <a:ext cx="2669211" cy="461665"/>
            <a:chOff x="698449" y="2458433"/>
            <a:chExt cx="2669211" cy="461665"/>
          </a:xfrm>
        </p:grpSpPr>
        <p:sp>
          <p:nvSpPr>
            <p:cNvPr id="195" name="TextBox 194">
              <a:extLst>
                <a:ext uri="{FF2B5EF4-FFF2-40B4-BE49-F238E27FC236}">
                  <a16:creationId xmlns:a16="http://schemas.microsoft.com/office/drawing/2014/main" id="{3C66DDAB-8899-7E1A-8FDF-D08928C62BDE}"/>
                </a:ext>
              </a:extLst>
            </p:cNvPr>
            <p:cNvSpPr txBox="1"/>
            <p:nvPr/>
          </p:nvSpPr>
          <p:spPr>
            <a:xfrm>
              <a:off x="941338" y="2458433"/>
              <a:ext cx="2426322"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Tích hợp đa hệ thống: POS, CRM, ERP, BI/Data Analytics</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96" name="Graphic 195" descr="Aperture with solid fill">
              <a:extLst>
                <a:ext uri="{FF2B5EF4-FFF2-40B4-BE49-F238E27FC236}">
                  <a16:creationId xmlns:a16="http://schemas.microsoft.com/office/drawing/2014/main" id="{4AC4BE6C-225C-78BF-2F35-AF72D0A729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83" name="Group 182">
            <a:extLst>
              <a:ext uri="{FF2B5EF4-FFF2-40B4-BE49-F238E27FC236}">
                <a16:creationId xmlns:a16="http://schemas.microsoft.com/office/drawing/2014/main" id="{DF472CB8-1AF3-9D2D-38B2-EB7FE6D072CE}"/>
              </a:ext>
            </a:extLst>
          </p:cNvPr>
          <p:cNvGrpSpPr/>
          <p:nvPr/>
        </p:nvGrpSpPr>
        <p:grpSpPr>
          <a:xfrm>
            <a:off x="9198020" y="3444780"/>
            <a:ext cx="2669211" cy="276999"/>
            <a:chOff x="698449" y="2458433"/>
            <a:chExt cx="2669211" cy="276999"/>
          </a:xfrm>
        </p:grpSpPr>
        <p:sp>
          <p:nvSpPr>
            <p:cNvPr id="193" name="TextBox 192">
              <a:extLst>
                <a:ext uri="{FF2B5EF4-FFF2-40B4-BE49-F238E27FC236}">
                  <a16:creationId xmlns:a16="http://schemas.microsoft.com/office/drawing/2014/main" id="{797274AA-8328-241D-21C0-3388F1A1C81E}"/>
                </a:ext>
              </a:extLst>
            </p:cNvPr>
            <p:cNvSpPr txBox="1"/>
            <p:nvPr/>
          </p:nvSpPr>
          <p:spPr>
            <a:xfrm>
              <a:off x="941338" y="2458433"/>
              <a:ext cx="2426322"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Vận hành 24/7</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94" name="Graphic 193" descr="Aperture with solid fill">
              <a:extLst>
                <a:ext uri="{FF2B5EF4-FFF2-40B4-BE49-F238E27FC236}">
                  <a16:creationId xmlns:a16="http://schemas.microsoft.com/office/drawing/2014/main" id="{FC0CC146-2659-F4DB-C9ED-C3DB7A2464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84" name="Group 183">
            <a:extLst>
              <a:ext uri="{FF2B5EF4-FFF2-40B4-BE49-F238E27FC236}">
                <a16:creationId xmlns:a16="http://schemas.microsoft.com/office/drawing/2014/main" id="{E35B9535-D76E-D3EE-3AFC-2938BD2580DE}"/>
              </a:ext>
            </a:extLst>
          </p:cNvPr>
          <p:cNvGrpSpPr/>
          <p:nvPr/>
        </p:nvGrpSpPr>
        <p:grpSpPr>
          <a:xfrm>
            <a:off x="10415572" y="1357960"/>
            <a:ext cx="476250" cy="476250"/>
            <a:chOff x="2028253" y="1113260"/>
            <a:chExt cx="476250" cy="476250"/>
          </a:xfrm>
        </p:grpSpPr>
        <p:sp>
          <p:nvSpPr>
            <p:cNvPr id="191" name="Oval 190">
              <a:extLst>
                <a:ext uri="{FF2B5EF4-FFF2-40B4-BE49-F238E27FC236}">
                  <a16:creationId xmlns:a16="http://schemas.microsoft.com/office/drawing/2014/main" id="{549C96A7-57DA-2DA8-C8FF-B48A6B2F25DB}"/>
                </a:ext>
              </a:extLst>
            </p:cNvPr>
            <p:cNvSpPr/>
            <p:nvPr/>
          </p:nvSpPr>
          <p:spPr>
            <a:xfrm>
              <a:off x="2028253" y="1113260"/>
              <a:ext cx="476250" cy="476250"/>
            </a:xfrm>
            <a:prstGeom prst="ellipse">
              <a:avLst/>
            </a:prstGeom>
            <a:solidFill>
              <a:srgbClr val="D5D6FB"/>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2" name="TextBox 191">
              <a:extLst>
                <a:ext uri="{FF2B5EF4-FFF2-40B4-BE49-F238E27FC236}">
                  <a16:creationId xmlns:a16="http://schemas.microsoft.com/office/drawing/2014/main" id="{33112E8F-376D-2936-8198-A4A4199DF30A}"/>
                </a:ext>
              </a:extLst>
            </p:cNvPr>
            <p:cNvSpPr txBox="1"/>
            <p:nvPr/>
          </p:nvSpPr>
          <p:spPr>
            <a:xfrm>
              <a:off x="2123504" y="1214109"/>
              <a:ext cx="267272" cy="276999"/>
            </a:xfrm>
            <a:prstGeom prst="rect">
              <a:avLst/>
            </a:prstGeom>
            <a:noFill/>
          </p:spPr>
          <p:txBody>
            <a:bodyPr wrap="square" rtlCol="0">
              <a:spAutoFit/>
            </a:bodyPr>
            <a:lstStyle/>
            <a:p>
              <a:r>
                <a:rPr lang="en-US" sz="1200" b="1" dirty="0">
                  <a:solidFill>
                    <a:srgbClr val="565ADD"/>
                  </a:solidFill>
                  <a:latin typeface="Roboto" pitchFamily="2" charset="0"/>
                  <a:ea typeface="Roboto" pitchFamily="2" charset="0"/>
                  <a:cs typeface="Times New Roman" panose="02020603050405020304" pitchFamily="18" charset="0"/>
                </a:rPr>
                <a:t>4</a:t>
              </a:r>
            </a:p>
          </p:txBody>
        </p:sp>
      </p:grpSp>
      <p:grpSp>
        <p:nvGrpSpPr>
          <p:cNvPr id="185" name="Group 184">
            <a:extLst>
              <a:ext uri="{FF2B5EF4-FFF2-40B4-BE49-F238E27FC236}">
                <a16:creationId xmlns:a16="http://schemas.microsoft.com/office/drawing/2014/main" id="{5CCD272B-6381-C840-1EA6-E8A616F38095}"/>
              </a:ext>
            </a:extLst>
          </p:cNvPr>
          <p:cNvGrpSpPr/>
          <p:nvPr/>
        </p:nvGrpSpPr>
        <p:grpSpPr>
          <a:xfrm>
            <a:off x="9198020" y="3755350"/>
            <a:ext cx="2876375" cy="276999"/>
            <a:chOff x="698449" y="2458433"/>
            <a:chExt cx="2876375" cy="276999"/>
          </a:xfrm>
        </p:grpSpPr>
        <p:sp>
          <p:nvSpPr>
            <p:cNvPr id="189" name="TextBox 188">
              <a:extLst>
                <a:ext uri="{FF2B5EF4-FFF2-40B4-BE49-F238E27FC236}">
                  <a16:creationId xmlns:a16="http://schemas.microsoft.com/office/drawing/2014/main" id="{BDF9EC3A-EF2C-A9CE-FE87-BAD6AA1CE5A8}"/>
                </a:ext>
              </a:extLst>
            </p:cNvPr>
            <p:cNvSpPr txBox="1"/>
            <p:nvPr/>
          </p:nvSpPr>
          <p:spPr>
            <a:xfrm>
              <a:off x="941337" y="2458433"/>
              <a:ext cx="2633487" cy="276999"/>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Security &amp; Audit đầy đủ</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90" name="Graphic 189" descr="Aperture with solid fill">
              <a:extLst>
                <a:ext uri="{FF2B5EF4-FFF2-40B4-BE49-F238E27FC236}">
                  <a16:creationId xmlns:a16="http://schemas.microsoft.com/office/drawing/2014/main" id="{0C70EE45-8DD3-BB49-4254-03198AB7D7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grpSp>
        <p:nvGrpSpPr>
          <p:cNvPr id="186" name="Group 185">
            <a:extLst>
              <a:ext uri="{FF2B5EF4-FFF2-40B4-BE49-F238E27FC236}">
                <a16:creationId xmlns:a16="http://schemas.microsoft.com/office/drawing/2014/main" id="{CDF90FA1-E543-F1D0-B362-376BC3A752CD}"/>
              </a:ext>
            </a:extLst>
          </p:cNvPr>
          <p:cNvGrpSpPr/>
          <p:nvPr/>
        </p:nvGrpSpPr>
        <p:grpSpPr>
          <a:xfrm>
            <a:off x="9198020" y="4065919"/>
            <a:ext cx="2623829" cy="461665"/>
            <a:chOff x="698449" y="2458433"/>
            <a:chExt cx="2623829" cy="461665"/>
          </a:xfrm>
        </p:grpSpPr>
        <p:sp>
          <p:nvSpPr>
            <p:cNvPr id="187" name="TextBox 186">
              <a:extLst>
                <a:ext uri="{FF2B5EF4-FFF2-40B4-BE49-F238E27FC236}">
                  <a16:creationId xmlns:a16="http://schemas.microsoft.com/office/drawing/2014/main" id="{857A8A5E-6DE4-AFE5-CB69-14B29E87E966}"/>
                </a:ext>
              </a:extLst>
            </p:cNvPr>
            <p:cNvSpPr txBox="1"/>
            <p:nvPr/>
          </p:nvSpPr>
          <p:spPr>
            <a:xfrm>
              <a:off x="941337" y="2458433"/>
              <a:ext cx="2380941" cy="461665"/>
            </a:xfrm>
            <a:prstGeom prst="rect">
              <a:avLst/>
            </a:prstGeom>
            <a:noFill/>
          </p:spPr>
          <p:txBody>
            <a:bodyPr wrap="square" rtlCol="0">
              <a:spAutoFit/>
            </a:bodyPr>
            <a:lstStyle/>
            <a:p>
              <a:r>
                <a:rPr lang="vi-VN" sz="1200" dirty="0">
                  <a:solidFill>
                    <a:srgbClr val="565ADD"/>
                  </a:solidFill>
                  <a:latin typeface="Roboto" pitchFamily="2" charset="0"/>
                  <a:ea typeface="Roboto" pitchFamily="2" charset="0"/>
                  <a:cs typeface="Times New Roman" panose="02020603050405020304" pitchFamily="18" charset="0"/>
                </a:rPr>
                <a:t>SLA, báo cáo, giám sát và tối ưu liên tục.</a:t>
              </a:r>
              <a:endParaRPr lang="en-US" sz="1200" dirty="0">
                <a:solidFill>
                  <a:srgbClr val="565ADD"/>
                </a:solidFill>
                <a:latin typeface="Roboto" pitchFamily="2" charset="0"/>
                <a:ea typeface="Roboto" pitchFamily="2" charset="0"/>
                <a:cs typeface="Times New Roman" panose="02020603050405020304" pitchFamily="18" charset="0"/>
              </a:endParaRPr>
            </a:p>
          </p:txBody>
        </p:sp>
        <p:pic>
          <p:nvPicPr>
            <p:cNvPr id="188" name="Graphic 187" descr="Aperture with solid fill">
              <a:extLst>
                <a:ext uri="{FF2B5EF4-FFF2-40B4-BE49-F238E27FC236}">
                  <a16:creationId xmlns:a16="http://schemas.microsoft.com/office/drawing/2014/main" id="{00426DF3-9DFC-4591-43E8-DA1F9B50A9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449" y="2495550"/>
              <a:ext cx="209550" cy="209550"/>
            </a:xfrm>
            <a:prstGeom prst="rect">
              <a:avLst/>
            </a:prstGeom>
          </p:spPr>
        </p:pic>
      </p:grpSp>
      <p:pic>
        <p:nvPicPr>
          <p:cNvPr id="9" name="Graphic 8" descr="Badge Tick with solid fill">
            <a:extLst>
              <a:ext uri="{FF2B5EF4-FFF2-40B4-BE49-F238E27FC236}">
                <a16:creationId xmlns:a16="http://schemas.microsoft.com/office/drawing/2014/main" id="{8FCA09EC-7CF4-E662-250E-85056A7EE90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306018" y="339602"/>
            <a:ext cx="635000" cy="635000"/>
          </a:xfrm>
          <a:prstGeom prst="rect">
            <a:avLst/>
          </a:prstGeom>
        </p:spPr>
      </p:pic>
    </p:spTree>
    <p:extLst>
      <p:ext uri="{BB962C8B-B14F-4D97-AF65-F5344CB8AC3E}">
        <p14:creationId xmlns:p14="http://schemas.microsoft.com/office/powerpoint/2010/main" val="1638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9"/>
                                        </p:tgtEl>
                                        <p:attrNameLst>
                                          <p:attrName>r</p:attrName>
                                        </p:attrNameLst>
                                      </p:cBhvr>
                                    </p:animRot>
                                    <p:animRot by="-240000">
                                      <p:cBhvr>
                                        <p:cTn id="7" dur="200" fill="hold">
                                          <p:stCondLst>
                                            <p:cond delay="200"/>
                                          </p:stCondLst>
                                        </p:cTn>
                                        <p:tgtEl>
                                          <p:spTgt spid="49"/>
                                        </p:tgtEl>
                                        <p:attrNameLst>
                                          <p:attrName>r</p:attrName>
                                        </p:attrNameLst>
                                      </p:cBhvr>
                                    </p:animRot>
                                    <p:animRot by="240000">
                                      <p:cBhvr>
                                        <p:cTn id="8" dur="200" fill="hold">
                                          <p:stCondLst>
                                            <p:cond delay="400"/>
                                          </p:stCondLst>
                                        </p:cTn>
                                        <p:tgtEl>
                                          <p:spTgt spid="49"/>
                                        </p:tgtEl>
                                        <p:attrNameLst>
                                          <p:attrName>r</p:attrName>
                                        </p:attrNameLst>
                                      </p:cBhvr>
                                    </p:animRot>
                                    <p:animRot by="-240000">
                                      <p:cBhvr>
                                        <p:cTn id="9" dur="200" fill="hold">
                                          <p:stCondLst>
                                            <p:cond delay="600"/>
                                          </p:stCondLst>
                                        </p:cTn>
                                        <p:tgtEl>
                                          <p:spTgt spid="49"/>
                                        </p:tgtEl>
                                        <p:attrNameLst>
                                          <p:attrName>r</p:attrName>
                                        </p:attrNameLst>
                                      </p:cBhvr>
                                    </p:animRot>
                                    <p:animRot by="120000">
                                      <p:cBhvr>
                                        <p:cTn id="10" dur="200" fill="hold">
                                          <p:stCondLst>
                                            <p:cond delay="800"/>
                                          </p:stCondLst>
                                        </p:cTn>
                                        <p:tgtEl>
                                          <p:spTgt spid="4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32"/>
                                        </p:tgtEl>
                                        <p:attrNameLst>
                                          <p:attrName>r</p:attrName>
                                        </p:attrNameLst>
                                      </p:cBhvr>
                                    </p:animRot>
                                    <p:animRot by="-240000">
                                      <p:cBhvr>
                                        <p:cTn id="13" dur="200" fill="hold">
                                          <p:stCondLst>
                                            <p:cond delay="200"/>
                                          </p:stCondLst>
                                        </p:cTn>
                                        <p:tgtEl>
                                          <p:spTgt spid="132"/>
                                        </p:tgtEl>
                                        <p:attrNameLst>
                                          <p:attrName>r</p:attrName>
                                        </p:attrNameLst>
                                      </p:cBhvr>
                                    </p:animRot>
                                    <p:animRot by="240000">
                                      <p:cBhvr>
                                        <p:cTn id="14" dur="200" fill="hold">
                                          <p:stCondLst>
                                            <p:cond delay="400"/>
                                          </p:stCondLst>
                                        </p:cTn>
                                        <p:tgtEl>
                                          <p:spTgt spid="132"/>
                                        </p:tgtEl>
                                        <p:attrNameLst>
                                          <p:attrName>r</p:attrName>
                                        </p:attrNameLst>
                                      </p:cBhvr>
                                    </p:animRot>
                                    <p:animRot by="-240000">
                                      <p:cBhvr>
                                        <p:cTn id="15" dur="200" fill="hold">
                                          <p:stCondLst>
                                            <p:cond delay="600"/>
                                          </p:stCondLst>
                                        </p:cTn>
                                        <p:tgtEl>
                                          <p:spTgt spid="132"/>
                                        </p:tgtEl>
                                        <p:attrNameLst>
                                          <p:attrName>r</p:attrName>
                                        </p:attrNameLst>
                                      </p:cBhvr>
                                    </p:animRot>
                                    <p:animRot by="120000">
                                      <p:cBhvr>
                                        <p:cTn id="16" dur="200" fill="hold">
                                          <p:stCondLst>
                                            <p:cond delay="800"/>
                                          </p:stCondLst>
                                        </p:cTn>
                                        <p:tgtEl>
                                          <p:spTgt spid="13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56"/>
                                        </p:tgtEl>
                                        <p:attrNameLst>
                                          <p:attrName>r</p:attrName>
                                        </p:attrNameLst>
                                      </p:cBhvr>
                                    </p:animRot>
                                    <p:animRot by="-240000">
                                      <p:cBhvr>
                                        <p:cTn id="19" dur="200" fill="hold">
                                          <p:stCondLst>
                                            <p:cond delay="200"/>
                                          </p:stCondLst>
                                        </p:cTn>
                                        <p:tgtEl>
                                          <p:spTgt spid="156"/>
                                        </p:tgtEl>
                                        <p:attrNameLst>
                                          <p:attrName>r</p:attrName>
                                        </p:attrNameLst>
                                      </p:cBhvr>
                                    </p:animRot>
                                    <p:animRot by="240000">
                                      <p:cBhvr>
                                        <p:cTn id="20" dur="200" fill="hold">
                                          <p:stCondLst>
                                            <p:cond delay="400"/>
                                          </p:stCondLst>
                                        </p:cTn>
                                        <p:tgtEl>
                                          <p:spTgt spid="156"/>
                                        </p:tgtEl>
                                        <p:attrNameLst>
                                          <p:attrName>r</p:attrName>
                                        </p:attrNameLst>
                                      </p:cBhvr>
                                    </p:animRot>
                                    <p:animRot by="-240000">
                                      <p:cBhvr>
                                        <p:cTn id="21" dur="200" fill="hold">
                                          <p:stCondLst>
                                            <p:cond delay="600"/>
                                          </p:stCondLst>
                                        </p:cTn>
                                        <p:tgtEl>
                                          <p:spTgt spid="156"/>
                                        </p:tgtEl>
                                        <p:attrNameLst>
                                          <p:attrName>r</p:attrName>
                                        </p:attrNameLst>
                                      </p:cBhvr>
                                    </p:animRot>
                                    <p:animRot by="120000">
                                      <p:cBhvr>
                                        <p:cTn id="22" dur="200" fill="hold">
                                          <p:stCondLst>
                                            <p:cond delay="800"/>
                                          </p:stCondLst>
                                        </p:cTn>
                                        <p:tgtEl>
                                          <p:spTgt spid="156"/>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80"/>
                                        </p:tgtEl>
                                        <p:attrNameLst>
                                          <p:attrName>r</p:attrName>
                                        </p:attrNameLst>
                                      </p:cBhvr>
                                    </p:animRot>
                                    <p:animRot by="-240000">
                                      <p:cBhvr>
                                        <p:cTn id="25" dur="200" fill="hold">
                                          <p:stCondLst>
                                            <p:cond delay="200"/>
                                          </p:stCondLst>
                                        </p:cTn>
                                        <p:tgtEl>
                                          <p:spTgt spid="180"/>
                                        </p:tgtEl>
                                        <p:attrNameLst>
                                          <p:attrName>r</p:attrName>
                                        </p:attrNameLst>
                                      </p:cBhvr>
                                    </p:animRot>
                                    <p:animRot by="240000">
                                      <p:cBhvr>
                                        <p:cTn id="26" dur="200" fill="hold">
                                          <p:stCondLst>
                                            <p:cond delay="400"/>
                                          </p:stCondLst>
                                        </p:cTn>
                                        <p:tgtEl>
                                          <p:spTgt spid="180"/>
                                        </p:tgtEl>
                                        <p:attrNameLst>
                                          <p:attrName>r</p:attrName>
                                        </p:attrNameLst>
                                      </p:cBhvr>
                                    </p:animRot>
                                    <p:animRot by="-240000">
                                      <p:cBhvr>
                                        <p:cTn id="27" dur="200" fill="hold">
                                          <p:stCondLst>
                                            <p:cond delay="600"/>
                                          </p:stCondLst>
                                        </p:cTn>
                                        <p:tgtEl>
                                          <p:spTgt spid="180"/>
                                        </p:tgtEl>
                                        <p:attrNameLst>
                                          <p:attrName>r</p:attrName>
                                        </p:attrNameLst>
                                      </p:cBhvr>
                                    </p:animRot>
                                    <p:animRot by="120000">
                                      <p:cBhvr>
                                        <p:cTn id="28" dur="200" fill="hold">
                                          <p:stCondLst>
                                            <p:cond delay="800"/>
                                          </p:stCondLst>
                                        </p:cTn>
                                        <p:tgtEl>
                                          <p:spTgt spid="1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EAE24F7-B383-918D-5576-FB051837B547}"/>
              </a:ext>
            </a:extLst>
          </p:cNvPr>
          <p:cNvSpPr/>
          <p:nvPr/>
        </p:nvSpPr>
        <p:spPr>
          <a:xfrm>
            <a:off x="0" y="0"/>
            <a:ext cx="12192000" cy="2832391"/>
          </a:xfrm>
          <a:custGeom>
            <a:avLst/>
            <a:gdLst>
              <a:gd name="connsiteX0" fmla="*/ 0 w 12192000"/>
              <a:gd name="connsiteY0" fmla="*/ 0 h 6196013"/>
              <a:gd name="connsiteX1" fmla="*/ 12192000 w 12192000"/>
              <a:gd name="connsiteY1" fmla="*/ 0 h 6196013"/>
              <a:gd name="connsiteX2" fmla="*/ 6096000 w 12192000"/>
              <a:gd name="connsiteY2" fmla="*/ 6196013 h 6196013"/>
              <a:gd name="connsiteX3" fmla="*/ 0 w 12192000"/>
              <a:gd name="connsiteY3" fmla="*/ 0 h 6196013"/>
            </a:gdLst>
            <a:ahLst/>
            <a:cxnLst>
              <a:cxn ang="0">
                <a:pos x="connsiteX0" y="connsiteY0"/>
              </a:cxn>
              <a:cxn ang="0">
                <a:pos x="connsiteX1" y="connsiteY1"/>
              </a:cxn>
              <a:cxn ang="0">
                <a:pos x="connsiteX2" y="connsiteY2"/>
              </a:cxn>
              <a:cxn ang="0">
                <a:pos x="connsiteX3" y="connsiteY3"/>
              </a:cxn>
            </a:cxnLst>
            <a:rect l="l" t="t" r="r" b="b"/>
            <a:pathLst>
              <a:path w="12192000" h="6196013">
                <a:moveTo>
                  <a:pt x="0" y="0"/>
                </a:moveTo>
                <a:lnTo>
                  <a:pt x="12192000" y="0"/>
                </a:lnTo>
                <a:cubicBezTo>
                  <a:pt x="12192000" y="3421963"/>
                  <a:pt x="9462728" y="6196013"/>
                  <a:pt x="6096000" y="6196013"/>
                </a:cubicBezTo>
                <a:cubicBezTo>
                  <a:pt x="2729272" y="6196013"/>
                  <a:pt x="0" y="3421963"/>
                  <a:pt x="0" y="0"/>
                </a:cubicBezTo>
                <a:close/>
              </a:path>
            </a:pathLst>
          </a:custGeom>
          <a:blipFill dpi="0" rotWithShape="1">
            <a:blip r:embed="rId2">
              <a:alphaModFix amt="7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Freeform: Shape 7">
            <a:extLst>
              <a:ext uri="{FF2B5EF4-FFF2-40B4-BE49-F238E27FC236}">
                <a16:creationId xmlns:a16="http://schemas.microsoft.com/office/drawing/2014/main" id="{49C985C9-93CB-C3C6-61C7-C5F63342F87C}"/>
              </a:ext>
            </a:extLst>
          </p:cNvPr>
          <p:cNvSpPr/>
          <p:nvPr/>
        </p:nvSpPr>
        <p:spPr>
          <a:xfrm>
            <a:off x="0" y="0"/>
            <a:ext cx="12192000" cy="2828791"/>
          </a:xfrm>
          <a:custGeom>
            <a:avLst/>
            <a:gdLst>
              <a:gd name="connsiteX0" fmla="*/ 0 w 12192000"/>
              <a:gd name="connsiteY0" fmla="*/ 0 h 6196013"/>
              <a:gd name="connsiteX1" fmla="*/ 12192000 w 12192000"/>
              <a:gd name="connsiteY1" fmla="*/ 0 h 6196013"/>
              <a:gd name="connsiteX2" fmla="*/ 6096000 w 12192000"/>
              <a:gd name="connsiteY2" fmla="*/ 6196013 h 6196013"/>
              <a:gd name="connsiteX3" fmla="*/ 0 w 12192000"/>
              <a:gd name="connsiteY3" fmla="*/ 0 h 6196013"/>
            </a:gdLst>
            <a:ahLst/>
            <a:cxnLst>
              <a:cxn ang="0">
                <a:pos x="connsiteX0" y="connsiteY0"/>
              </a:cxn>
              <a:cxn ang="0">
                <a:pos x="connsiteX1" y="connsiteY1"/>
              </a:cxn>
              <a:cxn ang="0">
                <a:pos x="connsiteX2" y="connsiteY2"/>
              </a:cxn>
              <a:cxn ang="0">
                <a:pos x="connsiteX3" y="connsiteY3"/>
              </a:cxn>
            </a:cxnLst>
            <a:rect l="l" t="t" r="r" b="b"/>
            <a:pathLst>
              <a:path w="12192000" h="6196013">
                <a:moveTo>
                  <a:pt x="0" y="0"/>
                </a:moveTo>
                <a:lnTo>
                  <a:pt x="12192000" y="0"/>
                </a:lnTo>
                <a:cubicBezTo>
                  <a:pt x="12192000" y="3421963"/>
                  <a:pt x="9462728" y="6196013"/>
                  <a:pt x="6096000" y="6196013"/>
                </a:cubicBezTo>
                <a:cubicBezTo>
                  <a:pt x="2729272" y="6196013"/>
                  <a:pt x="0" y="3421963"/>
                  <a:pt x="0" y="0"/>
                </a:cubicBezTo>
                <a:close/>
              </a:path>
            </a:pathLst>
          </a:custGeom>
          <a:solidFill>
            <a:srgbClr val="6669E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 name="TextBox 1">
            <a:extLst>
              <a:ext uri="{FF2B5EF4-FFF2-40B4-BE49-F238E27FC236}">
                <a16:creationId xmlns:a16="http://schemas.microsoft.com/office/drawing/2014/main" id="{C33433CE-CCEC-BEB9-6D00-57F1CFCBCFF7}"/>
              </a:ext>
            </a:extLst>
          </p:cNvPr>
          <p:cNvSpPr txBox="1"/>
          <p:nvPr/>
        </p:nvSpPr>
        <p:spPr>
          <a:xfrm>
            <a:off x="2348148" y="925651"/>
            <a:ext cx="7495704" cy="707886"/>
          </a:xfrm>
          <a:prstGeom prst="rect">
            <a:avLst/>
          </a:prstGeom>
          <a:noFill/>
        </p:spPr>
        <p:txBody>
          <a:bodyPr wrap="square" rtlCol="0">
            <a:spAutoFit/>
          </a:bodyPr>
          <a:lstStyle/>
          <a:p>
            <a:pPr algn="ctr"/>
            <a:r>
              <a:rPr lang="en-US" sz="4000" b="1" dirty="0">
                <a:solidFill>
                  <a:srgbClr val="E0E1FC"/>
                </a:solidFill>
                <a:latin typeface="Roboto" pitchFamily="2" charset="0"/>
                <a:ea typeface="Roboto" pitchFamily="2" charset="0"/>
              </a:rPr>
              <a:t>PHÂN TÍCH S-W-O-T</a:t>
            </a:r>
          </a:p>
        </p:txBody>
      </p:sp>
      <p:grpSp>
        <p:nvGrpSpPr>
          <p:cNvPr id="13" name="Group 12">
            <a:extLst>
              <a:ext uri="{FF2B5EF4-FFF2-40B4-BE49-F238E27FC236}">
                <a16:creationId xmlns:a16="http://schemas.microsoft.com/office/drawing/2014/main" id="{6FD5B14E-E2D3-9D6A-1AF4-686C9EA82B19}"/>
              </a:ext>
            </a:extLst>
          </p:cNvPr>
          <p:cNvGrpSpPr/>
          <p:nvPr/>
        </p:nvGrpSpPr>
        <p:grpSpPr>
          <a:xfrm>
            <a:off x="1321752" y="1655495"/>
            <a:ext cx="1038225" cy="1038225"/>
            <a:chOff x="1457325" y="1962150"/>
            <a:chExt cx="1038225" cy="1038225"/>
          </a:xfrm>
        </p:grpSpPr>
        <p:sp>
          <p:nvSpPr>
            <p:cNvPr id="9" name="Flowchart: Connector 8">
              <a:extLst>
                <a:ext uri="{FF2B5EF4-FFF2-40B4-BE49-F238E27FC236}">
                  <a16:creationId xmlns:a16="http://schemas.microsoft.com/office/drawing/2014/main" id="{AFD3D398-C916-35AB-37CB-314D09CCAD7F}"/>
                </a:ext>
              </a:extLst>
            </p:cNvPr>
            <p:cNvSpPr/>
            <p:nvPr/>
          </p:nvSpPr>
          <p:spPr>
            <a:xfrm>
              <a:off x="1457325" y="1962150"/>
              <a:ext cx="1038225" cy="1038225"/>
            </a:xfrm>
            <a:prstGeom prst="flowChartConnector">
              <a:avLst/>
            </a:prstGeom>
            <a:solidFill>
              <a:srgbClr val="E0E1F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87768BF5-59DA-EFAC-3D47-AE8CF88A3413}"/>
                </a:ext>
              </a:extLst>
            </p:cNvPr>
            <p:cNvSpPr txBox="1"/>
            <p:nvPr/>
          </p:nvSpPr>
          <p:spPr>
            <a:xfrm>
              <a:off x="1697075" y="2140952"/>
              <a:ext cx="558723" cy="707886"/>
            </a:xfrm>
            <a:prstGeom prst="rect">
              <a:avLst/>
            </a:prstGeom>
            <a:noFill/>
          </p:spPr>
          <p:txBody>
            <a:bodyPr wrap="square" rtlCol="0">
              <a:spAutoFit/>
            </a:bodyPr>
            <a:lstStyle/>
            <a:p>
              <a:pPr algn="ctr"/>
              <a:r>
                <a:rPr lang="en-US" sz="4000" b="1" dirty="0">
                  <a:solidFill>
                    <a:srgbClr val="565ADD"/>
                  </a:solidFill>
                  <a:latin typeface="Roboto" pitchFamily="2" charset="0"/>
                  <a:ea typeface="Roboto" pitchFamily="2" charset="0"/>
                </a:rPr>
                <a:t>S</a:t>
              </a:r>
            </a:p>
          </p:txBody>
        </p:sp>
      </p:grpSp>
      <p:grpSp>
        <p:nvGrpSpPr>
          <p:cNvPr id="16" name="Group 15">
            <a:extLst>
              <a:ext uri="{FF2B5EF4-FFF2-40B4-BE49-F238E27FC236}">
                <a16:creationId xmlns:a16="http://schemas.microsoft.com/office/drawing/2014/main" id="{7154CA8F-E468-EE06-C334-C00E71C30915}"/>
              </a:ext>
            </a:extLst>
          </p:cNvPr>
          <p:cNvGrpSpPr/>
          <p:nvPr/>
        </p:nvGrpSpPr>
        <p:grpSpPr>
          <a:xfrm>
            <a:off x="4234881" y="2285999"/>
            <a:ext cx="1038225" cy="1038225"/>
            <a:chOff x="4191000" y="2633662"/>
            <a:chExt cx="1038225" cy="1038225"/>
          </a:xfrm>
        </p:grpSpPr>
        <p:sp>
          <p:nvSpPr>
            <p:cNvPr id="10" name="Flowchart: Connector 9">
              <a:extLst>
                <a:ext uri="{FF2B5EF4-FFF2-40B4-BE49-F238E27FC236}">
                  <a16:creationId xmlns:a16="http://schemas.microsoft.com/office/drawing/2014/main" id="{D9690EB3-409D-33B2-571B-84ACAEEDB41A}"/>
                </a:ext>
              </a:extLst>
            </p:cNvPr>
            <p:cNvSpPr/>
            <p:nvPr/>
          </p:nvSpPr>
          <p:spPr>
            <a:xfrm>
              <a:off x="4191000" y="2633662"/>
              <a:ext cx="1038225" cy="1038225"/>
            </a:xfrm>
            <a:prstGeom prst="flowChartConnector">
              <a:avLst/>
            </a:prstGeom>
            <a:solidFill>
              <a:srgbClr val="E0E1F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F80411EC-78C8-21D2-4403-55D4F0766A91}"/>
                </a:ext>
              </a:extLst>
            </p:cNvPr>
            <p:cNvSpPr txBox="1"/>
            <p:nvPr/>
          </p:nvSpPr>
          <p:spPr>
            <a:xfrm>
              <a:off x="4419600" y="2835257"/>
              <a:ext cx="558723" cy="707886"/>
            </a:xfrm>
            <a:prstGeom prst="rect">
              <a:avLst/>
            </a:prstGeom>
            <a:noFill/>
          </p:spPr>
          <p:txBody>
            <a:bodyPr wrap="square" rtlCol="0">
              <a:spAutoFit/>
            </a:bodyPr>
            <a:lstStyle/>
            <a:p>
              <a:pPr algn="ctr"/>
              <a:r>
                <a:rPr lang="en-US" sz="4000" b="1" dirty="0">
                  <a:solidFill>
                    <a:srgbClr val="565ADD"/>
                  </a:solidFill>
                  <a:latin typeface="Roboto" pitchFamily="2" charset="0"/>
                  <a:ea typeface="Roboto" pitchFamily="2" charset="0"/>
                </a:rPr>
                <a:t>W</a:t>
              </a:r>
            </a:p>
          </p:txBody>
        </p:sp>
      </p:grpSp>
      <p:grpSp>
        <p:nvGrpSpPr>
          <p:cNvPr id="41" name="Group 40">
            <a:extLst>
              <a:ext uri="{FF2B5EF4-FFF2-40B4-BE49-F238E27FC236}">
                <a16:creationId xmlns:a16="http://schemas.microsoft.com/office/drawing/2014/main" id="{65966DC5-7194-F3C1-A4FB-0F7C9BEAEE86}"/>
              </a:ext>
            </a:extLst>
          </p:cNvPr>
          <p:cNvGrpSpPr/>
          <p:nvPr/>
        </p:nvGrpSpPr>
        <p:grpSpPr>
          <a:xfrm>
            <a:off x="7276227" y="2097030"/>
            <a:ext cx="1038225" cy="1038225"/>
            <a:chOff x="7153275" y="2633662"/>
            <a:chExt cx="1038225" cy="1038225"/>
          </a:xfrm>
        </p:grpSpPr>
        <p:sp>
          <p:nvSpPr>
            <p:cNvPr id="11" name="Flowchart: Connector 10">
              <a:extLst>
                <a:ext uri="{FF2B5EF4-FFF2-40B4-BE49-F238E27FC236}">
                  <a16:creationId xmlns:a16="http://schemas.microsoft.com/office/drawing/2014/main" id="{787B9C48-C0BD-7A52-B868-21A2D5B02F56}"/>
                </a:ext>
              </a:extLst>
            </p:cNvPr>
            <p:cNvSpPr/>
            <p:nvPr/>
          </p:nvSpPr>
          <p:spPr>
            <a:xfrm>
              <a:off x="7153275" y="2633662"/>
              <a:ext cx="1038225" cy="1038225"/>
            </a:xfrm>
            <a:prstGeom prst="flowChartConnector">
              <a:avLst/>
            </a:prstGeom>
            <a:solidFill>
              <a:srgbClr val="E0E1F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70768815-5E9A-83EF-3212-D77B4210EA1D}"/>
                </a:ext>
              </a:extLst>
            </p:cNvPr>
            <p:cNvSpPr txBox="1"/>
            <p:nvPr/>
          </p:nvSpPr>
          <p:spPr>
            <a:xfrm>
              <a:off x="7393025" y="2848838"/>
              <a:ext cx="558723" cy="707886"/>
            </a:xfrm>
            <a:prstGeom prst="rect">
              <a:avLst/>
            </a:prstGeom>
            <a:noFill/>
          </p:spPr>
          <p:txBody>
            <a:bodyPr wrap="square" rtlCol="0">
              <a:spAutoFit/>
            </a:bodyPr>
            <a:lstStyle/>
            <a:p>
              <a:pPr algn="ctr"/>
              <a:r>
                <a:rPr lang="en-US" sz="4000" b="1" dirty="0">
                  <a:solidFill>
                    <a:srgbClr val="565ADD"/>
                  </a:solidFill>
                  <a:latin typeface="Roboto" pitchFamily="2" charset="0"/>
                  <a:ea typeface="Roboto" pitchFamily="2" charset="0"/>
                </a:rPr>
                <a:t>O</a:t>
              </a:r>
            </a:p>
          </p:txBody>
        </p:sp>
      </p:grpSp>
      <p:grpSp>
        <p:nvGrpSpPr>
          <p:cNvPr id="42" name="Group 41">
            <a:extLst>
              <a:ext uri="{FF2B5EF4-FFF2-40B4-BE49-F238E27FC236}">
                <a16:creationId xmlns:a16="http://schemas.microsoft.com/office/drawing/2014/main" id="{3E9E415C-0E84-4ACE-4757-DD446438E722}"/>
              </a:ext>
            </a:extLst>
          </p:cNvPr>
          <p:cNvGrpSpPr/>
          <p:nvPr/>
        </p:nvGrpSpPr>
        <p:grpSpPr>
          <a:xfrm>
            <a:off x="10342275" y="1279594"/>
            <a:ext cx="1038225" cy="1038225"/>
            <a:chOff x="10115550" y="1766887"/>
            <a:chExt cx="1038225" cy="1038225"/>
          </a:xfrm>
        </p:grpSpPr>
        <p:sp>
          <p:nvSpPr>
            <p:cNvPr id="12" name="Flowchart: Connector 11">
              <a:extLst>
                <a:ext uri="{FF2B5EF4-FFF2-40B4-BE49-F238E27FC236}">
                  <a16:creationId xmlns:a16="http://schemas.microsoft.com/office/drawing/2014/main" id="{2FD45507-409F-21AB-AA70-29C5C5443014}"/>
                </a:ext>
              </a:extLst>
            </p:cNvPr>
            <p:cNvSpPr/>
            <p:nvPr/>
          </p:nvSpPr>
          <p:spPr>
            <a:xfrm>
              <a:off x="10115550" y="1766887"/>
              <a:ext cx="1038225" cy="1038225"/>
            </a:xfrm>
            <a:prstGeom prst="flowChartConnector">
              <a:avLst/>
            </a:prstGeom>
            <a:solidFill>
              <a:srgbClr val="E0E1F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45162521-471D-F508-7442-27B383557CBD}"/>
                </a:ext>
              </a:extLst>
            </p:cNvPr>
            <p:cNvSpPr txBox="1"/>
            <p:nvPr/>
          </p:nvSpPr>
          <p:spPr>
            <a:xfrm>
              <a:off x="10355300" y="1972723"/>
              <a:ext cx="558723" cy="707886"/>
            </a:xfrm>
            <a:prstGeom prst="rect">
              <a:avLst/>
            </a:prstGeom>
            <a:noFill/>
          </p:spPr>
          <p:txBody>
            <a:bodyPr wrap="square" rtlCol="0">
              <a:spAutoFit/>
            </a:bodyPr>
            <a:lstStyle/>
            <a:p>
              <a:pPr algn="ctr"/>
              <a:r>
                <a:rPr lang="en-US" sz="4000" b="1" dirty="0">
                  <a:solidFill>
                    <a:srgbClr val="565ADD"/>
                  </a:solidFill>
                  <a:latin typeface="Roboto" pitchFamily="2" charset="0"/>
                  <a:ea typeface="Roboto" pitchFamily="2" charset="0"/>
                </a:rPr>
                <a:t>T</a:t>
              </a:r>
            </a:p>
          </p:txBody>
        </p:sp>
      </p:grpSp>
      <p:sp>
        <p:nvSpPr>
          <p:cNvPr id="14" name="TextBox 13">
            <a:extLst>
              <a:ext uri="{FF2B5EF4-FFF2-40B4-BE49-F238E27FC236}">
                <a16:creationId xmlns:a16="http://schemas.microsoft.com/office/drawing/2014/main" id="{57E968B6-348F-FA14-6983-319F03AFF897}"/>
              </a:ext>
            </a:extLst>
          </p:cNvPr>
          <p:cNvSpPr txBox="1"/>
          <p:nvPr/>
        </p:nvSpPr>
        <p:spPr>
          <a:xfrm>
            <a:off x="392819" y="2979502"/>
            <a:ext cx="2648527" cy="307777"/>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ĐIỂM MẠNH (STRENGTHS)</a:t>
            </a:r>
            <a:endParaRPr lang="en-US" sz="1400" b="1" dirty="0">
              <a:solidFill>
                <a:srgbClr val="999BF5"/>
              </a:solidFill>
              <a:latin typeface="Roboto" pitchFamily="2" charset="0"/>
              <a:ea typeface="Roboto" pitchFamily="2" charset="0"/>
              <a:cs typeface="Roboto" pitchFamily="2" charset="0"/>
            </a:endParaRPr>
          </a:p>
        </p:txBody>
      </p:sp>
      <p:sp>
        <p:nvSpPr>
          <p:cNvPr id="31" name="TextBox 30">
            <a:extLst>
              <a:ext uri="{FF2B5EF4-FFF2-40B4-BE49-F238E27FC236}">
                <a16:creationId xmlns:a16="http://schemas.microsoft.com/office/drawing/2014/main" id="{0ADDE247-8B3B-E717-1ED1-F2E5700BE382}"/>
              </a:ext>
            </a:extLst>
          </p:cNvPr>
          <p:cNvSpPr txBox="1"/>
          <p:nvPr/>
        </p:nvSpPr>
        <p:spPr>
          <a:xfrm>
            <a:off x="3429729" y="3600142"/>
            <a:ext cx="2648527" cy="307777"/>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ĐIỂM YẾU (WEAKNESSES)</a:t>
            </a:r>
            <a:endParaRPr lang="en-US" sz="1400" b="1" dirty="0">
              <a:solidFill>
                <a:srgbClr val="999BF5"/>
              </a:solidFill>
              <a:latin typeface="Roboto" pitchFamily="2" charset="0"/>
              <a:ea typeface="Roboto" pitchFamily="2" charset="0"/>
              <a:cs typeface="Roboto" pitchFamily="2" charset="0"/>
            </a:endParaRPr>
          </a:p>
        </p:txBody>
      </p:sp>
      <p:sp>
        <p:nvSpPr>
          <p:cNvPr id="44" name="TextBox 43">
            <a:extLst>
              <a:ext uri="{FF2B5EF4-FFF2-40B4-BE49-F238E27FC236}">
                <a16:creationId xmlns:a16="http://schemas.microsoft.com/office/drawing/2014/main" id="{C19B9C94-AE14-574F-D558-B5F0DB2DAC9D}"/>
              </a:ext>
            </a:extLst>
          </p:cNvPr>
          <p:cNvSpPr txBox="1"/>
          <p:nvPr/>
        </p:nvSpPr>
        <p:spPr>
          <a:xfrm>
            <a:off x="6491816" y="3395682"/>
            <a:ext cx="2648527" cy="307777"/>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CƠ HỘI (OPPORTUNITIES)</a:t>
            </a:r>
            <a:endParaRPr lang="en-US" sz="1400" b="1" dirty="0">
              <a:solidFill>
                <a:srgbClr val="999BF5"/>
              </a:solidFill>
              <a:latin typeface="Roboto" pitchFamily="2" charset="0"/>
              <a:ea typeface="Roboto" pitchFamily="2" charset="0"/>
              <a:cs typeface="Roboto" pitchFamily="2" charset="0"/>
            </a:endParaRPr>
          </a:p>
        </p:txBody>
      </p:sp>
      <p:grpSp>
        <p:nvGrpSpPr>
          <p:cNvPr id="45" name="Group 44">
            <a:extLst>
              <a:ext uri="{FF2B5EF4-FFF2-40B4-BE49-F238E27FC236}">
                <a16:creationId xmlns:a16="http://schemas.microsoft.com/office/drawing/2014/main" id="{4AA6174E-6A25-7B94-D60C-CF086A8D11AE}"/>
              </a:ext>
            </a:extLst>
          </p:cNvPr>
          <p:cNvGrpSpPr/>
          <p:nvPr/>
        </p:nvGrpSpPr>
        <p:grpSpPr>
          <a:xfrm>
            <a:off x="6482077" y="3847795"/>
            <a:ext cx="2806360" cy="461665"/>
            <a:chOff x="516602" y="3622179"/>
            <a:chExt cx="2806360" cy="461665"/>
          </a:xfrm>
        </p:grpSpPr>
        <p:sp>
          <p:nvSpPr>
            <p:cNvPr id="46" name="TextBox 45">
              <a:extLst>
                <a:ext uri="{FF2B5EF4-FFF2-40B4-BE49-F238E27FC236}">
                  <a16:creationId xmlns:a16="http://schemas.microsoft.com/office/drawing/2014/main" id="{602285DE-6A26-FA73-0CD2-128423AD4666}"/>
                </a:ext>
              </a:extLst>
            </p:cNvPr>
            <p:cNvSpPr txBox="1"/>
            <p:nvPr/>
          </p:nvSpPr>
          <p:spPr>
            <a:xfrm>
              <a:off x="674435" y="3622179"/>
              <a:ext cx="2648527"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Nhu cầu thanh toán nhanh, giảm thời gian chờ ngày càng tăng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47" name="Graphic 46" descr="Badge Follow with solid fill">
              <a:extLst>
                <a:ext uri="{FF2B5EF4-FFF2-40B4-BE49-F238E27FC236}">
                  <a16:creationId xmlns:a16="http://schemas.microsoft.com/office/drawing/2014/main" id="{16AD0FFC-B56C-FA04-8C98-C969F435594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48" name="Group 47">
            <a:extLst>
              <a:ext uri="{FF2B5EF4-FFF2-40B4-BE49-F238E27FC236}">
                <a16:creationId xmlns:a16="http://schemas.microsoft.com/office/drawing/2014/main" id="{B3674A55-0B8D-18FB-64AA-A3EB33694C7D}"/>
              </a:ext>
            </a:extLst>
          </p:cNvPr>
          <p:cNvGrpSpPr/>
          <p:nvPr/>
        </p:nvGrpSpPr>
        <p:grpSpPr>
          <a:xfrm>
            <a:off x="6482077" y="4299138"/>
            <a:ext cx="2459646" cy="461665"/>
            <a:chOff x="516602" y="3622179"/>
            <a:chExt cx="2459646" cy="461665"/>
          </a:xfrm>
        </p:grpSpPr>
        <p:sp>
          <p:nvSpPr>
            <p:cNvPr id="49" name="TextBox 48">
              <a:extLst>
                <a:ext uri="{FF2B5EF4-FFF2-40B4-BE49-F238E27FC236}">
                  <a16:creationId xmlns:a16="http://schemas.microsoft.com/office/drawing/2014/main" id="{691D054E-282E-0219-FC67-8BB6A4CB041C}"/>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Ngân hàng cần mở rộng điểm chạm ngoài ứng dụng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50" name="Graphic 49" descr="Badge Follow with solid fill">
              <a:extLst>
                <a:ext uri="{FF2B5EF4-FFF2-40B4-BE49-F238E27FC236}">
                  <a16:creationId xmlns:a16="http://schemas.microsoft.com/office/drawing/2014/main" id="{FE3BFFBC-63BC-8707-7F6C-3430BAEAD6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51" name="Group 50">
            <a:extLst>
              <a:ext uri="{FF2B5EF4-FFF2-40B4-BE49-F238E27FC236}">
                <a16:creationId xmlns:a16="http://schemas.microsoft.com/office/drawing/2014/main" id="{9CB4BE75-C0D9-D0C6-60D9-C877603B06B4}"/>
              </a:ext>
            </a:extLst>
          </p:cNvPr>
          <p:cNvGrpSpPr/>
          <p:nvPr/>
        </p:nvGrpSpPr>
        <p:grpSpPr>
          <a:xfrm>
            <a:off x="6482077" y="4750481"/>
            <a:ext cx="2459646" cy="461665"/>
            <a:chOff x="516602" y="3622179"/>
            <a:chExt cx="2459646" cy="461665"/>
          </a:xfrm>
        </p:grpSpPr>
        <p:sp>
          <p:nvSpPr>
            <p:cNvPr id="52" name="TextBox 51">
              <a:extLst>
                <a:ext uri="{FF2B5EF4-FFF2-40B4-BE49-F238E27FC236}">
                  <a16:creationId xmlns:a16="http://schemas.microsoft.com/office/drawing/2014/main" id="{EDAF24C2-97B6-3855-6588-FFCBA7D1DC09}"/>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Mô hình Ví Prepaid giúp tăng CASA và giữ dòng tiền</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53" name="Graphic 52" descr="Badge Follow with solid fill">
              <a:extLst>
                <a:ext uri="{FF2B5EF4-FFF2-40B4-BE49-F238E27FC236}">
                  <a16:creationId xmlns:a16="http://schemas.microsoft.com/office/drawing/2014/main" id="{0061194F-0132-945C-696E-1E3CC198A6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54" name="Group 53">
            <a:extLst>
              <a:ext uri="{FF2B5EF4-FFF2-40B4-BE49-F238E27FC236}">
                <a16:creationId xmlns:a16="http://schemas.microsoft.com/office/drawing/2014/main" id="{0F0A1BA0-F45D-7EBC-3CCE-77D34467E1E6}"/>
              </a:ext>
            </a:extLst>
          </p:cNvPr>
          <p:cNvGrpSpPr/>
          <p:nvPr/>
        </p:nvGrpSpPr>
        <p:grpSpPr>
          <a:xfrm>
            <a:off x="6482077" y="5201824"/>
            <a:ext cx="2459646" cy="461665"/>
            <a:chOff x="516602" y="3622179"/>
            <a:chExt cx="2459646" cy="461665"/>
          </a:xfrm>
        </p:grpSpPr>
        <p:sp>
          <p:nvSpPr>
            <p:cNvPr id="55" name="TextBox 54">
              <a:extLst>
                <a:ext uri="{FF2B5EF4-FFF2-40B4-BE49-F238E27FC236}">
                  <a16:creationId xmlns:a16="http://schemas.microsoft.com/office/drawing/2014/main" id="{10CF5DC7-0743-E35A-C2FE-3B94A6784E28}"/>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Merchant cần Loyalty hiệu quả ngay tại điểm bán</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56" name="Graphic 55" descr="Badge Follow with solid fill">
              <a:extLst>
                <a:ext uri="{FF2B5EF4-FFF2-40B4-BE49-F238E27FC236}">
                  <a16:creationId xmlns:a16="http://schemas.microsoft.com/office/drawing/2014/main" id="{CA705159-1CB3-F666-61B4-E9679846F78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sp>
        <p:nvSpPr>
          <p:cNvPr id="57" name="TextBox 56">
            <a:extLst>
              <a:ext uri="{FF2B5EF4-FFF2-40B4-BE49-F238E27FC236}">
                <a16:creationId xmlns:a16="http://schemas.microsoft.com/office/drawing/2014/main" id="{9CE70C1D-3746-D8CF-D190-0CC1B3555C1C}"/>
              </a:ext>
            </a:extLst>
          </p:cNvPr>
          <p:cNvSpPr txBox="1"/>
          <p:nvPr/>
        </p:nvSpPr>
        <p:spPr>
          <a:xfrm>
            <a:off x="9507987" y="2652371"/>
            <a:ext cx="2648527" cy="307777"/>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RỦI RO (THREATS)</a:t>
            </a:r>
            <a:endParaRPr lang="en-US" sz="1400" b="1" dirty="0">
              <a:solidFill>
                <a:srgbClr val="999BF5"/>
              </a:solidFill>
              <a:latin typeface="Roboto" pitchFamily="2" charset="0"/>
              <a:ea typeface="Roboto" pitchFamily="2" charset="0"/>
              <a:cs typeface="Roboto" pitchFamily="2" charset="0"/>
            </a:endParaRPr>
          </a:p>
        </p:txBody>
      </p:sp>
      <p:grpSp>
        <p:nvGrpSpPr>
          <p:cNvPr id="76" name="Group 75">
            <a:extLst>
              <a:ext uri="{FF2B5EF4-FFF2-40B4-BE49-F238E27FC236}">
                <a16:creationId xmlns:a16="http://schemas.microsoft.com/office/drawing/2014/main" id="{FF7CB117-126A-A951-F8A3-EC82B701A06B}"/>
              </a:ext>
            </a:extLst>
          </p:cNvPr>
          <p:cNvGrpSpPr/>
          <p:nvPr/>
        </p:nvGrpSpPr>
        <p:grpSpPr>
          <a:xfrm>
            <a:off x="542028" y="3395682"/>
            <a:ext cx="2491886" cy="3089215"/>
            <a:chOff x="542028" y="3395682"/>
            <a:chExt cx="2491886" cy="3089215"/>
          </a:xfrm>
        </p:grpSpPr>
        <p:grpSp>
          <p:nvGrpSpPr>
            <p:cNvPr id="18" name="Group 17">
              <a:extLst>
                <a:ext uri="{FF2B5EF4-FFF2-40B4-BE49-F238E27FC236}">
                  <a16:creationId xmlns:a16="http://schemas.microsoft.com/office/drawing/2014/main" id="{40108B11-B955-285E-CCEF-DA668DC61B5B}"/>
                </a:ext>
              </a:extLst>
            </p:cNvPr>
            <p:cNvGrpSpPr/>
            <p:nvPr/>
          </p:nvGrpSpPr>
          <p:grpSpPr>
            <a:xfrm>
              <a:off x="542028" y="3395682"/>
              <a:ext cx="2459646" cy="461665"/>
              <a:chOff x="516602" y="3622179"/>
              <a:chExt cx="2459646" cy="461665"/>
            </a:xfrm>
          </p:grpSpPr>
          <p:sp>
            <p:nvSpPr>
              <p:cNvPr id="15" name="TextBox 14">
                <a:extLst>
                  <a:ext uri="{FF2B5EF4-FFF2-40B4-BE49-F238E27FC236}">
                    <a16:creationId xmlns:a16="http://schemas.microsoft.com/office/drawing/2014/main" id="{8856932C-0FA0-28D0-7CB0-027765AD6567}"/>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Tạo giá trị đồng thời cho Ngân hàng – Merchant – Khách hàng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17" name="Graphic 16" descr="Badge Follow with solid fill">
                <a:extLst>
                  <a:ext uri="{FF2B5EF4-FFF2-40B4-BE49-F238E27FC236}">
                    <a16:creationId xmlns:a16="http://schemas.microsoft.com/office/drawing/2014/main" id="{8E9D8BCE-98D8-EEB2-5B3E-5486999A7E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19" name="Group 18">
              <a:extLst>
                <a:ext uri="{FF2B5EF4-FFF2-40B4-BE49-F238E27FC236}">
                  <a16:creationId xmlns:a16="http://schemas.microsoft.com/office/drawing/2014/main" id="{2C02C3B1-5A76-35E5-5237-5D2CB095AFA8}"/>
                </a:ext>
              </a:extLst>
            </p:cNvPr>
            <p:cNvGrpSpPr/>
            <p:nvPr/>
          </p:nvGrpSpPr>
          <p:grpSpPr>
            <a:xfrm>
              <a:off x="542028" y="3847326"/>
              <a:ext cx="2459646" cy="461665"/>
              <a:chOff x="516602" y="3622179"/>
              <a:chExt cx="2459646" cy="461665"/>
            </a:xfrm>
          </p:grpSpPr>
          <p:sp>
            <p:nvSpPr>
              <p:cNvPr id="20" name="TextBox 19">
                <a:extLst>
                  <a:ext uri="{FF2B5EF4-FFF2-40B4-BE49-F238E27FC236}">
                    <a16:creationId xmlns:a16="http://schemas.microsoft.com/office/drawing/2014/main" id="{4AFDA9CF-BE0B-E72F-9E91-D77E92227D90}"/>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Thanh toán &lt;0,7 giây, không cần điện thoại, thẻ hay tiền mặt</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21" name="Graphic 20" descr="Badge Follow with solid fill">
                <a:extLst>
                  <a:ext uri="{FF2B5EF4-FFF2-40B4-BE49-F238E27FC236}">
                    <a16:creationId xmlns:a16="http://schemas.microsoft.com/office/drawing/2014/main" id="{E2AC74FC-5CD2-E2B4-37CF-0DB6E0D348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22" name="Group 21">
              <a:extLst>
                <a:ext uri="{FF2B5EF4-FFF2-40B4-BE49-F238E27FC236}">
                  <a16:creationId xmlns:a16="http://schemas.microsoft.com/office/drawing/2014/main" id="{D4F5503E-4C9F-8EFA-E022-A0B0F29CC24D}"/>
                </a:ext>
              </a:extLst>
            </p:cNvPr>
            <p:cNvGrpSpPr/>
            <p:nvPr/>
          </p:nvGrpSpPr>
          <p:grpSpPr>
            <a:xfrm>
              <a:off x="542028" y="4298970"/>
              <a:ext cx="2459646" cy="646331"/>
              <a:chOff x="516602" y="3622179"/>
              <a:chExt cx="2459646" cy="646331"/>
            </a:xfrm>
          </p:grpSpPr>
          <p:sp>
            <p:nvSpPr>
              <p:cNvPr id="23" name="TextBox 22">
                <a:extLst>
                  <a:ext uri="{FF2B5EF4-FFF2-40B4-BE49-F238E27FC236}">
                    <a16:creationId xmlns:a16="http://schemas.microsoft.com/office/drawing/2014/main" id="{85A9AF70-C3BA-D76F-1CFF-AF016D9E2305}"/>
                  </a:ext>
                </a:extLst>
              </p:cNvPr>
              <p:cNvSpPr txBox="1"/>
              <p:nvPr/>
            </p:nvSpPr>
            <p:spPr>
              <a:xfrm>
                <a:off x="674436" y="3622179"/>
                <a:ext cx="2301812" cy="646331"/>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Tích hợp Thanh toán – Định danh – Loyalty – Dữ liệu trên một nền tảng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24" name="Graphic 23" descr="Badge Follow with solid fill">
                <a:extLst>
                  <a:ext uri="{FF2B5EF4-FFF2-40B4-BE49-F238E27FC236}">
                    <a16:creationId xmlns:a16="http://schemas.microsoft.com/office/drawing/2014/main" id="{CFCD8FC7-C391-D76B-6C50-4C3D2C3AFF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25" name="Group 24">
              <a:extLst>
                <a:ext uri="{FF2B5EF4-FFF2-40B4-BE49-F238E27FC236}">
                  <a16:creationId xmlns:a16="http://schemas.microsoft.com/office/drawing/2014/main" id="{EDF7C521-9458-5F9D-7318-36413E13AD81}"/>
                </a:ext>
              </a:extLst>
            </p:cNvPr>
            <p:cNvGrpSpPr/>
            <p:nvPr/>
          </p:nvGrpSpPr>
          <p:grpSpPr>
            <a:xfrm>
              <a:off x="542028" y="4935280"/>
              <a:ext cx="2459646" cy="461665"/>
              <a:chOff x="516602" y="3622179"/>
              <a:chExt cx="2459646" cy="461665"/>
            </a:xfrm>
          </p:grpSpPr>
          <p:sp>
            <p:nvSpPr>
              <p:cNvPr id="26" name="TextBox 25">
                <a:extLst>
                  <a:ext uri="{FF2B5EF4-FFF2-40B4-BE49-F238E27FC236}">
                    <a16:creationId xmlns:a16="http://schemas.microsoft.com/office/drawing/2014/main" id="{7DB186BD-573A-2C8A-9AD6-A1A8DE518234}"/>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Hỗ trợ Ví Prepaid, tăng CASA và giữ dòng tiền trong hệ sinh thái</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27" name="Graphic 26" descr="Badge Follow with solid fill">
                <a:extLst>
                  <a:ext uri="{FF2B5EF4-FFF2-40B4-BE49-F238E27FC236}">
                    <a16:creationId xmlns:a16="http://schemas.microsoft.com/office/drawing/2014/main" id="{B76B3ADA-39BD-7E98-9BCA-61CD9D2B2D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28" name="Group 27">
              <a:extLst>
                <a:ext uri="{FF2B5EF4-FFF2-40B4-BE49-F238E27FC236}">
                  <a16:creationId xmlns:a16="http://schemas.microsoft.com/office/drawing/2014/main" id="{70A9E76E-8CD0-B945-63FF-651E10B3DD3D}"/>
                </a:ext>
              </a:extLst>
            </p:cNvPr>
            <p:cNvGrpSpPr/>
            <p:nvPr/>
          </p:nvGrpSpPr>
          <p:grpSpPr>
            <a:xfrm>
              <a:off x="542028" y="5386924"/>
              <a:ext cx="2459646" cy="646331"/>
              <a:chOff x="516602" y="3622179"/>
              <a:chExt cx="2459646" cy="646331"/>
            </a:xfrm>
          </p:grpSpPr>
          <p:sp>
            <p:nvSpPr>
              <p:cNvPr id="29" name="TextBox 28">
                <a:extLst>
                  <a:ext uri="{FF2B5EF4-FFF2-40B4-BE49-F238E27FC236}">
                    <a16:creationId xmlns:a16="http://schemas.microsoft.com/office/drawing/2014/main" id="{E7139E51-753A-2B37-E251-255703105229}"/>
                  </a:ext>
                </a:extLst>
              </p:cNvPr>
              <p:cNvSpPr txBox="1"/>
              <p:nvPr/>
            </p:nvSpPr>
            <p:spPr>
              <a:xfrm>
                <a:off x="674436" y="3622179"/>
                <a:ext cx="2301812" cy="646331"/>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Kiến trúc mở, dễ tích hợp POS, CRM/ERP, Mobile App, eCommerce...</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30" name="Graphic 29" descr="Badge Follow with solid fill">
                <a:extLst>
                  <a:ext uri="{FF2B5EF4-FFF2-40B4-BE49-F238E27FC236}">
                    <a16:creationId xmlns:a16="http://schemas.microsoft.com/office/drawing/2014/main" id="{26217618-4606-95FE-C952-B5AECEFC63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73" name="Group 72">
              <a:extLst>
                <a:ext uri="{FF2B5EF4-FFF2-40B4-BE49-F238E27FC236}">
                  <a16:creationId xmlns:a16="http://schemas.microsoft.com/office/drawing/2014/main" id="{58F482A1-4EA3-02D3-6284-5F77EAA793D2}"/>
                </a:ext>
              </a:extLst>
            </p:cNvPr>
            <p:cNvGrpSpPr/>
            <p:nvPr/>
          </p:nvGrpSpPr>
          <p:grpSpPr>
            <a:xfrm>
              <a:off x="542028" y="6023232"/>
              <a:ext cx="2491886" cy="461665"/>
              <a:chOff x="516602" y="3622179"/>
              <a:chExt cx="2491886" cy="461665"/>
            </a:xfrm>
          </p:grpSpPr>
          <p:sp>
            <p:nvSpPr>
              <p:cNvPr id="74" name="TextBox 73">
                <a:extLst>
                  <a:ext uri="{FF2B5EF4-FFF2-40B4-BE49-F238E27FC236}">
                    <a16:creationId xmlns:a16="http://schemas.microsoft.com/office/drawing/2014/main" id="{1E78E550-94F2-9FAE-F7E4-23ABBBCA289A}"/>
                  </a:ext>
                </a:extLst>
              </p:cNvPr>
              <p:cNvSpPr txBox="1"/>
              <p:nvPr/>
            </p:nvSpPr>
            <p:spPr>
              <a:xfrm>
                <a:off x="674435" y="3622179"/>
                <a:ext cx="2334053"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Bảo mật cao, tuân thủ với mã hóa, kiểm toán và giám sát 24/7</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75" name="Graphic 74" descr="Badge Follow with solid fill">
                <a:extLst>
                  <a:ext uri="{FF2B5EF4-FFF2-40B4-BE49-F238E27FC236}">
                    <a16:creationId xmlns:a16="http://schemas.microsoft.com/office/drawing/2014/main" id="{43C53144-58AA-B6EE-7154-B4E9A8D5BC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grpSp>
        <p:nvGrpSpPr>
          <p:cNvPr id="83" name="Group 82">
            <a:extLst>
              <a:ext uri="{FF2B5EF4-FFF2-40B4-BE49-F238E27FC236}">
                <a16:creationId xmlns:a16="http://schemas.microsoft.com/office/drawing/2014/main" id="{B8FF4B7F-266E-8E15-968F-980A4F8ED6BB}"/>
              </a:ext>
            </a:extLst>
          </p:cNvPr>
          <p:cNvGrpSpPr/>
          <p:nvPr/>
        </p:nvGrpSpPr>
        <p:grpSpPr>
          <a:xfrm>
            <a:off x="3447474" y="4042013"/>
            <a:ext cx="2648526" cy="2244118"/>
            <a:chOff x="3447474" y="4042013"/>
            <a:chExt cx="2648526" cy="2244118"/>
          </a:xfrm>
        </p:grpSpPr>
        <p:grpSp>
          <p:nvGrpSpPr>
            <p:cNvPr id="32" name="Group 31">
              <a:extLst>
                <a:ext uri="{FF2B5EF4-FFF2-40B4-BE49-F238E27FC236}">
                  <a16:creationId xmlns:a16="http://schemas.microsoft.com/office/drawing/2014/main" id="{70F7FCDF-B196-B017-C131-E517BEC42A7D}"/>
                </a:ext>
              </a:extLst>
            </p:cNvPr>
            <p:cNvGrpSpPr/>
            <p:nvPr/>
          </p:nvGrpSpPr>
          <p:grpSpPr>
            <a:xfrm>
              <a:off x="3447474" y="4042013"/>
              <a:ext cx="2648526" cy="461665"/>
              <a:chOff x="516602" y="3622179"/>
              <a:chExt cx="2648526" cy="461665"/>
            </a:xfrm>
          </p:grpSpPr>
          <p:sp>
            <p:nvSpPr>
              <p:cNvPr id="33" name="TextBox 32">
                <a:extLst>
                  <a:ext uri="{FF2B5EF4-FFF2-40B4-BE49-F238E27FC236}">
                    <a16:creationId xmlns:a16="http://schemas.microsoft.com/office/drawing/2014/main" id="{19C1D4FB-6FAD-3AC6-E3BC-533CE896127C}"/>
                  </a:ext>
                </a:extLst>
              </p:cNvPr>
              <p:cNvSpPr txBox="1"/>
              <p:nvPr/>
            </p:nvSpPr>
            <p:spPr>
              <a:xfrm>
                <a:off x="674435" y="3622179"/>
                <a:ext cx="2490693"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Cần thời gian thay đổi thói quen người dùng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34" name="Graphic 33" descr="Badge Follow with solid fill">
                <a:extLst>
                  <a:ext uri="{FF2B5EF4-FFF2-40B4-BE49-F238E27FC236}">
                    <a16:creationId xmlns:a16="http://schemas.microsoft.com/office/drawing/2014/main" id="{50DEBC30-EAF4-E8BF-91FF-086114A4C47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35" name="Group 34">
              <a:extLst>
                <a:ext uri="{FF2B5EF4-FFF2-40B4-BE49-F238E27FC236}">
                  <a16:creationId xmlns:a16="http://schemas.microsoft.com/office/drawing/2014/main" id="{6EFF3121-F6A3-2810-3457-E5B71F9664BE}"/>
                </a:ext>
              </a:extLst>
            </p:cNvPr>
            <p:cNvGrpSpPr/>
            <p:nvPr/>
          </p:nvGrpSpPr>
          <p:grpSpPr>
            <a:xfrm>
              <a:off x="3447474" y="4487626"/>
              <a:ext cx="2459646" cy="461665"/>
              <a:chOff x="516602" y="3622179"/>
              <a:chExt cx="2459646" cy="461665"/>
            </a:xfrm>
          </p:grpSpPr>
          <p:sp>
            <p:nvSpPr>
              <p:cNvPr id="36" name="TextBox 35">
                <a:extLst>
                  <a:ext uri="{FF2B5EF4-FFF2-40B4-BE49-F238E27FC236}">
                    <a16:creationId xmlns:a16="http://schemas.microsoft.com/office/drawing/2014/main" id="{E3DAD6CD-8E07-D433-3B92-A7E45D59365B}"/>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Phụ thuộc vào tích hợp với hệ thống ngân hàng và merchant</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37" name="Graphic 36" descr="Badge Follow with solid fill">
                <a:extLst>
                  <a:ext uri="{FF2B5EF4-FFF2-40B4-BE49-F238E27FC236}">
                    <a16:creationId xmlns:a16="http://schemas.microsoft.com/office/drawing/2014/main" id="{24FE475B-3345-D19D-9BF7-79B1AE202B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38" name="Group 37">
              <a:extLst>
                <a:ext uri="{FF2B5EF4-FFF2-40B4-BE49-F238E27FC236}">
                  <a16:creationId xmlns:a16="http://schemas.microsoft.com/office/drawing/2014/main" id="{46F9EC38-A3E4-25FD-6785-631ED71A6E56}"/>
                </a:ext>
              </a:extLst>
            </p:cNvPr>
            <p:cNvGrpSpPr/>
            <p:nvPr/>
          </p:nvGrpSpPr>
          <p:grpSpPr>
            <a:xfrm>
              <a:off x="3447474" y="4933239"/>
              <a:ext cx="2459646" cy="461665"/>
              <a:chOff x="516602" y="3622179"/>
              <a:chExt cx="2459646" cy="461665"/>
            </a:xfrm>
          </p:grpSpPr>
          <p:sp>
            <p:nvSpPr>
              <p:cNvPr id="39" name="TextBox 38">
                <a:extLst>
                  <a:ext uri="{FF2B5EF4-FFF2-40B4-BE49-F238E27FC236}">
                    <a16:creationId xmlns:a16="http://schemas.microsoft.com/office/drawing/2014/main" id="{5B97D7EE-6A2C-0E7A-80B4-28AF938630A1}"/>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Cần PoC để chứng minh hiệu quả thực tế</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40" name="Graphic 39" descr="Badge Follow with solid fill">
                <a:extLst>
                  <a:ext uri="{FF2B5EF4-FFF2-40B4-BE49-F238E27FC236}">
                    <a16:creationId xmlns:a16="http://schemas.microsoft.com/office/drawing/2014/main" id="{2E62E5DA-1385-2D8A-3ED1-8E3B5D74D8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77" name="Group 76">
              <a:extLst>
                <a:ext uri="{FF2B5EF4-FFF2-40B4-BE49-F238E27FC236}">
                  <a16:creationId xmlns:a16="http://schemas.microsoft.com/office/drawing/2014/main" id="{FE79D395-C585-20A3-7548-91F017A84C93}"/>
                </a:ext>
              </a:extLst>
            </p:cNvPr>
            <p:cNvGrpSpPr/>
            <p:nvPr/>
          </p:nvGrpSpPr>
          <p:grpSpPr>
            <a:xfrm>
              <a:off x="3447474" y="5378852"/>
              <a:ext cx="2459646" cy="461665"/>
              <a:chOff x="516602" y="3622179"/>
              <a:chExt cx="2459646" cy="461665"/>
            </a:xfrm>
          </p:grpSpPr>
          <p:sp>
            <p:nvSpPr>
              <p:cNvPr id="78" name="TextBox 77">
                <a:extLst>
                  <a:ext uri="{FF2B5EF4-FFF2-40B4-BE49-F238E27FC236}">
                    <a16:creationId xmlns:a16="http://schemas.microsoft.com/office/drawing/2014/main" id="{BFBE12C5-5748-EEA8-C5C5-87FAA08FAEB6}"/>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Cần xây dựng niềm tin về dữ liệu sinh trắc học</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79" name="Graphic 78" descr="Badge Follow with solid fill">
                <a:extLst>
                  <a:ext uri="{FF2B5EF4-FFF2-40B4-BE49-F238E27FC236}">
                    <a16:creationId xmlns:a16="http://schemas.microsoft.com/office/drawing/2014/main" id="{73AE6498-A44E-874B-D29C-015B98D7D9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80" name="Group 79">
              <a:extLst>
                <a:ext uri="{FF2B5EF4-FFF2-40B4-BE49-F238E27FC236}">
                  <a16:creationId xmlns:a16="http://schemas.microsoft.com/office/drawing/2014/main" id="{46964166-F4FC-7973-27D5-E0F38FC41D00}"/>
                </a:ext>
              </a:extLst>
            </p:cNvPr>
            <p:cNvGrpSpPr/>
            <p:nvPr/>
          </p:nvGrpSpPr>
          <p:grpSpPr>
            <a:xfrm>
              <a:off x="3447474" y="5824466"/>
              <a:ext cx="2459646" cy="461665"/>
              <a:chOff x="516602" y="3622179"/>
              <a:chExt cx="2459646" cy="461665"/>
            </a:xfrm>
          </p:grpSpPr>
          <p:sp>
            <p:nvSpPr>
              <p:cNvPr id="81" name="TextBox 80">
                <a:extLst>
                  <a:ext uri="{FF2B5EF4-FFF2-40B4-BE49-F238E27FC236}">
                    <a16:creationId xmlns:a16="http://schemas.microsoft.com/office/drawing/2014/main" id="{0945A3E7-CD08-8E69-8FEA-83CF647B824D}"/>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Chi phí triển khai ban đầu có thể là rào cản</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82" name="Graphic 81" descr="Badge Follow with solid fill">
                <a:extLst>
                  <a:ext uri="{FF2B5EF4-FFF2-40B4-BE49-F238E27FC236}">
                    <a16:creationId xmlns:a16="http://schemas.microsoft.com/office/drawing/2014/main" id="{199CF4EC-F407-8C30-6E92-E78D0AC9DC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grpSp>
        <p:nvGrpSpPr>
          <p:cNvPr id="84" name="Group 83">
            <a:extLst>
              <a:ext uri="{FF2B5EF4-FFF2-40B4-BE49-F238E27FC236}">
                <a16:creationId xmlns:a16="http://schemas.microsoft.com/office/drawing/2014/main" id="{542E053F-1F3A-D8DF-985D-2AF689F99A09}"/>
              </a:ext>
            </a:extLst>
          </p:cNvPr>
          <p:cNvGrpSpPr/>
          <p:nvPr/>
        </p:nvGrpSpPr>
        <p:grpSpPr>
          <a:xfrm>
            <a:off x="6482077" y="6104512"/>
            <a:ext cx="2459646" cy="461665"/>
            <a:chOff x="516602" y="3622179"/>
            <a:chExt cx="2459646" cy="461665"/>
          </a:xfrm>
        </p:grpSpPr>
        <p:sp>
          <p:nvSpPr>
            <p:cNvPr id="85" name="TextBox 84">
              <a:extLst>
                <a:ext uri="{FF2B5EF4-FFF2-40B4-BE49-F238E27FC236}">
                  <a16:creationId xmlns:a16="http://schemas.microsoft.com/office/drawing/2014/main" id="{34A16FB8-1984-3A08-354E-31BC3373BCB4}"/>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Xây dựng hệ sinh thái dữ liệu giao dịch và hành vi khách hàng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86" name="Graphic 85" descr="Badge Follow with solid fill">
              <a:extLst>
                <a:ext uri="{FF2B5EF4-FFF2-40B4-BE49-F238E27FC236}">
                  <a16:creationId xmlns:a16="http://schemas.microsoft.com/office/drawing/2014/main" id="{3884A4F2-D7CD-9029-3BCA-D9A9B50BF90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87" name="Group 86">
            <a:extLst>
              <a:ext uri="{FF2B5EF4-FFF2-40B4-BE49-F238E27FC236}">
                <a16:creationId xmlns:a16="http://schemas.microsoft.com/office/drawing/2014/main" id="{D7114F46-52A6-C2C2-3BCA-462B4E6A9845}"/>
              </a:ext>
            </a:extLst>
          </p:cNvPr>
          <p:cNvGrpSpPr/>
          <p:nvPr/>
        </p:nvGrpSpPr>
        <p:grpSpPr>
          <a:xfrm>
            <a:off x="6482077" y="5653167"/>
            <a:ext cx="2459646" cy="461665"/>
            <a:chOff x="516602" y="3622179"/>
            <a:chExt cx="2459646" cy="461665"/>
          </a:xfrm>
        </p:grpSpPr>
        <p:sp>
          <p:nvSpPr>
            <p:cNvPr id="88" name="TextBox 87">
              <a:extLst>
                <a:ext uri="{FF2B5EF4-FFF2-40B4-BE49-F238E27FC236}">
                  <a16:creationId xmlns:a16="http://schemas.microsoft.com/office/drawing/2014/main" id="{6C4D3718-D77C-E9B3-9E36-AE4800E11655}"/>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Dễ mở rộng sang F&amp;B, bán lẻ, y tế, campus...</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89" name="Graphic 88" descr="Badge Follow with solid fill">
              <a:extLst>
                <a:ext uri="{FF2B5EF4-FFF2-40B4-BE49-F238E27FC236}">
                  <a16:creationId xmlns:a16="http://schemas.microsoft.com/office/drawing/2014/main" id="{D689FD8D-55AC-D85B-AC52-E65244AB7C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96" name="Group 95">
            <a:extLst>
              <a:ext uri="{FF2B5EF4-FFF2-40B4-BE49-F238E27FC236}">
                <a16:creationId xmlns:a16="http://schemas.microsoft.com/office/drawing/2014/main" id="{2385F78E-24C9-76A9-4379-58B2CA108957}"/>
              </a:ext>
            </a:extLst>
          </p:cNvPr>
          <p:cNvGrpSpPr/>
          <p:nvPr/>
        </p:nvGrpSpPr>
        <p:grpSpPr>
          <a:xfrm>
            <a:off x="9471694" y="3163343"/>
            <a:ext cx="2648526" cy="3041172"/>
            <a:chOff x="9471694" y="3163343"/>
            <a:chExt cx="2648526" cy="3041172"/>
          </a:xfrm>
        </p:grpSpPr>
        <p:grpSp>
          <p:nvGrpSpPr>
            <p:cNvPr id="58" name="Group 57">
              <a:extLst>
                <a:ext uri="{FF2B5EF4-FFF2-40B4-BE49-F238E27FC236}">
                  <a16:creationId xmlns:a16="http://schemas.microsoft.com/office/drawing/2014/main" id="{305B3C23-7B2B-1C21-E157-546CF4D30096}"/>
                </a:ext>
              </a:extLst>
            </p:cNvPr>
            <p:cNvGrpSpPr/>
            <p:nvPr/>
          </p:nvGrpSpPr>
          <p:grpSpPr>
            <a:xfrm>
              <a:off x="9471694" y="3163343"/>
              <a:ext cx="2648526" cy="461665"/>
              <a:chOff x="516602" y="3622179"/>
              <a:chExt cx="2648526" cy="461665"/>
            </a:xfrm>
          </p:grpSpPr>
          <p:sp>
            <p:nvSpPr>
              <p:cNvPr id="59" name="TextBox 58">
                <a:extLst>
                  <a:ext uri="{FF2B5EF4-FFF2-40B4-BE49-F238E27FC236}">
                    <a16:creationId xmlns:a16="http://schemas.microsoft.com/office/drawing/2014/main" id="{B8BC7F98-3700-FD68-8ECD-E9A99D06F540}"/>
                  </a:ext>
                </a:extLst>
              </p:cNvPr>
              <p:cNvSpPr txBox="1"/>
              <p:nvPr/>
            </p:nvSpPr>
            <p:spPr>
              <a:xfrm>
                <a:off x="674435" y="3622179"/>
                <a:ext cx="2490693"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Cạnh tranh từ QR, Mobile Banking, Ví điện tử và Thẻ Contactless</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60" name="Graphic 59" descr="Badge Follow with solid fill">
                <a:extLst>
                  <a:ext uri="{FF2B5EF4-FFF2-40B4-BE49-F238E27FC236}">
                    <a16:creationId xmlns:a16="http://schemas.microsoft.com/office/drawing/2014/main" id="{581D6B97-88C0-3F05-8B7A-C1C6CE5345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61" name="Group 60">
              <a:extLst>
                <a:ext uri="{FF2B5EF4-FFF2-40B4-BE49-F238E27FC236}">
                  <a16:creationId xmlns:a16="http://schemas.microsoft.com/office/drawing/2014/main" id="{59687BB8-7523-377A-C148-28C688C0DBB6}"/>
                </a:ext>
              </a:extLst>
            </p:cNvPr>
            <p:cNvGrpSpPr/>
            <p:nvPr/>
          </p:nvGrpSpPr>
          <p:grpSpPr>
            <a:xfrm>
              <a:off x="9471694" y="3679244"/>
              <a:ext cx="2459646" cy="461665"/>
              <a:chOff x="516602" y="3622179"/>
              <a:chExt cx="2459646" cy="461665"/>
            </a:xfrm>
          </p:grpSpPr>
          <p:sp>
            <p:nvSpPr>
              <p:cNvPr id="62" name="TextBox 61">
                <a:extLst>
                  <a:ext uri="{FF2B5EF4-FFF2-40B4-BE49-F238E27FC236}">
                    <a16:creationId xmlns:a16="http://schemas.microsoft.com/office/drawing/2014/main" id="{AB8F5F91-C224-4848-1D61-557E9A1A4C09}"/>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Quy định pháp lý về dữ liệu sinh trắc học ngày càng chặt chẽ</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63" name="Graphic 62" descr="Badge Follow with solid fill">
                <a:extLst>
                  <a:ext uri="{FF2B5EF4-FFF2-40B4-BE49-F238E27FC236}">
                    <a16:creationId xmlns:a16="http://schemas.microsoft.com/office/drawing/2014/main" id="{A45BC1DE-43C6-9165-D94D-994FBEF709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64" name="Group 63">
              <a:extLst>
                <a:ext uri="{FF2B5EF4-FFF2-40B4-BE49-F238E27FC236}">
                  <a16:creationId xmlns:a16="http://schemas.microsoft.com/office/drawing/2014/main" id="{0D5DD63F-281E-1770-554B-C86D9B873CA9}"/>
                </a:ext>
              </a:extLst>
            </p:cNvPr>
            <p:cNvGrpSpPr/>
            <p:nvPr/>
          </p:nvGrpSpPr>
          <p:grpSpPr>
            <a:xfrm>
              <a:off x="9471694" y="4195145"/>
              <a:ext cx="2459646" cy="461665"/>
              <a:chOff x="516602" y="3622179"/>
              <a:chExt cx="2459646" cy="461665"/>
            </a:xfrm>
          </p:grpSpPr>
          <p:sp>
            <p:nvSpPr>
              <p:cNvPr id="65" name="TextBox 64">
                <a:extLst>
                  <a:ext uri="{FF2B5EF4-FFF2-40B4-BE49-F238E27FC236}">
                    <a16:creationId xmlns:a16="http://schemas.microsoft.com/office/drawing/2014/main" id="{7745D636-44EB-0DE4-3BC2-6F825F1D8EA2}"/>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Tâm lý lo ngại về quyền riêng tư của người dùng</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66" name="Graphic 65" descr="Badge Follow with solid fill">
                <a:extLst>
                  <a:ext uri="{FF2B5EF4-FFF2-40B4-BE49-F238E27FC236}">
                    <a16:creationId xmlns:a16="http://schemas.microsoft.com/office/drawing/2014/main" id="{36C9EE48-CD89-0367-87E7-1C9D3033F0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67" name="Group 66">
              <a:extLst>
                <a:ext uri="{FF2B5EF4-FFF2-40B4-BE49-F238E27FC236}">
                  <a16:creationId xmlns:a16="http://schemas.microsoft.com/office/drawing/2014/main" id="{F66C5946-203B-7C16-B5BA-C4216366C2DC}"/>
                </a:ext>
              </a:extLst>
            </p:cNvPr>
            <p:cNvGrpSpPr/>
            <p:nvPr/>
          </p:nvGrpSpPr>
          <p:grpSpPr>
            <a:xfrm>
              <a:off x="9471694" y="4711046"/>
              <a:ext cx="2459646" cy="461665"/>
              <a:chOff x="516602" y="3622179"/>
              <a:chExt cx="2459646" cy="461665"/>
            </a:xfrm>
          </p:grpSpPr>
          <p:sp>
            <p:nvSpPr>
              <p:cNvPr id="68" name="TextBox 67">
                <a:extLst>
                  <a:ext uri="{FF2B5EF4-FFF2-40B4-BE49-F238E27FC236}">
                    <a16:creationId xmlns:a16="http://schemas.microsoft.com/office/drawing/2014/main" id="{0FC7EC32-25DD-51E4-4B8D-B7BFA8CFDB8D}"/>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PoC không phù hợp có thể làm giảm hiệu quả đánh giá</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69" name="Graphic 68" descr="Badge Follow with solid fill">
                <a:extLst>
                  <a:ext uri="{FF2B5EF4-FFF2-40B4-BE49-F238E27FC236}">
                    <a16:creationId xmlns:a16="http://schemas.microsoft.com/office/drawing/2014/main" id="{EB4E2D24-E0CF-5202-8108-ADA6EBA777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90" name="Group 89">
              <a:extLst>
                <a:ext uri="{FF2B5EF4-FFF2-40B4-BE49-F238E27FC236}">
                  <a16:creationId xmlns:a16="http://schemas.microsoft.com/office/drawing/2014/main" id="{2A2BDA27-7065-E9BC-5AFA-22AFA7AF6A11}"/>
                </a:ext>
              </a:extLst>
            </p:cNvPr>
            <p:cNvGrpSpPr/>
            <p:nvPr/>
          </p:nvGrpSpPr>
          <p:grpSpPr>
            <a:xfrm>
              <a:off x="9471694" y="5226947"/>
              <a:ext cx="2459646" cy="461665"/>
              <a:chOff x="516602" y="3622179"/>
              <a:chExt cx="2459646" cy="461665"/>
            </a:xfrm>
          </p:grpSpPr>
          <p:sp>
            <p:nvSpPr>
              <p:cNvPr id="91" name="TextBox 90">
                <a:extLst>
                  <a:ext uri="{FF2B5EF4-FFF2-40B4-BE49-F238E27FC236}">
                    <a16:creationId xmlns:a16="http://schemas.microsoft.com/office/drawing/2014/main" id="{32A861B6-B697-0704-2B9C-477C26BF3992}"/>
                  </a:ext>
                </a:extLst>
              </p:cNvPr>
              <p:cNvSpPr txBox="1"/>
              <p:nvPr/>
            </p:nvSpPr>
            <p:spPr>
              <a:xfrm>
                <a:off x="674436" y="3622179"/>
                <a:ext cx="2301812"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Phụ thuộc vào sự phối hợp của nhiều bên trong hệ sinh thái</a:t>
                </a:r>
                <a:endParaRPr lang="en-US" sz="1200" dirty="0">
                  <a:solidFill>
                    <a:srgbClr val="EFF0FF"/>
                  </a:solidFill>
                  <a:latin typeface="Roboto" pitchFamily="2" charset="0"/>
                  <a:ea typeface="Roboto" pitchFamily="2" charset="0"/>
                  <a:cs typeface="Times New Roman" panose="02020603050405020304" pitchFamily="18" charset="0"/>
                </a:endParaRPr>
              </a:p>
            </p:txBody>
          </p:sp>
          <p:pic>
            <p:nvPicPr>
              <p:cNvPr id="92" name="Graphic 91" descr="Badge Follow with solid fill">
                <a:extLst>
                  <a:ext uri="{FF2B5EF4-FFF2-40B4-BE49-F238E27FC236}">
                    <a16:creationId xmlns:a16="http://schemas.microsoft.com/office/drawing/2014/main" id="{29B88234-49B1-6704-12CC-A3F743866D2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nvGrpSpPr>
            <p:cNvPr id="93" name="Group 92">
              <a:extLst>
                <a:ext uri="{FF2B5EF4-FFF2-40B4-BE49-F238E27FC236}">
                  <a16:creationId xmlns:a16="http://schemas.microsoft.com/office/drawing/2014/main" id="{DF6406CF-D083-F8FA-4D79-294A1561D825}"/>
                </a:ext>
              </a:extLst>
            </p:cNvPr>
            <p:cNvGrpSpPr/>
            <p:nvPr/>
          </p:nvGrpSpPr>
          <p:grpSpPr>
            <a:xfrm>
              <a:off x="9471694" y="5742850"/>
              <a:ext cx="2563288" cy="461665"/>
              <a:chOff x="516602" y="3622179"/>
              <a:chExt cx="2563288" cy="461665"/>
            </a:xfrm>
          </p:grpSpPr>
          <p:sp>
            <p:nvSpPr>
              <p:cNvPr id="94" name="TextBox 93">
                <a:extLst>
                  <a:ext uri="{FF2B5EF4-FFF2-40B4-BE49-F238E27FC236}">
                    <a16:creationId xmlns:a16="http://schemas.microsoft.com/office/drawing/2014/main" id="{ADD1D298-0509-762E-99F8-D1D3DB18B8CE}"/>
                  </a:ext>
                </a:extLst>
              </p:cNvPr>
              <p:cNvSpPr txBox="1"/>
              <p:nvPr/>
            </p:nvSpPr>
            <p:spPr>
              <a:xfrm>
                <a:off x="674436" y="3622179"/>
                <a:ext cx="2405454" cy="461665"/>
              </a:xfrm>
              <a:prstGeom prst="rect">
                <a:avLst/>
              </a:prstGeom>
              <a:noFill/>
            </p:spPr>
            <p:txBody>
              <a:bodyPr wrap="square" rtlCol="0">
                <a:spAutoFit/>
              </a:bodyPr>
              <a:lstStyle/>
              <a:p>
                <a:r>
                  <a:rPr lang="vi-VN" sz="1200" dirty="0">
                    <a:solidFill>
                      <a:srgbClr val="EFF0FF"/>
                    </a:solidFill>
                    <a:latin typeface="Roboto" pitchFamily="2" charset="0"/>
                    <a:ea typeface="Roboto" pitchFamily="2" charset="0"/>
                    <a:cs typeface="Times New Roman" panose="02020603050405020304" pitchFamily="18" charset="0"/>
                  </a:rPr>
                  <a:t>Nguy cơ bị nhìn nhận chỉ là thiết bị thanh toán thay vì nền tảng số </a:t>
                </a:r>
              </a:p>
            </p:txBody>
          </p:sp>
          <p:pic>
            <p:nvPicPr>
              <p:cNvPr id="95" name="Graphic 94" descr="Badge Follow with solid fill">
                <a:extLst>
                  <a:ext uri="{FF2B5EF4-FFF2-40B4-BE49-F238E27FC236}">
                    <a16:creationId xmlns:a16="http://schemas.microsoft.com/office/drawing/2014/main" id="{B7FBAD4C-9362-0C54-6CE8-81112741F7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02" y="3686133"/>
                <a:ext cx="170527" cy="170527"/>
              </a:xfrm>
              <a:prstGeom prst="rect">
                <a:avLst/>
              </a:prstGeom>
            </p:spPr>
          </p:pic>
        </p:grpSp>
      </p:grpSp>
    </p:spTree>
    <p:extLst>
      <p:ext uri="{BB962C8B-B14F-4D97-AF65-F5344CB8AC3E}">
        <p14:creationId xmlns:p14="http://schemas.microsoft.com/office/powerpoint/2010/main" val="4120807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fltVal val="0"/>
                                          </p:val>
                                        </p:tav>
                                        <p:tav tm="100000">
                                          <p:val>
                                            <p:strVal val="#ppt_w"/>
                                          </p:val>
                                        </p:tav>
                                      </p:tavLst>
                                    </p:anim>
                                    <p:anim calcmode="lin" valueType="num">
                                      <p:cBhvr>
                                        <p:cTn id="20" dur="1000" fill="hold"/>
                                        <p:tgtEl>
                                          <p:spTgt spid="41"/>
                                        </p:tgtEl>
                                        <p:attrNameLst>
                                          <p:attrName>ppt_h</p:attrName>
                                        </p:attrNameLst>
                                      </p:cBhvr>
                                      <p:tavLst>
                                        <p:tav tm="0">
                                          <p:val>
                                            <p:fltVal val="0"/>
                                          </p:val>
                                        </p:tav>
                                        <p:tav tm="100000">
                                          <p:val>
                                            <p:strVal val="#ppt_h"/>
                                          </p:val>
                                        </p:tav>
                                      </p:tavLst>
                                    </p:anim>
                                    <p:anim calcmode="lin" valueType="num">
                                      <p:cBhvr>
                                        <p:cTn id="21" dur="1000" fill="hold"/>
                                        <p:tgtEl>
                                          <p:spTgt spid="41"/>
                                        </p:tgtEl>
                                        <p:attrNameLst>
                                          <p:attrName>style.rotation</p:attrName>
                                        </p:attrNameLst>
                                      </p:cBhvr>
                                      <p:tavLst>
                                        <p:tav tm="0">
                                          <p:val>
                                            <p:fltVal val="90"/>
                                          </p:val>
                                        </p:tav>
                                        <p:tav tm="100000">
                                          <p:val>
                                            <p:fltVal val="0"/>
                                          </p:val>
                                        </p:tav>
                                      </p:tavLst>
                                    </p:anim>
                                    <p:animEffect transition="in" filter="fade">
                                      <p:cBhvr>
                                        <p:cTn id="22" dur="1000"/>
                                        <p:tgtEl>
                                          <p:spTgt spid="41"/>
                                        </p:tgtEl>
                                      </p:cBhvr>
                                    </p:animEffect>
                                  </p:childTnLst>
                                </p:cTn>
                              </p:par>
                              <p:par>
                                <p:cTn id="23" presetID="3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fltVal val="0"/>
                                          </p:val>
                                        </p:tav>
                                        <p:tav tm="100000">
                                          <p:val>
                                            <p:strVal val="#ppt_w"/>
                                          </p:val>
                                        </p:tav>
                                      </p:tavLst>
                                    </p:anim>
                                    <p:anim calcmode="lin" valueType="num">
                                      <p:cBhvr>
                                        <p:cTn id="26" dur="1000" fill="hold"/>
                                        <p:tgtEl>
                                          <p:spTgt spid="42"/>
                                        </p:tgtEl>
                                        <p:attrNameLst>
                                          <p:attrName>ppt_h</p:attrName>
                                        </p:attrNameLst>
                                      </p:cBhvr>
                                      <p:tavLst>
                                        <p:tav tm="0">
                                          <p:val>
                                            <p:fltVal val="0"/>
                                          </p:val>
                                        </p:tav>
                                        <p:tav tm="100000">
                                          <p:val>
                                            <p:strVal val="#ppt_h"/>
                                          </p:val>
                                        </p:tav>
                                      </p:tavLst>
                                    </p:anim>
                                    <p:anim calcmode="lin" valueType="num">
                                      <p:cBhvr>
                                        <p:cTn id="27" dur="1000" fill="hold"/>
                                        <p:tgtEl>
                                          <p:spTgt spid="42"/>
                                        </p:tgtEl>
                                        <p:attrNameLst>
                                          <p:attrName>style.rotation</p:attrName>
                                        </p:attrNameLst>
                                      </p:cBhvr>
                                      <p:tavLst>
                                        <p:tav tm="0">
                                          <p:val>
                                            <p:fltVal val="90"/>
                                          </p:val>
                                        </p:tav>
                                        <p:tav tm="100000">
                                          <p:val>
                                            <p:fltVal val="0"/>
                                          </p:val>
                                        </p:tav>
                                      </p:tavLst>
                                    </p:anim>
                                    <p:animEffect transition="in" filter="fade">
                                      <p:cBhvr>
                                        <p:cTn id="2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BCB7E8-45D0-7D3F-1730-E4BC79DE54BD}"/>
              </a:ext>
            </a:extLst>
          </p:cNvPr>
          <p:cNvSpPr/>
          <p:nvPr/>
        </p:nvSpPr>
        <p:spPr>
          <a:xfrm>
            <a:off x="0" y="0"/>
            <a:ext cx="12192000" cy="3714750"/>
          </a:xfrm>
          <a:prstGeom prst="rect">
            <a:avLst/>
          </a:prstGeom>
          <a:blipFill>
            <a:blip r:embed="rId3">
              <a:alphaModFix amt="70000"/>
            </a:blip>
            <a:stretch>
              <a:fillRect t="-31314" b="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C8FBE0-477C-3471-F5F1-9561EEB8A546}"/>
              </a:ext>
            </a:extLst>
          </p:cNvPr>
          <p:cNvSpPr/>
          <p:nvPr/>
        </p:nvSpPr>
        <p:spPr>
          <a:xfrm>
            <a:off x="0" y="0"/>
            <a:ext cx="12192000" cy="3714750"/>
          </a:xfrm>
          <a:prstGeom prst="rect">
            <a:avLst/>
          </a:prstGeom>
          <a:solidFill>
            <a:srgbClr val="6669E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Straight Connector 6">
            <a:extLst>
              <a:ext uri="{FF2B5EF4-FFF2-40B4-BE49-F238E27FC236}">
                <a16:creationId xmlns:a16="http://schemas.microsoft.com/office/drawing/2014/main" id="{F510A5A4-2121-0BB0-ACFB-5FFDB706D39C}"/>
              </a:ext>
            </a:extLst>
          </p:cNvPr>
          <p:cNvCxnSpPr/>
          <p:nvPr/>
        </p:nvCxnSpPr>
        <p:spPr>
          <a:xfrm>
            <a:off x="847725" y="4517449"/>
            <a:ext cx="10306050" cy="0"/>
          </a:xfrm>
          <a:prstGeom prst="line">
            <a:avLst/>
          </a:prstGeom>
          <a:ln>
            <a:solidFill>
              <a:srgbClr val="999BF5"/>
            </a:solidFill>
          </a:ln>
        </p:spPr>
        <p:style>
          <a:lnRef idx="2">
            <a:schemeClr val="accent1"/>
          </a:lnRef>
          <a:fillRef idx="0">
            <a:schemeClr val="accent1"/>
          </a:fillRef>
          <a:effectRef idx="1">
            <a:schemeClr val="accent1"/>
          </a:effectRef>
          <a:fontRef idx="minor">
            <a:schemeClr val="tx1"/>
          </a:fontRef>
        </p:style>
      </p:cxnSp>
      <p:sp>
        <p:nvSpPr>
          <p:cNvPr id="8" name="Flowchart: Merge 7">
            <a:extLst>
              <a:ext uri="{FF2B5EF4-FFF2-40B4-BE49-F238E27FC236}">
                <a16:creationId xmlns:a16="http://schemas.microsoft.com/office/drawing/2014/main" id="{8E0D23EE-E480-895C-0E2D-21387EF5AB76}"/>
              </a:ext>
            </a:extLst>
          </p:cNvPr>
          <p:cNvSpPr/>
          <p:nvPr/>
        </p:nvSpPr>
        <p:spPr>
          <a:xfrm rot="16200000">
            <a:off x="637886" y="4427249"/>
            <a:ext cx="257175" cy="180975"/>
          </a:xfrm>
          <a:prstGeom prst="flowChartMerge">
            <a:avLst/>
          </a:prstGeom>
          <a:solidFill>
            <a:srgbClr val="666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lowchart: Merge 8">
            <a:extLst>
              <a:ext uri="{FF2B5EF4-FFF2-40B4-BE49-F238E27FC236}">
                <a16:creationId xmlns:a16="http://schemas.microsoft.com/office/drawing/2014/main" id="{E5446090-6122-918A-C666-D9BE1A6C354B}"/>
              </a:ext>
            </a:extLst>
          </p:cNvPr>
          <p:cNvSpPr/>
          <p:nvPr/>
        </p:nvSpPr>
        <p:spPr>
          <a:xfrm rot="16045349">
            <a:off x="11115675" y="4417724"/>
            <a:ext cx="257175" cy="180975"/>
          </a:xfrm>
          <a:prstGeom prst="flowChartMerge">
            <a:avLst/>
          </a:prstGeom>
          <a:solidFill>
            <a:srgbClr val="666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ardrop 9">
            <a:extLst>
              <a:ext uri="{FF2B5EF4-FFF2-40B4-BE49-F238E27FC236}">
                <a16:creationId xmlns:a16="http://schemas.microsoft.com/office/drawing/2014/main" id="{AF2E9852-D055-B1C4-EAA8-ED7C2BFE1B0C}"/>
              </a:ext>
            </a:extLst>
          </p:cNvPr>
          <p:cNvSpPr/>
          <p:nvPr/>
        </p:nvSpPr>
        <p:spPr>
          <a:xfrm rot="7914222">
            <a:off x="1510005" y="4192877"/>
            <a:ext cx="266700" cy="257161"/>
          </a:xfrm>
          <a:prstGeom prst="teardrop">
            <a:avLst/>
          </a:prstGeom>
          <a:solidFill>
            <a:srgbClr val="6669E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ardrop 10">
            <a:extLst>
              <a:ext uri="{FF2B5EF4-FFF2-40B4-BE49-F238E27FC236}">
                <a16:creationId xmlns:a16="http://schemas.microsoft.com/office/drawing/2014/main" id="{76978316-4B24-2A72-5570-C873F04DA016}"/>
              </a:ext>
            </a:extLst>
          </p:cNvPr>
          <p:cNvSpPr/>
          <p:nvPr/>
        </p:nvSpPr>
        <p:spPr>
          <a:xfrm rot="7914222">
            <a:off x="3719927" y="4190507"/>
            <a:ext cx="266700" cy="257161"/>
          </a:xfrm>
          <a:prstGeom prst="teardrop">
            <a:avLst/>
          </a:prstGeom>
          <a:solidFill>
            <a:srgbClr val="6669E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ardrop 11">
            <a:extLst>
              <a:ext uri="{FF2B5EF4-FFF2-40B4-BE49-F238E27FC236}">
                <a16:creationId xmlns:a16="http://schemas.microsoft.com/office/drawing/2014/main" id="{DCC5D0F2-099D-CB8C-8B24-34169D108F73}"/>
              </a:ext>
            </a:extLst>
          </p:cNvPr>
          <p:cNvSpPr/>
          <p:nvPr/>
        </p:nvSpPr>
        <p:spPr>
          <a:xfrm rot="7914222">
            <a:off x="5929849" y="4184074"/>
            <a:ext cx="266700" cy="257161"/>
          </a:xfrm>
          <a:prstGeom prst="teardrop">
            <a:avLst/>
          </a:prstGeom>
          <a:solidFill>
            <a:srgbClr val="6669E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4786507-9755-F327-2899-2783FE0E0A31}"/>
              </a:ext>
            </a:extLst>
          </p:cNvPr>
          <p:cNvSpPr txBox="1"/>
          <p:nvPr/>
        </p:nvSpPr>
        <p:spPr>
          <a:xfrm>
            <a:off x="1358802" y="1317206"/>
            <a:ext cx="9474396" cy="707886"/>
          </a:xfrm>
          <a:prstGeom prst="rect">
            <a:avLst/>
          </a:prstGeom>
          <a:noFill/>
        </p:spPr>
        <p:txBody>
          <a:bodyPr wrap="square" rtlCol="0">
            <a:spAutoFit/>
          </a:bodyPr>
          <a:lstStyle/>
          <a:p>
            <a:pPr algn="ctr"/>
            <a:r>
              <a:rPr lang="en-US" sz="4000" b="1" dirty="0">
                <a:solidFill>
                  <a:srgbClr val="E0E1FC"/>
                </a:solidFill>
                <a:latin typeface="Roboto" pitchFamily="2" charset="0"/>
                <a:ea typeface="Roboto" pitchFamily="2" charset="0"/>
              </a:rPr>
              <a:t>KẾ HOẠCH TRIỂN KHAI KINH DOANH</a:t>
            </a:r>
          </a:p>
        </p:txBody>
      </p:sp>
      <p:sp>
        <p:nvSpPr>
          <p:cNvPr id="3" name="Teardrop 2">
            <a:extLst>
              <a:ext uri="{FF2B5EF4-FFF2-40B4-BE49-F238E27FC236}">
                <a16:creationId xmlns:a16="http://schemas.microsoft.com/office/drawing/2014/main" id="{96C955FD-338E-D508-6549-74480227A6CE}"/>
              </a:ext>
            </a:extLst>
          </p:cNvPr>
          <p:cNvSpPr/>
          <p:nvPr/>
        </p:nvSpPr>
        <p:spPr>
          <a:xfrm rot="7914222">
            <a:off x="8139771" y="4184076"/>
            <a:ext cx="266700" cy="257161"/>
          </a:xfrm>
          <a:prstGeom prst="teardrop">
            <a:avLst/>
          </a:prstGeom>
          <a:solidFill>
            <a:srgbClr val="6669E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ardrop 5">
            <a:extLst>
              <a:ext uri="{FF2B5EF4-FFF2-40B4-BE49-F238E27FC236}">
                <a16:creationId xmlns:a16="http://schemas.microsoft.com/office/drawing/2014/main" id="{72CD1F33-6973-1BD5-DF51-3296E0EE2D59}"/>
              </a:ext>
            </a:extLst>
          </p:cNvPr>
          <p:cNvSpPr/>
          <p:nvPr/>
        </p:nvSpPr>
        <p:spPr>
          <a:xfrm rot="7914222">
            <a:off x="10349694" y="4199262"/>
            <a:ext cx="266700" cy="257161"/>
          </a:xfrm>
          <a:prstGeom prst="teardrop">
            <a:avLst/>
          </a:prstGeom>
          <a:solidFill>
            <a:srgbClr val="6669E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5DF394B6-7574-EF15-A898-418B3816E894}"/>
              </a:ext>
            </a:extLst>
          </p:cNvPr>
          <p:cNvSpPr txBox="1"/>
          <p:nvPr/>
        </p:nvSpPr>
        <p:spPr>
          <a:xfrm>
            <a:off x="847725" y="4618492"/>
            <a:ext cx="1755825" cy="492443"/>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GIAI ĐOẠN 1</a:t>
            </a:r>
          </a:p>
          <a:p>
            <a:pPr algn="ctr"/>
            <a:r>
              <a:rPr lang="vi-VN" sz="1200" dirty="0">
                <a:solidFill>
                  <a:srgbClr val="EFF0FF"/>
                </a:solidFill>
                <a:latin typeface="Roboto" pitchFamily="2" charset="0"/>
                <a:ea typeface="Roboto" pitchFamily="2" charset="0"/>
                <a:cs typeface="Times New Roman" panose="02020603050405020304" pitchFamily="18" charset="0"/>
              </a:rPr>
              <a:t>(2 – 4 tuần)</a:t>
            </a:r>
            <a:endParaRPr lang="en-US" sz="1200" dirty="0">
              <a:solidFill>
                <a:srgbClr val="EFF0FF"/>
              </a:solidFill>
              <a:latin typeface="Roboto" pitchFamily="2" charset="0"/>
              <a:ea typeface="Roboto" pitchFamily="2" charset="0"/>
              <a:cs typeface="Roboto" pitchFamily="2" charset="0"/>
            </a:endParaRPr>
          </a:p>
        </p:txBody>
      </p:sp>
      <p:sp>
        <p:nvSpPr>
          <p:cNvPr id="14" name="TextBox 13">
            <a:extLst>
              <a:ext uri="{FF2B5EF4-FFF2-40B4-BE49-F238E27FC236}">
                <a16:creationId xmlns:a16="http://schemas.microsoft.com/office/drawing/2014/main" id="{D8BDD8F0-BEDE-DE7E-4106-2FA0D3CD1597}"/>
              </a:ext>
            </a:extLst>
          </p:cNvPr>
          <p:cNvSpPr txBox="1"/>
          <p:nvPr/>
        </p:nvSpPr>
        <p:spPr>
          <a:xfrm>
            <a:off x="3043054" y="4618492"/>
            <a:ext cx="1755825" cy="492443"/>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GIAI ĐOẠN 2</a:t>
            </a:r>
          </a:p>
          <a:p>
            <a:pPr algn="ctr"/>
            <a:r>
              <a:rPr lang="vi-VN" sz="1200" dirty="0">
                <a:solidFill>
                  <a:srgbClr val="EFF0FF"/>
                </a:solidFill>
                <a:latin typeface="Roboto" pitchFamily="2" charset="0"/>
                <a:ea typeface="Roboto" pitchFamily="2" charset="0"/>
                <a:cs typeface="Times New Roman" panose="02020603050405020304" pitchFamily="18" charset="0"/>
              </a:rPr>
              <a:t>(1 ngày)</a:t>
            </a:r>
            <a:endParaRPr lang="en-US" sz="1200" dirty="0">
              <a:solidFill>
                <a:srgbClr val="EFF0FF"/>
              </a:solidFill>
              <a:latin typeface="Roboto" pitchFamily="2" charset="0"/>
              <a:ea typeface="Roboto" pitchFamily="2" charset="0"/>
              <a:cs typeface="Roboto" pitchFamily="2" charset="0"/>
            </a:endParaRPr>
          </a:p>
        </p:txBody>
      </p:sp>
      <p:sp>
        <p:nvSpPr>
          <p:cNvPr id="15" name="TextBox 14">
            <a:extLst>
              <a:ext uri="{FF2B5EF4-FFF2-40B4-BE49-F238E27FC236}">
                <a16:creationId xmlns:a16="http://schemas.microsoft.com/office/drawing/2014/main" id="{FB2DBA0E-8D9F-9E7A-ADAF-8F721D5DE870}"/>
              </a:ext>
            </a:extLst>
          </p:cNvPr>
          <p:cNvSpPr txBox="1"/>
          <p:nvPr/>
        </p:nvSpPr>
        <p:spPr>
          <a:xfrm>
            <a:off x="5238383" y="4618492"/>
            <a:ext cx="1625913" cy="492443"/>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GIAI ĐOẠN 3</a:t>
            </a:r>
          </a:p>
          <a:p>
            <a:pPr algn="ctr"/>
            <a:r>
              <a:rPr lang="vi-VN" sz="1200" dirty="0">
                <a:solidFill>
                  <a:srgbClr val="EFF0FF"/>
                </a:solidFill>
                <a:latin typeface="Roboto" pitchFamily="2" charset="0"/>
                <a:ea typeface="Roboto" pitchFamily="2" charset="0"/>
                <a:cs typeface="Times New Roman" panose="02020603050405020304" pitchFamily="18" charset="0"/>
              </a:rPr>
              <a:t>(1 – 2 tháng)</a:t>
            </a:r>
            <a:endParaRPr lang="en-US" sz="1200" dirty="0">
              <a:solidFill>
                <a:srgbClr val="EFF0FF"/>
              </a:solidFill>
              <a:latin typeface="Roboto" pitchFamily="2" charset="0"/>
              <a:ea typeface="Roboto" pitchFamily="2" charset="0"/>
              <a:cs typeface="Roboto" pitchFamily="2" charset="0"/>
            </a:endParaRPr>
          </a:p>
        </p:txBody>
      </p:sp>
      <p:sp>
        <p:nvSpPr>
          <p:cNvPr id="16" name="TextBox 15">
            <a:extLst>
              <a:ext uri="{FF2B5EF4-FFF2-40B4-BE49-F238E27FC236}">
                <a16:creationId xmlns:a16="http://schemas.microsoft.com/office/drawing/2014/main" id="{6A957410-1D33-F728-46C9-66957C9BA220}"/>
              </a:ext>
            </a:extLst>
          </p:cNvPr>
          <p:cNvSpPr txBox="1"/>
          <p:nvPr/>
        </p:nvSpPr>
        <p:spPr>
          <a:xfrm>
            <a:off x="7303800" y="4618492"/>
            <a:ext cx="1826493" cy="492443"/>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GIAI ĐOẠN 4</a:t>
            </a:r>
          </a:p>
          <a:p>
            <a:pPr algn="ctr"/>
            <a:r>
              <a:rPr lang="vi-VN" sz="1200" dirty="0">
                <a:solidFill>
                  <a:srgbClr val="EFF0FF"/>
                </a:solidFill>
                <a:latin typeface="Roboto" pitchFamily="2" charset="0"/>
                <a:ea typeface="Roboto" pitchFamily="2" charset="0"/>
                <a:cs typeface="Times New Roman" panose="02020603050405020304" pitchFamily="18" charset="0"/>
              </a:rPr>
              <a:t>(3 – 6 tháng)</a:t>
            </a:r>
            <a:endParaRPr lang="en-US" sz="1200" dirty="0">
              <a:solidFill>
                <a:srgbClr val="EFF0FF"/>
              </a:solidFill>
              <a:latin typeface="Roboto" pitchFamily="2" charset="0"/>
              <a:ea typeface="Roboto" pitchFamily="2" charset="0"/>
              <a:cs typeface="Roboto" pitchFamily="2" charset="0"/>
            </a:endParaRPr>
          </a:p>
        </p:txBody>
      </p:sp>
      <p:sp>
        <p:nvSpPr>
          <p:cNvPr id="17" name="TextBox 16">
            <a:extLst>
              <a:ext uri="{FF2B5EF4-FFF2-40B4-BE49-F238E27FC236}">
                <a16:creationId xmlns:a16="http://schemas.microsoft.com/office/drawing/2014/main" id="{01F1BA9F-BE70-BD83-3CBD-173D4DCEDD17}"/>
              </a:ext>
            </a:extLst>
          </p:cNvPr>
          <p:cNvSpPr txBox="1"/>
          <p:nvPr/>
        </p:nvSpPr>
        <p:spPr>
          <a:xfrm>
            <a:off x="9569798" y="4618492"/>
            <a:ext cx="1826493" cy="492443"/>
          </a:xfrm>
          <a:prstGeom prst="rect">
            <a:avLst/>
          </a:prstGeom>
          <a:noFill/>
        </p:spPr>
        <p:txBody>
          <a:bodyPr wrap="square" rtlCol="0">
            <a:spAutoFit/>
          </a:bodyPr>
          <a:lstStyle/>
          <a:p>
            <a:pPr algn="ctr"/>
            <a:r>
              <a:rPr lang="vi-VN" sz="1400" b="1" dirty="0">
                <a:solidFill>
                  <a:srgbClr val="999BF5"/>
                </a:solidFill>
                <a:latin typeface="Roboto" pitchFamily="2" charset="0"/>
                <a:ea typeface="Roboto" pitchFamily="2" charset="0"/>
                <a:cs typeface="Times New Roman" panose="02020603050405020304" pitchFamily="18" charset="0"/>
              </a:rPr>
              <a:t>GIAI ĐOẠN 5</a:t>
            </a:r>
          </a:p>
          <a:p>
            <a:pPr algn="ctr"/>
            <a:r>
              <a:rPr lang="vi-VN" sz="1200" dirty="0">
                <a:solidFill>
                  <a:srgbClr val="EFF0FF"/>
                </a:solidFill>
                <a:latin typeface="Roboto" pitchFamily="2" charset="0"/>
                <a:ea typeface="Roboto" pitchFamily="2" charset="0"/>
                <a:cs typeface="Times New Roman" panose="02020603050405020304" pitchFamily="18" charset="0"/>
              </a:rPr>
              <a:t>(1 – 2 năm) </a:t>
            </a:r>
            <a:endParaRPr lang="en-US" sz="1200" dirty="0">
              <a:solidFill>
                <a:srgbClr val="EFF0FF"/>
              </a:solidFill>
              <a:latin typeface="Roboto" pitchFamily="2" charset="0"/>
              <a:ea typeface="Roboto" pitchFamily="2" charset="0"/>
              <a:cs typeface="Roboto" pitchFamily="2" charset="0"/>
            </a:endParaRPr>
          </a:p>
        </p:txBody>
      </p:sp>
      <p:grpSp>
        <p:nvGrpSpPr>
          <p:cNvPr id="24" name="Group 23">
            <a:extLst>
              <a:ext uri="{FF2B5EF4-FFF2-40B4-BE49-F238E27FC236}">
                <a16:creationId xmlns:a16="http://schemas.microsoft.com/office/drawing/2014/main" id="{2A26A7FD-4EF7-F770-B2EE-AAFDDBCD8C78}"/>
              </a:ext>
            </a:extLst>
          </p:cNvPr>
          <p:cNvGrpSpPr/>
          <p:nvPr/>
        </p:nvGrpSpPr>
        <p:grpSpPr>
          <a:xfrm>
            <a:off x="765442" y="5166935"/>
            <a:ext cx="1755825" cy="1416422"/>
            <a:chOff x="808962" y="5450240"/>
            <a:chExt cx="1755825" cy="1416422"/>
          </a:xfrm>
        </p:grpSpPr>
        <p:sp>
          <p:nvSpPr>
            <p:cNvPr id="23" name="Rectangle: Rounded Corners 22">
              <a:extLst>
                <a:ext uri="{FF2B5EF4-FFF2-40B4-BE49-F238E27FC236}">
                  <a16:creationId xmlns:a16="http://schemas.microsoft.com/office/drawing/2014/main" id="{37ACE180-CF3F-7AEC-6E76-C3F0DE6FEEE4}"/>
                </a:ext>
              </a:extLst>
            </p:cNvPr>
            <p:cNvSpPr/>
            <p:nvPr/>
          </p:nvSpPr>
          <p:spPr>
            <a:xfrm>
              <a:off x="808962" y="5450240"/>
              <a:ext cx="1755825" cy="1416422"/>
            </a:xfrm>
            <a:prstGeom prst="roundRect">
              <a:avLst/>
            </a:prstGeom>
            <a:solidFill>
              <a:srgbClr val="6669E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A5F9F2E1-7837-5D52-0615-CAD861528CB0}"/>
                </a:ext>
              </a:extLst>
            </p:cNvPr>
            <p:cNvSpPr txBox="1"/>
            <p:nvPr/>
          </p:nvSpPr>
          <p:spPr>
            <a:xfrm>
              <a:off x="891245" y="5598801"/>
              <a:ext cx="1562966" cy="1200329"/>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Chuẩn bị &amp; xác định use case: chọn ngân hàng/merchant mục tiêu, khảo sát hệ thống, thống nhất </a:t>
              </a:r>
              <a:r>
                <a:rPr lang="en-US" sz="1200" dirty="0" err="1">
                  <a:solidFill>
                    <a:srgbClr val="EFF0FF"/>
                  </a:solidFill>
                  <a:latin typeface="Roboto" pitchFamily="2" charset="0"/>
                  <a:ea typeface="Roboto" pitchFamily="2" charset="0"/>
                  <a:cs typeface="Times New Roman" panose="02020603050405020304" pitchFamily="18" charset="0"/>
                </a:rPr>
                <a:t>KPI</a:t>
              </a:r>
              <a:r>
                <a:rPr lang="en-US" sz="1200" dirty="0">
                  <a:solidFill>
                    <a:srgbClr val="EFF0FF"/>
                  </a:solidFill>
                  <a:latin typeface="Roboto" pitchFamily="2" charset="0"/>
                  <a:ea typeface="Roboto" pitchFamily="2" charset="0"/>
                  <a:cs typeface="Times New Roman" panose="02020603050405020304" pitchFamily="18" charset="0"/>
                </a:rPr>
                <a:t> PoC</a:t>
              </a:r>
            </a:p>
          </p:txBody>
        </p:sp>
      </p:grpSp>
      <p:grpSp>
        <p:nvGrpSpPr>
          <p:cNvPr id="26" name="Group 25">
            <a:extLst>
              <a:ext uri="{FF2B5EF4-FFF2-40B4-BE49-F238E27FC236}">
                <a16:creationId xmlns:a16="http://schemas.microsoft.com/office/drawing/2014/main" id="{08E3C294-5A54-0B24-2207-76C18818E695}"/>
              </a:ext>
            </a:extLst>
          </p:cNvPr>
          <p:cNvGrpSpPr/>
          <p:nvPr/>
        </p:nvGrpSpPr>
        <p:grpSpPr>
          <a:xfrm>
            <a:off x="2975364" y="5166935"/>
            <a:ext cx="1755825" cy="1416419"/>
            <a:chOff x="2880680" y="5540794"/>
            <a:chExt cx="1755825" cy="1416419"/>
          </a:xfrm>
        </p:grpSpPr>
        <p:sp>
          <p:nvSpPr>
            <p:cNvPr id="25" name="Rectangle: Rounded Corners 24">
              <a:extLst>
                <a:ext uri="{FF2B5EF4-FFF2-40B4-BE49-F238E27FC236}">
                  <a16:creationId xmlns:a16="http://schemas.microsoft.com/office/drawing/2014/main" id="{BD171567-B5C1-616A-6B6E-5FEABD79869F}"/>
                </a:ext>
              </a:extLst>
            </p:cNvPr>
            <p:cNvSpPr/>
            <p:nvPr/>
          </p:nvSpPr>
          <p:spPr>
            <a:xfrm>
              <a:off x="2880680" y="5540794"/>
              <a:ext cx="1755825" cy="1416419"/>
            </a:xfrm>
            <a:prstGeom prst="roundRect">
              <a:avLst/>
            </a:prstGeom>
            <a:solidFill>
              <a:srgbClr val="6669E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F56A869B-7BB4-F7A0-729C-E10137EAF0B4}"/>
                </a:ext>
              </a:extLst>
            </p:cNvPr>
            <p:cNvSpPr txBox="1"/>
            <p:nvPr/>
          </p:nvSpPr>
          <p:spPr>
            <a:xfrm>
              <a:off x="2952869" y="5656820"/>
              <a:ext cx="1647702" cy="1015663"/>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Workshop chiến lược: phân tích pain point, mapping hành trình khách hàng, chốt mô hình PoC</a:t>
              </a:r>
            </a:p>
          </p:txBody>
        </p:sp>
      </p:grpSp>
      <p:grpSp>
        <p:nvGrpSpPr>
          <p:cNvPr id="28" name="Group 27">
            <a:extLst>
              <a:ext uri="{FF2B5EF4-FFF2-40B4-BE49-F238E27FC236}">
                <a16:creationId xmlns:a16="http://schemas.microsoft.com/office/drawing/2014/main" id="{B48D7165-62E1-F514-18F1-91BB2A2CDB58}"/>
              </a:ext>
            </a:extLst>
          </p:cNvPr>
          <p:cNvGrpSpPr/>
          <p:nvPr/>
        </p:nvGrpSpPr>
        <p:grpSpPr>
          <a:xfrm>
            <a:off x="5185286" y="5166935"/>
            <a:ext cx="1755825" cy="1416419"/>
            <a:chOff x="4886560" y="5554439"/>
            <a:chExt cx="1755825" cy="1416419"/>
          </a:xfrm>
        </p:grpSpPr>
        <p:sp>
          <p:nvSpPr>
            <p:cNvPr id="27" name="Rectangle: Rounded Corners 26">
              <a:extLst>
                <a:ext uri="{FF2B5EF4-FFF2-40B4-BE49-F238E27FC236}">
                  <a16:creationId xmlns:a16="http://schemas.microsoft.com/office/drawing/2014/main" id="{3755B3F2-A427-0ACE-7AA0-F978E2C4871A}"/>
                </a:ext>
              </a:extLst>
            </p:cNvPr>
            <p:cNvSpPr/>
            <p:nvPr/>
          </p:nvSpPr>
          <p:spPr>
            <a:xfrm>
              <a:off x="4886560" y="5554439"/>
              <a:ext cx="1755825" cy="1416419"/>
            </a:xfrm>
            <a:prstGeom prst="roundRect">
              <a:avLst/>
            </a:prstGeom>
            <a:solidFill>
              <a:srgbClr val="6669E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467C94FC-E0ED-FADA-B97E-B3DB25D29F13}"/>
                </a:ext>
              </a:extLst>
            </p:cNvPr>
            <p:cNvSpPr txBox="1"/>
            <p:nvPr/>
          </p:nvSpPr>
          <p:spPr>
            <a:xfrm>
              <a:off x="4969544" y="5728523"/>
              <a:ext cx="1612737" cy="1015663"/>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PoC kỹ thuật &amp; vận hành: lắp đặt thiết bị, tích hợp API, đào tạo nhân viên, báo cáo </a:t>
              </a:r>
              <a:r>
                <a:rPr lang="en-US" sz="1200" dirty="0" err="1">
                  <a:solidFill>
                    <a:srgbClr val="EFF0FF"/>
                  </a:solidFill>
                  <a:latin typeface="Roboto" pitchFamily="2" charset="0"/>
                  <a:ea typeface="Roboto" pitchFamily="2" charset="0"/>
                  <a:cs typeface="Times New Roman" panose="02020603050405020304" pitchFamily="18" charset="0"/>
                </a:rPr>
                <a:t>KPI</a:t>
              </a:r>
              <a:endParaRPr lang="en-US" sz="1200" dirty="0">
                <a:solidFill>
                  <a:srgbClr val="EFF0FF"/>
                </a:solidFill>
                <a:latin typeface="Roboto" pitchFamily="2" charset="0"/>
                <a:ea typeface="Roboto" pitchFamily="2"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5E6B25AC-294E-95BF-7AE7-7C1843D43AE0}"/>
              </a:ext>
            </a:extLst>
          </p:cNvPr>
          <p:cNvGrpSpPr/>
          <p:nvPr/>
        </p:nvGrpSpPr>
        <p:grpSpPr>
          <a:xfrm>
            <a:off x="7395208" y="5166935"/>
            <a:ext cx="1755825" cy="1416418"/>
            <a:chOff x="6540326" y="5554861"/>
            <a:chExt cx="1755825" cy="1416418"/>
          </a:xfrm>
        </p:grpSpPr>
        <p:sp>
          <p:nvSpPr>
            <p:cNvPr id="29" name="Rectangle: Rounded Corners 28">
              <a:extLst>
                <a:ext uri="{FF2B5EF4-FFF2-40B4-BE49-F238E27FC236}">
                  <a16:creationId xmlns:a16="http://schemas.microsoft.com/office/drawing/2014/main" id="{A8B3B12F-AEB7-C50E-B647-E937E0AE3B5B}"/>
                </a:ext>
              </a:extLst>
            </p:cNvPr>
            <p:cNvSpPr/>
            <p:nvPr/>
          </p:nvSpPr>
          <p:spPr>
            <a:xfrm>
              <a:off x="6540326" y="5554861"/>
              <a:ext cx="1755825" cy="1416418"/>
            </a:xfrm>
            <a:prstGeom prst="roundRect">
              <a:avLst/>
            </a:prstGeom>
            <a:solidFill>
              <a:srgbClr val="6669E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F7EF6026-184C-490B-32ED-8388698B6E7E}"/>
                </a:ext>
              </a:extLst>
            </p:cNvPr>
            <p:cNvSpPr txBox="1"/>
            <p:nvPr/>
          </p:nvSpPr>
          <p:spPr>
            <a:xfrm>
              <a:off x="6570551" y="5650259"/>
              <a:ext cx="1695374" cy="1247393"/>
            </a:xfrm>
            <a:prstGeom prst="rect">
              <a:avLst/>
            </a:prstGeom>
            <a:noFill/>
          </p:spPr>
          <p:txBody>
            <a:bodyPr wrap="square" rtlCol="0">
              <a:spAutoFit/>
            </a:bodyPr>
            <a:lstStyle/>
            <a:p>
              <a:pPr>
                <a:lnSpc>
                  <a:spcPct val="127000"/>
                </a:lnSpc>
              </a:pPr>
              <a:r>
                <a:rPr lang="en-US" sz="1200" dirty="0">
                  <a:solidFill>
                    <a:srgbClr val="EFF0FF"/>
                  </a:solidFill>
                  <a:latin typeface="Roboto" pitchFamily="2" charset="0"/>
                  <a:ea typeface="Roboto" pitchFamily="2" charset="0"/>
                  <a:cs typeface="Times New Roman" panose="02020603050405020304" pitchFamily="18" charset="0"/>
                </a:rPr>
                <a:t>Pilot mở rộng theo chuỗi: chuẩn hóa quy trình, tích hợp loyalty, thiết lập SLA vận hành.</a:t>
              </a:r>
            </a:p>
          </p:txBody>
        </p:sp>
      </p:grpSp>
      <p:grpSp>
        <p:nvGrpSpPr>
          <p:cNvPr id="32" name="Group 31">
            <a:extLst>
              <a:ext uri="{FF2B5EF4-FFF2-40B4-BE49-F238E27FC236}">
                <a16:creationId xmlns:a16="http://schemas.microsoft.com/office/drawing/2014/main" id="{145D037A-E6ED-1D82-F728-2382016A139E}"/>
              </a:ext>
            </a:extLst>
          </p:cNvPr>
          <p:cNvGrpSpPr/>
          <p:nvPr/>
        </p:nvGrpSpPr>
        <p:grpSpPr>
          <a:xfrm>
            <a:off x="9605131" y="5166935"/>
            <a:ext cx="1821427" cy="1424975"/>
            <a:chOff x="9077373" y="5498861"/>
            <a:chExt cx="1821427" cy="1424975"/>
          </a:xfrm>
        </p:grpSpPr>
        <p:sp>
          <p:nvSpPr>
            <p:cNvPr id="31" name="Rectangle: Rounded Corners 30">
              <a:extLst>
                <a:ext uri="{FF2B5EF4-FFF2-40B4-BE49-F238E27FC236}">
                  <a16:creationId xmlns:a16="http://schemas.microsoft.com/office/drawing/2014/main" id="{A3B617EE-EAE3-8EE5-3AF5-6A3D96FFAEE3}"/>
                </a:ext>
              </a:extLst>
            </p:cNvPr>
            <p:cNvSpPr/>
            <p:nvPr/>
          </p:nvSpPr>
          <p:spPr>
            <a:xfrm>
              <a:off x="9077373" y="5498861"/>
              <a:ext cx="1755825" cy="1416418"/>
            </a:xfrm>
            <a:prstGeom prst="roundRect">
              <a:avLst/>
            </a:prstGeom>
            <a:solidFill>
              <a:srgbClr val="6669E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25C106D9-211D-3C01-F81F-C7566975B266}"/>
                </a:ext>
              </a:extLst>
            </p:cNvPr>
            <p:cNvSpPr txBox="1"/>
            <p:nvPr/>
          </p:nvSpPr>
          <p:spPr>
            <a:xfrm>
              <a:off x="9128097" y="5538841"/>
              <a:ext cx="1770703" cy="1384995"/>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Rollout thương mại: triển khai quy mô lớn, tích hợp CRM/ERP/BI, campaign loyalty cá nhân hóa</a:t>
              </a:r>
            </a:p>
            <a:p>
              <a:r>
                <a:rPr lang="en-US" sz="1200" dirty="0">
                  <a:solidFill>
                    <a:srgbClr val="EFF0FF"/>
                  </a:solidFill>
                  <a:latin typeface="Roboto" pitchFamily="2" charset="0"/>
                  <a:ea typeface="Roboto" pitchFamily="2" charset="0"/>
                  <a:cs typeface="Times New Roman" panose="02020603050405020304" pitchFamily="18" charset="0"/>
                </a:rPr>
                <a:t>Mở rộng hệ sinh thái đa ngành</a:t>
              </a:r>
            </a:p>
          </p:txBody>
        </p:sp>
      </p:grpSp>
      <p:sp>
        <p:nvSpPr>
          <p:cNvPr id="33" name="Oval 32">
            <a:extLst>
              <a:ext uri="{FF2B5EF4-FFF2-40B4-BE49-F238E27FC236}">
                <a16:creationId xmlns:a16="http://schemas.microsoft.com/office/drawing/2014/main" id="{8A8BBFBA-F958-8536-4408-AF1FE46341CE}"/>
              </a:ext>
            </a:extLst>
          </p:cNvPr>
          <p:cNvSpPr/>
          <p:nvPr/>
        </p:nvSpPr>
        <p:spPr>
          <a:xfrm>
            <a:off x="1095366" y="2868607"/>
            <a:ext cx="1108363" cy="1108363"/>
          </a:xfrm>
          <a:prstGeom prst="ellipse">
            <a:avLst/>
          </a:prstGeom>
          <a:blipFill dpi="0" rotWithShape="1">
            <a:blip r:embed="rId4"/>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956F3F4-3F10-5452-F013-494A36F9EB2E}"/>
              </a:ext>
            </a:extLst>
          </p:cNvPr>
          <p:cNvSpPr/>
          <p:nvPr/>
        </p:nvSpPr>
        <p:spPr>
          <a:xfrm>
            <a:off x="3306230" y="2868607"/>
            <a:ext cx="1108363" cy="1108363"/>
          </a:xfrm>
          <a:prstGeom prst="ellipse">
            <a:avLst/>
          </a:prstGeom>
          <a:blipFill>
            <a:blip r:embed="rId5"/>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Oval 34">
            <a:extLst>
              <a:ext uri="{FF2B5EF4-FFF2-40B4-BE49-F238E27FC236}">
                <a16:creationId xmlns:a16="http://schemas.microsoft.com/office/drawing/2014/main" id="{6B44EC99-C3BB-D395-63C5-F9A27A7F8D73}"/>
              </a:ext>
            </a:extLst>
          </p:cNvPr>
          <p:cNvSpPr/>
          <p:nvPr/>
        </p:nvSpPr>
        <p:spPr>
          <a:xfrm>
            <a:off x="5517094" y="2868607"/>
            <a:ext cx="1108363" cy="1108363"/>
          </a:xfrm>
          <a:prstGeom prst="ellipse">
            <a:avLst/>
          </a:prstGeom>
          <a:blipFill>
            <a:blip r:embed="rId6"/>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Oval 35">
            <a:extLst>
              <a:ext uri="{FF2B5EF4-FFF2-40B4-BE49-F238E27FC236}">
                <a16:creationId xmlns:a16="http://schemas.microsoft.com/office/drawing/2014/main" id="{356A2461-3852-3E12-FBE8-0309F83AE478}"/>
              </a:ext>
            </a:extLst>
          </p:cNvPr>
          <p:cNvSpPr/>
          <p:nvPr/>
        </p:nvSpPr>
        <p:spPr>
          <a:xfrm>
            <a:off x="7727958" y="2868607"/>
            <a:ext cx="1108363" cy="1108363"/>
          </a:xfrm>
          <a:prstGeom prst="ellipse">
            <a:avLst/>
          </a:prstGeom>
          <a:blipFill>
            <a:blip r:embed="rId7"/>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a:extLst>
              <a:ext uri="{FF2B5EF4-FFF2-40B4-BE49-F238E27FC236}">
                <a16:creationId xmlns:a16="http://schemas.microsoft.com/office/drawing/2014/main" id="{FD7845DF-9B81-E9B0-0459-11B3A80009F4}"/>
              </a:ext>
            </a:extLst>
          </p:cNvPr>
          <p:cNvSpPr/>
          <p:nvPr/>
        </p:nvSpPr>
        <p:spPr>
          <a:xfrm>
            <a:off x="9938823" y="2868607"/>
            <a:ext cx="1108363" cy="1108363"/>
          </a:xfrm>
          <a:prstGeom prst="ellipse">
            <a:avLst/>
          </a:prstGeom>
          <a:blipFill>
            <a:blip r:embed="rId8"/>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0746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par>
                                <p:cTn id="8" presetID="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ppt_x"/>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34"/>
                                        </p:tgtEl>
                                      </p:cBhvr>
                                    </p:animEffect>
                                    <p:animScale>
                                      <p:cBhvr>
                                        <p:cTn id="16" dur="250" autoRev="1" fill="hold"/>
                                        <p:tgtEl>
                                          <p:spTgt spid="34"/>
                                        </p:tgtEl>
                                      </p:cBhvr>
                                      <p:by x="105000" y="105000"/>
                                    </p:animScale>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36"/>
                                        </p:tgtEl>
                                      </p:cBhvr>
                                    </p:animEffect>
                                    <p:animScale>
                                      <p:cBhvr>
                                        <p:cTn id="35" dur="250" autoRev="1" fill="hold"/>
                                        <p:tgtEl>
                                          <p:spTgt spid="36"/>
                                        </p:tgtEl>
                                      </p:cBhvr>
                                      <p:by x="105000" y="105000"/>
                                    </p:animScale>
                                  </p:childTnLst>
                                </p:cTn>
                              </p:par>
                              <p:par>
                                <p:cTn id="36" presetID="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grpId="0" nodeType="clickEffect">
                                  <p:stCondLst>
                                    <p:cond delay="0"/>
                                  </p:stCondLst>
                                  <p:childTnLst>
                                    <p:animEffect transition="out" filter="fade">
                                      <p:cBhvr>
                                        <p:cTn id="43" dur="500" tmFilter="0, 0; .2, .5; .8, .5; 1, 0"/>
                                        <p:tgtEl>
                                          <p:spTgt spid="37"/>
                                        </p:tgtEl>
                                      </p:cBhvr>
                                    </p:animEffect>
                                    <p:animScale>
                                      <p:cBhvr>
                                        <p:cTn id="44" dur="250" autoRev="1" fill="hold"/>
                                        <p:tgtEl>
                                          <p:spTgt spid="37"/>
                                        </p:tgtEl>
                                      </p:cBhvr>
                                      <p:by x="105000" y="105000"/>
                                    </p:animScale>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89000">
              <a:srgbClr val="E1E2FD"/>
            </a:gs>
            <a:gs pos="100000">
              <a:srgbClr val="C6C7FA"/>
            </a:gs>
          </a:gsLst>
          <a:lin ang="5400000" scaled="1"/>
          <a:tileRect/>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5ECFF1-D6B9-C425-0CCE-8D7B65EF306A}"/>
              </a:ext>
            </a:extLst>
          </p:cNvPr>
          <p:cNvSpPr/>
          <p:nvPr/>
        </p:nvSpPr>
        <p:spPr>
          <a:xfrm>
            <a:off x="-161637" y="471054"/>
            <a:ext cx="323273" cy="905163"/>
          </a:xfrm>
          <a:prstGeom prst="roundRect">
            <a:avLst/>
          </a:prstGeom>
          <a:gradFill flip="none" rotWithShape="1">
            <a:gsLst>
              <a:gs pos="0">
                <a:srgbClr val="999BF5"/>
              </a:gs>
              <a:gs pos="20000">
                <a:srgbClr val="999BF5"/>
              </a:gs>
              <a:gs pos="95000">
                <a:srgbClr val="444EC2"/>
              </a:gs>
              <a:gs pos="100000">
                <a:srgbClr val="565ADD"/>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4B2DE977-863E-C0EB-0A30-5C624C4C8778}"/>
              </a:ext>
            </a:extLst>
          </p:cNvPr>
          <p:cNvSpPr txBox="1"/>
          <p:nvPr/>
        </p:nvSpPr>
        <p:spPr>
          <a:xfrm>
            <a:off x="322988" y="674346"/>
            <a:ext cx="4572286" cy="553998"/>
          </a:xfrm>
          <a:prstGeom prst="rect">
            <a:avLst/>
          </a:prstGeom>
          <a:noFill/>
        </p:spPr>
        <p:txBody>
          <a:bodyPr wrap="square" rtlCol="0">
            <a:spAutoFit/>
          </a:bodyPr>
          <a:lstStyle/>
          <a:p>
            <a:r>
              <a:rPr lang="en-US" sz="3000" b="1" dirty="0">
                <a:solidFill>
                  <a:srgbClr val="565ADD"/>
                </a:solidFill>
                <a:effectLst>
                  <a:outerShdw blurRad="50800" dist="38100" dir="5400000" algn="t" rotWithShape="0">
                    <a:prstClr val="black">
                      <a:alpha val="40000"/>
                    </a:prstClr>
                  </a:outerShdw>
                </a:effectLst>
                <a:latin typeface="Roboto" pitchFamily="2" charset="0"/>
                <a:ea typeface="Roboto" pitchFamily="2" charset="0"/>
              </a:rPr>
              <a:t>KHẢ NĂNG TRIỂN KHAI</a:t>
            </a:r>
            <a:endParaRPr lang="en-US" sz="3000" b="1" dirty="0">
              <a:solidFill>
                <a:srgbClr val="FFC000"/>
              </a:solidFill>
              <a:effectLst>
                <a:outerShdw blurRad="50800" dist="38100" dir="5400000" algn="t" rotWithShape="0">
                  <a:prstClr val="black">
                    <a:alpha val="40000"/>
                  </a:prstClr>
                </a:outerShdw>
              </a:effectLst>
              <a:latin typeface="Roboto" pitchFamily="2" charset="0"/>
              <a:ea typeface="Roboto" pitchFamily="2" charset="0"/>
            </a:endParaRPr>
          </a:p>
        </p:txBody>
      </p:sp>
      <p:grpSp>
        <p:nvGrpSpPr>
          <p:cNvPr id="26" name="Group 25">
            <a:extLst>
              <a:ext uri="{FF2B5EF4-FFF2-40B4-BE49-F238E27FC236}">
                <a16:creationId xmlns:a16="http://schemas.microsoft.com/office/drawing/2014/main" id="{574541EC-6AF6-8F09-3B2F-D1251C54F5BD}"/>
              </a:ext>
            </a:extLst>
          </p:cNvPr>
          <p:cNvGrpSpPr/>
          <p:nvPr/>
        </p:nvGrpSpPr>
        <p:grpSpPr>
          <a:xfrm>
            <a:off x="693855" y="3771844"/>
            <a:ext cx="2253673" cy="427489"/>
            <a:chOff x="693855" y="3823854"/>
            <a:chExt cx="2253673" cy="427489"/>
          </a:xfrm>
        </p:grpSpPr>
        <p:sp>
          <p:nvSpPr>
            <p:cNvPr id="24" name="Rectangle: Rounded Corners 23">
              <a:extLst>
                <a:ext uri="{FF2B5EF4-FFF2-40B4-BE49-F238E27FC236}">
                  <a16:creationId xmlns:a16="http://schemas.microsoft.com/office/drawing/2014/main" id="{76186E36-1A67-CD9B-A5C2-F5894EE343E5}"/>
                </a:ext>
              </a:extLst>
            </p:cNvPr>
            <p:cNvSpPr/>
            <p:nvPr/>
          </p:nvSpPr>
          <p:spPr>
            <a:xfrm>
              <a:off x="693855" y="3823854"/>
              <a:ext cx="2253673" cy="42748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DF851F30-E07D-5024-00DE-D8DE599B7E08}"/>
                </a:ext>
              </a:extLst>
            </p:cNvPr>
            <p:cNvSpPr txBox="1"/>
            <p:nvPr/>
          </p:nvSpPr>
          <p:spPr>
            <a:xfrm>
              <a:off x="812800" y="3883709"/>
              <a:ext cx="2041235"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KỸ THUẬT</a:t>
              </a:r>
              <a:endParaRPr lang="en-US" sz="1400" b="1" dirty="0">
                <a:solidFill>
                  <a:srgbClr val="EFF0FF"/>
                </a:solidFill>
                <a:latin typeface="Roboto" pitchFamily="2" charset="0"/>
                <a:ea typeface="Roboto" pitchFamily="2"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0174C827-7102-DD0A-0003-6BF48A1A5846}"/>
              </a:ext>
            </a:extLst>
          </p:cNvPr>
          <p:cNvGrpSpPr/>
          <p:nvPr/>
        </p:nvGrpSpPr>
        <p:grpSpPr>
          <a:xfrm>
            <a:off x="3431307" y="3771844"/>
            <a:ext cx="2253673" cy="427489"/>
            <a:chOff x="693855" y="3823854"/>
            <a:chExt cx="2253673" cy="427489"/>
          </a:xfrm>
        </p:grpSpPr>
        <p:sp>
          <p:nvSpPr>
            <p:cNvPr id="28" name="Rectangle: Rounded Corners 27">
              <a:extLst>
                <a:ext uri="{FF2B5EF4-FFF2-40B4-BE49-F238E27FC236}">
                  <a16:creationId xmlns:a16="http://schemas.microsoft.com/office/drawing/2014/main" id="{02629B11-EF18-FBB5-52C4-51EE82A18FCC}"/>
                </a:ext>
              </a:extLst>
            </p:cNvPr>
            <p:cNvSpPr/>
            <p:nvPr/>
          </p:nvSpPr>
          <p:spPr>
            <a:xfrm>
              <a:off x="693855" y="3823854"/>
              <a:ext cx="2253673" cy="42748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D409B148-F7AF-3FC5-D562-EBE49F867571}"/>
                </a:ext>
              </a:extLst>
            </p:cNvPr>
            <p:cNvSpPr txBox="1"/>
            <p:nvPr/>
          </p:nvSpPr>
          <p:spPr>
            <a:xfrm>
              <a:off x="812800" y="3883709"/>
              <a:ext cx="2041235"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LUẬT PHÁP</a:t>
              </a:r>
              <a:endParaRPr lang="en-US" sz="1400" b="1" dirty="0">
                <a:solidFill>
                  <a:srgbClr val="EFF0FF"/>
                </a:solidFill>
                <a:latin typeface="Roboto" pitchFamily="2" charset="0"/>
                <a:ea typeface="Roboto" pitchFamily="2"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347223FB-D8FD-1433-D08A-A441895479A1}"/>
              </a:ext>
            </a:extLst>
          </p:cNvPr>
          <p:cNvGrpSpPr/>
          <p:nvPr/>
        </p:nvGrpSpPr>
        <p:grpSpPr>
          <a:xfrm>
            <a:off x="6142179" y="3771844"/>
            <a:ext cx="2253673" cy="427489"/>
            <a:chOff x="693855" y="3823854"/>
            <a:chExt cx="2253673" cy="427489"/>
          </a:xfrm>
        </p:grpSpPr>
        <p:sp>
          <p:nvSpPr>
            <p:cNvPr id="31" name="Rectangle: Rounded Corners 30">
              <a:extLst>
                <a:ext uri="{FF2B5EF4-FFF2-40B4-BE49-F238E27FC236}">
                  <a16:creationId xmlns:a16="http://schemas.microsoft.com/office/drawing/2014/main" id="{35F78164-026D-A942-65F9-AEC927BADEDB}"/>
                </a:ext>
              </a:extLst>
            </p:cNvPr>
            <p:cNvSpPr/>
            <p:nvPr/>
          </p:nvSpPr>
          <p:spPr>
            <a:xfrm>
              <a:off x="693855" y="3823854"/>
              <a:ext cx="2253673" cy="42748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0836F275-73BA-1606-2ECF-6DED023336DB}"/>
                </a:ext>
              </a:extLst>
            </p:cNvPr>
            <p:cNvSpPr txBox="1"/>
            <p:nvPr/>
          </p:nvSpPr>
          <p:spPr>
            <a:xfrm>
              <a:off x="812800" y="3883709"/>
              <a:ext cx="2041235"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THỊ TRƯỜNG</a:t>
              </a:r>
              <a:endParaRPr lang="en-US" sz="1400" b="1" dirty="0">
                <a:solidFill>
                  <a:srgbClr val="EFF0FF"/>
                </a:solidFill>
                <a:latin typeface="Roboto" pitchFamily="2" charset="0"/>
                <a:ea typeface="Roboto" pitchFamily="2"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C9EA5E75-4DD7-A22D-B5F4-1E276FA23391}"/>
              </a:ext>
            </a:extLst>
          </p:cNvPr>
          <p:cNvGrpSpPr/>
          <p:nvPr/>
        </p:nvGrpSpPr>
        <p:grpSpPr>
          <a:xfrm>
            <a:off x="9145861" y="3771844"/>
            <a:ext cx="2253673" cy="427489"/>
            <a:chOff x="693855" y="3823854"/>
            <a:chExt cx="2253673" cy="427489"/>
          </a:xfrm>
        </p:grpSpPr>
        <p:sp>
          <p:nvSpPr>
            <p:cNvPr id="34" name="Rectangle: Rounded Corners 33">
              <a:extLst>
                <a:ext uri="{FF2B5EF4-FFF2-40B4-BE49-F238E27FC236}">
                  <a16:creationId xmlns:a16="http://schemas.microsoft.com/office/drawing/2014/main" id="{B6C56D00-2581-B067-1218-0FD9F2DAF33B}"/>
                </a:ext>
              </a:extLst>
            </p:cNvPr>
            <p:cNvSpPr/>
            <p:nvPr/>
          </p:nvSpPr>
          <p:spPr>
            <a:xfrm>
              <a:off x="693855" y="3823854"/>
              <a:ext cx="2253673" cy="427489"/>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30E763B1-5115-9179-229A-B839CD0EEA42}"/>
                </a:ext>
              </a:extLst>
            </p:cNvPr>
            <p:cNvSpPr txBox="1"/>
            <p:nvPr/>
          </p:nvSpPr>
          <p:spPr>
            <a:xfrm>
              <a:off x="812800" y="3883709"/>
              <a:ext cx="2041235"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CẠNH TRANH</a:t>
              </a:r>
              <a:endParaRPr lang="en-US" sz="1400" b="1" dirty="0">
                <a:solidFill>
                  <a:srgbClr val="EFF0FF"/>
                </a:solidFill>
                <a:latin typeface="Roboto" pitchFamily="2" charset="0"/>
                <a:ea typeface="Roboto" pitchFamily="2"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42C5B24D-E52B-972C-7AAE-234A875F3BE9}"/>
              </a:ext>
            </a:extLst>
          </p:cNvPr>
          <p:cNvGrpSpPr/>
          <p:nvPr/>
        </p:nvGrpSpPr>
        <p:grpSpPr>
          <a:xfrm>
            <a:off x="693855" y="1505089"/>
            <a:ext cx="2253673" cy="1979042"/>
            <a:chOff x="693855" y="1677098"/>
            <a:chExt cx="2253673" cy="1979042"/>
          </a:xfrm>
        </p:grpSpPr>
        <p:pic>
          <p:nvPicPr>
            <p:cNvPr id="8" name="Picture 7" descr="A hand touching a digital globe&#10;&#10;AI-generated content may be incorrect.">
              <a:extLst>
                <a:ext uri="{FF2B5EF4-FFF2-40B4-BE49-F238E27FC236}">
                  <a16:creationId xmlns:a16="http://schemas.microsoft.com/office/drawing/2014/main" id="{52A97AD2-1054-86C2-4D79-AF092E7D32A2}"/>
                </a:ext>
              </a:extLst>
            </p:cNvPr>
            <p:cNvPicPr>
              <a:picLocks noChangeAspect="1"/>
            </p:cNvPicPr>
            <p:nvPr/>
          </p:nvPicPr>
          <p:blipFill>
            <a:blip r:embed="rId2">
              <a:extLst>
                <a:ext uri="{28A0092B-C50C-407E-A947-70E740481C1C}">
                  <a14:useLocalDpi xmlns:a14="http://schemas.microsoft.com/office/drawing/2010/main" val="0"/>
                </a:ext>
              </a:extLst>
            </a:blip>
            <a:srcRect l="15007" r="15948"/>
            <a:stretch/>
          </p:blipFill>
          <p:spPr>
            <a:xfrm>
              <a:off x="693855" y="1677098"/>
              <a:ext cx="2253673" cy="1755902"/>
            </a:xfrm>
            <a:prstGeom prst="roundRect">
              <a:avLst>
                <a:gd name="adj" fmla="val 10002"/>
              </a:avLst>
            </a:prstGeom>
            <a:effectLst>
              <a:outerShdw blurRad="50800" dist="38100" dir="8100000" algn="tr" rotWithShape="0">
                <a:prstClr val="black">
                  <a:alpha val="40000"/>
                </a:prstClr>
              </a:outerShdw>
            </a:effectLst>
          </p:spPr>
        </p:pic>
        <p:grpSp>
          <p:nvGrpSpPr>
            <p:cNvPr id="53" name="Group 52">
              <a:extLst>
                <a:ext uri="{FF2B5EF4-FFF2-40B4-BE49-F238E27FC236}">
                  <a16:creationId xmlns:a16="http://schemas.microsoft.com/office/drawing/2014/main" id="{BCEDFA50-9B3D-C4C0-0E4D-D2C0840C786C}"/>
                </a:ext>
              </a:extLst>
            </p:cNvPr>
            <p:cNvGrpSpPr/>
            <p:nvPr/>
          </p:nvGrpSpPr>
          <p:grpSpPr>
            <a:xfrm>
              <a:off x="1608254" y="3222873"/>
              <a:ext cx="424874" cy="433267"/>
              <a:chOff x="1608253" y="3407593"/>
              <a:chExt cx="424874" cy="433267"/>
            </a:xfrm>
          </p:grpSpPr>
          <p:sp>
            <p:nvSpPr>
              <p:cNvPr id="41" name="Rectangle: Rounded Corners 40">
                <a:extLst>
                  <a:ext uri="{FF2B5EF4-FFF2-40B4-BE49-F238E27FC236}">
                    <a16:creationId xmlns:a16="http://schemas.microsoft.com/office/drawing/2014/main" id="{467D9BB6-F512-E475-224E-5DCA8CA23B34}"/>
                  </a:ext>
                </a:extLst>
              </p:cNvPr>
              <p:cNvSpPr/>
              <p:nvPr/>
            </p:nvSpPr>
            <p:spPr>
              <a:xfrm>
                <a:off x="1608254" y="3407593"/>
                <a:ext cx="424873" cy="424873"/>
              </a:xfrm>
              <a:prstGeom prst="roundRect">
                <a:avLst/>
              </a:prstGeom>
              <a:solidFill>
                <a:srgbClr val="E0E1F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3" name="Graphic 42" descr="Internet outline">
                <a:extLst>
                  <a:ext uri="{FF2B5EF4-FFF2-40B4-BE49-F238E27FC236}">
                    <a16:creationId xmlns:a16="http://schemas.microsoft.com/office/drawing/2014/main" id="{CF88AFEC-2888-0ECB-BF1D-35E6141353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08253" y="3415987"/>
                <a:ext cx="424873" cy="424873"/>
              </a:xfrm>
              <a:prstGeom prst="rect">
                <a:avLst/>
              </a:prstGeom>
            </p:spPr>
          </p:pic>
        </p:grpSp>
      </p:grpSp>
      <p:grpSp>
        <p:nvGrpSpPr>
          <p:cNvPr id="3" name="Group 2">
            <a:extLst>
              <a:ext uri="{FF2B5EF4-FFF2-40B4-BE49-F238E27FC236}">
                <a16:creationId xmlns:a16="http://schemas.microsoft.com/office/drawing/2014/main" id="{739C04D5-70A2-BA32-BB57-2F6479C2D477}"/>
              </a:ext>
            </a:extLst>
          </p:cNvPr>
          <p:cNvGrpSpPr/>
          <p:nvPr/>
        </p:nvGrpSpPr>
        <p:grpSpPr>
          <a:xfrm>
            <a:off x="3416747" y="1505089"/>
            <a:ext cx="2253673" cy="1962034"/>
            <a:chOff x="3431307" y="1677098"/>
            <a:chExt cx="2253673" cy="1962034"/>
          </a:xfrm>
        </p:grpSpPr>
        <p:pic>
          <p:nvPicPr>
            <p:cNvPr id="10" name="Picture 9" descr="A gavel and a book next to them&#10;&#10;AI-generated content may be incorrect.">
              <a:extLst>
                <a:ext uri="{FF2B5EF4-FFF2-40B4-BE49-F238E27FC236}">
                  <a16:creationId xmlns:a16="http://schemas.microsoft.com/office/drawing/2014/main" id="{E81F1614-FAC4-A2DB-2279-E444D825F31E}"/>
                </a:ext>
              </a:extLst>
            </p:cNvPr>
            <p:cNvPicPr>
              <a:picLocks noChangeAspect="1"/>
            </p:cNvPicPr>
            <p:nvPr/>
          </p:nvPicPr>
          <p:blipFill>
            <a:blip r:embed="rId4">
              <a:extLst>
                <a:ext uri="{28A0092B-C50C-407E-A947-70E740481C1C}">
                  <a14:useLocalDpi xmlns:a14="http://schemas.microsoft.com/office/drawing/2010/main" val="0"/>
                </a:ext>
              </a:extLst>
            </a:blip>
            <a:srcRect l="2890"/>
            <a:stretch/>
          </p:blipFill>
          <p:spPr>
            <a:xfrm>
              <a:off x="3431307" y="1677098"/>
              <a:ext cx="2253673" cy="1755902"/>
            </a:xfrm>
            <a:prstGeom prst="roundRect">
              <a:avLst>
                <a:gd name="adj" fmla="val 10669"/>
              </a:avLst>
            </a:prstGeom>
            <a:effectLst>
              <a:outerShdw blurRad="50800" dist="38100" dir="8100000" algn="tr" rotWithShape="0">
                <a:prstClr val="black">
                  <a:alpha val="40000"/>
                </a:prstClr>
              </a:outerShdw>
            </a:effectLst>
          </p:spPr>
        </p:pic>
        <p:grpSp>
          <p:nvGrpSpPr>
            <p:cNvPr id="54" name="Group 53">
              <a:extLst>
                <a:ext uri="{FF2B5EF4-FFF2-40B4-BE49-F238E27FC236}">
                  <a16:creationId xmlns:a16="http://schemas.microsoft.com/office/drawing/2014/main" id="{19D10468-D056-E46A-955A-D578D14DCE8B}"/>
                </a:ext>
              </a:extLst>
            </p:cNvPr>
            <p:cNvGrpSpPr/>
            <p:nvPr/>
          </p:nvGrpSpPr>
          <p:grpSpPr>
            <a:xfrm>
              <a:off x="4345707" y="3214259"/>
              <a:ext cx="424873" cy="424873"/>
              <a:chOff x="4341655" y="3398979"/>
              <a:chExt cx="424873" cy="424873"/>
            </a:xfrm>
          </p:grpSpPr>
          <p:sp>
            <p:nvSpPr>
              <p:cNvPr id="44" name="Rectangle: Rounded Corners 43">
                <a:extLst>
                  <a:ext uri="{FF2B5EF4-FFF2-40B4-BE49-F238E27FC236}">
                    <a16:creationId xmlns:a16="http://schemas.microsoft.com/office/drawing/2014/main" id="{E52D70FF-E053-CAD4-1225-DDE278CF8EF5}"/>
                  </a:ext>
                </a:extLst>
              </p:cNvPr>
              <p:cNvSpPr/>
              <p:nvPr/>
            </p:nvSpPr>
            <p:spPr>
              <a:xfrm>
                <a:off x="4341655" y="3398979"/>
                <a:ext cx="424873" cy="424873"/>
              </a:xfrm>
              <a:prstGeom prst="roundRect">
                <a:avLst/>
              </a:prstGeom>
              <a:solidFill>
                <a:srgbClr val="E0E1F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8" name="Graphic 47" descr="Judge female with solid fill">
                <a:extLst>
                  <a:ext uri="{FF2B5EF4-FFF2-40B4-BE49-F238E27FC236}">
                    <a16:creationId xmlns:a16="http://schemas.microsoft.com/office/drawing/2014/main" id="{ECB4A6E7-2669-8EA3-0283-17F22D9ADA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84373" y="3453153"/>
                <a:ext cx="339436" cy="339436"/>
              </a:xfrm>
              <a:prstGeom prst="rect">
                <a:avLst/>
              </a:prstGeom>
            </p:spPr>
          </p:pic>
        </p:grpSp>
      </p:grpSp>
      <p:grpSp>
        <p:nvGrpSpPr>
          <p:cNvPr id="5" name="Group 4">
            <a:extLst>
              <a:ext uri="{FF2B5EF4-FFF2-40B4-BE49-F238E27FC236}">
                <a16:creationId xmlns:a16="http://schemas.microsoft.com/office/drawing/2014/main" id="{2E6AAE1D-64F6-5E06-1B3A-B67E4D802E55}"/>
              </a:ext>
            </a:extLst>
          </p:cNvPr>
          <p:cNvGrpSpPr/>
          <p:nvPr/>
        </p:nvGrpSpPr>
        <p:grpSpPr>
          <a:xfrm>
            <a:off x="6139639" y="1505089"/>
            <a:ext cx="2346033" cy="1953420"/>
            <a:chOff x="6096000" y="1677098"/>
            <a:chExt cx="2346033" cy="1953420"/>
          </a:xfrm>
        </p:grpSpPr>
        <p:pic>
          <p:nvPicPr>
            <p:cNvPr id="20" name="Picture 19" descr="A hand holding a magnifying glass over a market research report&#10;&#10;AI-generated content may be incorrect.">
              <a:extLst>
                <a:ext uri="{FF2B5EF4-FFF2-40B4-BE49-F238E27FC236}">
                  <a16:creationId xmlns:a16="http://schemas.microsoft.com/office/drawing/2014/main" id="{7EEA863F-6E72-492E-6C3E-7BDB1D6998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233" r="15689"/>
            <a:stretch/>
          </p:blipFill>
          <p:spPr>
            <a:xfrm>
              <a:off x="6096000" y="1677098"/>
              <a:ext cx="2346033" cy="1755977"/>
            </a:xfrm>
            <a:prstGeom prst="roundRect">
              <a:avLst>
                <a:gd name="adj" fmla="val 7186"/>
              </a:avLst>
            </a:prstGeom>
            <a:effectLst>
              <a:outerShdw blurRad="50800" dist="38100" dir="8100000" algn="tr" rotWithShape="0">
                <a:prstClr val="black">
                  <a:alpha val="40000"/>
                </a:prstClr>
              </a:outerShdw>
            </a:effectLst>
          </p:spPr>
        </p:pic>
        <p:grpSp>
          <p:nvGrpSpPr>
            <p:cNvPr id="55" name="Group 54">
              <a:extLst>
                <a:ext uri="{FF2B5EF4-FFF2-40B4-BE49-F238E27FC236}">
                  <a16:creationId xmlns:a16="http://schemas.microsoft.com/office/drawing/2014/main" id="{7579FFDC-78D0-AAFE-7A44-C85B44A56863}"/>
                </a:ext>
              </a:extLst>
            </p:cNvPr>
            <p:cNvGrpSpPr/>
            <p:nvPr/>
          </p:nvGrpSpPr>
          <p:grpSpPr>
            <a:xfrm>
              <a:off x="7056580" y="3205645"/>
              <a:ext cx="424873" cy="424873"/>
              <a:chOff x="7075056" y="3390365"/>
              <a:chExt cx="424873" cy="424873"/>
            </a:xfrm>
          </p:grpSpPr>
          <p:sp>
            <p:nvSpPr>
              <p:cNvPr id="45" name="Rectangle: Rounded Corners 44">
                <a:extLst>
                  <a:ext uri="{FF2B5EF4-FFF2-40B4-BE49-F238E27FC236}">
                    <a16:creationId xmlns:a16="http://schemas.microsoft.com/office/drawing/2014/main" id="{0AD175CF-B380-B612-3BA2-44DCFAC9622E}"/>
                  </a:ext>
                </a:extLst>
              </p:cNvPr>
              <p:cNvSpPr/>
              <p:nvPr/>
            </p:nvSpPr>
            <p:spPr>
              <a:xfrm>
                <a:off x="7075056" y="3390365"/>
                <a:ext cx="424873" cy="424873"/>
              </a:xfrm>
              <a:prstGeom prst="roundRect">
                <a:avLst/>
              </a:prstGeom>
              <a:solidFill>
                <a:srgbClr val="E0E1F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Graphic 49" descr="Bar graph with upward trend with solid fill">
                <a:extLst>
                  <a:ext uri="{FF2B5EF4-FFF2-40B4-BE49-F238E27FC236}">
                    <a16:creationId xmlns:a16="http://schemas.microsoft.com/office/drawing/2014/main" id="{4A621AEE-DCF4-8265-2612-00CAC072A5B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135703" y="3465377"/>
                <a:ext cx="292076" cy="292076"/>
              </a:xfrm>
              <a:prstGeom prst="rect">
                <a:avLst/>
              </a:prstGeom>
            </p:spPr>
          </p:pic>
        </p:grpSp>
      </p:grpSp>
      <p:grpSp>
        <p:nvGrpSpPr>
          <p:cNvPr id="6" name="Group 5">
            <a:extLst>
              <a:ext uri="{FF2B5EF4-FFF2-40B4-BE49-F238E27FC236}">
                <a16:creationId xmlns:a16="http://schemas.microsoft.com/office/drawing/2014/main" id="{4E2A3FBF-E066-91BF-4532-34F4283E4182}"/>
              </a:ext>
            </a:extLst>
          </p:cNvPr>
          <p:cNvGrpSpPr/>
          <p:nvPr/>
        </p:nvGrpSpPr>
        <p:grpSpPr>
          <a:xfrm>
            <a:off x="8954892" y="1505089"/>
            <a:ext cx="2635613" cy="1953419"/>
            <a:chOff x="8954892" y="1677098"/>
            <a:chExt cx="2635613" cy="1953419"/>
          </a:xfrm>
        </p:grpSpPr>
        <p:pic>
          <p:nvPicPr>
            <p:cNvPr id="22" name="Picture 21" descr="A group of people pulling a rope&#10;&#10;AI-generated content may be incorrect.">
              <a:extLst>
                <a:ext uri="{FF2B5EF4-FFF2-40B4-BE49-F238E27FC236}">
                  <a16:creationId xmlns:a16="http://schemas.microsoft.com/office/drawing/2014/main" id="{CADDD565-60E5-7681-0A3E-42E239B808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4892" y="1677098"/>
              <a:ext cx="2635613" cy="1755977"/>
            </a:xfrm>
            <a:prstGeom prst="roundRect">
              <a:avLst>
                <a:gd name="adj" fmla="val 7752"/>
              </a:avLst>
            </a:prstGeom>
            <a:effectLst>
              <a:outerShdw blurRad="50800" dist="38100" dir="8100000" algn="tr" rotWithShape="0">
                <a:prstClr val="black">
                  <a:alpha val="40000"/>
                </a:prstClr>
              </a:outerShdw>
            </a:effectLst>
          </p:spPr>
        </p:pic>
        <p:grpSp>
          <p:nvGrpSpPr>
            <p:cNvPr id="56" name="Group 55">
              <a:extLst>
                <a:ext uri="{FF2B5EF4-FFF2-40B4-BE49-F238E27FC236}">
                  <a16:creationId xmlns:a16="http://schemas.microsoft.com/office/drawing/2014/main" id="{2E92BAD1-DDAD-6389-0E04-2562F853AA20}"/>
                </a:ext>
              </a:extLst>
            </p:cNvPr>
            <p:cNvGrpSpPr/>
            <p:nvPr/>
          </p:nvGrpSpPr>
          <p:grpSpPr>
            <a:xfrm>
              <a:off x="10060262" y="3205644"/>
              <a:ext cx="424873" cy="424873"/>
              <a:chOff x="10060260" y="3390364"/>
              <a:chExt cx="424873" cy="424873"/>
            </a:xfrm>
          </p:grpSpPr>
          <p:sp>
            <p:nvSpPr>
              <p:cNvPr id="46" name="Rectangle: Rounded Corners 45">
                <a:extLst>
                  <a:ext uri="{FF2B5EF4-FFF2-40B4-BE49-F238E27FC236}">
                    <a16:creationId xmlns:a16="http://schemas.microsoft.com/office/drawing/2014/main" id="{5B8945AD-D5EE-98C2-1CB3-0A2F322AF631}"/>
                  </a:ext>
                </a:extLst>
              </p:cNvPr>
              <p:cNvSpPr/>
              <p:nvPr/>
            </p:nvSpPr>
            <p:spPr>
              <a:xfrm>
                <a:off x="10060260" y="3390364"/>
                <a:ext cx="424873" cy="424873"/>
              </a:xfrm>
              <a:prstGeom prst="roundRect">
                <a:avLst/>
              </a:prstGeom>
              <a:solidFill>
                <a:srgbClr val="E0E1F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2" name="Graphic 51" descr="Competition with solid fill">
                <a:extLst>
                  <a:ext uri="{FF2B5EF4-FFF2-40B4-BE49-F238E27FC236}">
                    <a16:creationId xmlns:a16="http://schemas.microsoft.com/office/drawing/2014/main" id="{0F0EA849-05DA-B5C1-4496-C40CCF5DD0D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139385" y="3443352"/>
                <a:ext cx="292076" cy="292076"/>
              </a:xfrm>
              <a:prstGeom prst="rect">
                <a:avLst/>
              </a:prstGeom>
            </p:spPr>
          </p:pic>
        </p:grpSp>
      </p:grpSp>
      <p:sp>
        <p:nvSpPr>
          <p:cNvPr id="7" name="TextBox 6">
            <a:extLst>
              <a:ext uri="{FF2B5EF4-FFF2-40B4-BE49-F238E27FC236}">
                <a16:creationId xmlns:a16="http://schemas.microsoft.com/office/drawing/2014/main" id="{6B001123-C230-FF46-BA49-8FC418A3BC59}"/>
              </a:ext>
            </a:extLst>
          </p:cNvPr>
          <p:cNvSpPr txBox="1"/>
          <p:nvPr/>
        </p:nvSpPr>
        <p:spPr>
          <a:xfrm>
            <a:off x="643627" y="4302582"/>
            <a:ext cx="2516085" cy="461665"/>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Triển khai trên kiến trúc mở, tích hợp nhanh với hệ thống hiện có</a:t>
            </a:r>
            <a:endParaRPr lang="en-US" sz="1200" b="1" dirty="0">
              <a:solidFill>
                <a:srgbClr val="565ADD"/>
              </a:solidFill>
              <a:latin typeface="Roboto" pitchFamily="2" charset="0"/>
              <a:ea typeface="Roboto" pitchFamily="2" charset="0"/>
              <a:cs typeface="Times New Roman" panose="02020603050405020304" pitchFamily="18" charset="0"/>
            </a:endParaRPr>
          </a:p>
        </p:txBody>
      </p:sp>
      <p:grpSp>
        <p:nvGrpSpPr>
          <p:cNvPr id="61" name="Group 60">
            <a:extLst>
              <a:ext uri="{FF2B5EF4-FFF2-40B4-BE49-F238E27FC236}">
                <a16:creationId xmlns:a16="http://schemas.microsoft.com/office/drawing/2014/main" id="{79554E4B-D418-253C-B333-B36B58F4AB57}"/>
              </a:ext>
            </a:extLst>
          </p:cNvPr>
          <p:cNvGrpSpPr/>
          <p:nvPr/>
        </p:nvGrpSpPr>
        <p:grpSpPr>
          <a:xfrm>
            <a:off x="744351" y="4805249"/>
            <a:ext cx="2109684" cy="1764025"/>
            <a:chOff x="744351" y="4998102"/>
            <a:chExt cx="2109684" cy="1764025"/>
          </a:xfrm>
        </p:grpSpPr>
        <p:sp>
          <p:nvSpPr>
            <p:cNvPr id="9" name="TextBox 8">
              <a:extLst>
                <a:ext uri="{FF2B5EF4-FFF2-40B4-BE49-F238E27FC236}">
                  <a16:creationId xmlns:a16="http://schemas.microsoft.com/office/drawing/2014/main" id="{D399D536-F70A-7EBC-CBE2-6515DDCDFFE9}"/>
                </a:ext>
              </a:extLst>
            </p:cNvPr>
            <p:cNvSpPr txBox="1"/>
            <p:nvPr/>
          </p:nvSpPr>
          <p:spPr>
            <a:xfrm>
              <a:off x="744351" y="4998102"/>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Open Banking API, Palm Authentication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A5DCAC63-05F6-B9E6-93C5-E9C1C330EA83}"/>
                </a:ext>
              </a:extLst>
            </p:cNvPr>
            <p:cNvSpPr txBox="1"/>
            <p:nvPr/>
          </p:nvSpPr>
          <p:spPr>
            <a:xfrm>
              <a:off x="744351" y="5432222"/>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Kết nối POS, ECR, CRM/ERP, Mobile App</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4D0BFFE6-5F6E-396C-6263-896C0C640DC9}"/>
                </a:ext>
              </a:extLst>
            </p:cNvPr>
            <p:cNvSpPr txBox="1"/>
            <p:nvPr/>
          </p:nvSpPr>
          <p:spPr>
            <a:xfrm>
              <a:off x="744351" y="5866342"/>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Hỗ trợ Wallet/Prepaid, Loyalty và Data Analytics</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3" name="TextBox 12">
              <a:extLst>
                <a:ext uri="{FF2B5EF4-FFF2-40B4-BE49-F238E27FC236}">
                  <a16:creationId xmlns:a16="http://schemas.microsoft.com/office/drawing/2014/main" id="{DB271486-0447-B564-B546-5FA5EA5DAC31}"/>
                </a:ext>
              </a:extLst>
            </p:cNvPr>
            <p:cNvSpPr txBox="1"/>
            <p:nvPr/>
          </p:nvSpPr>
          <p:spPr>
            <a:xfrm>
              <a:off x="744351" y="6300462"/>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Dễ mở rộng theo nhu cầu doanh nghiệp</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sp>
        <p:nvSpPr>
          <p:cNvPr id="14" name="TextBox 13">
            <a:extLst>
              <a:ext uri="{FF2B5EF4-FFF2-40B4-BE49-F238E27FC236}">
                <a16:creationId xmlns:a16="http://schemas.microsoft.com/office/drawing/2014/main" id="{D2E3F697-291A-1142-D194-2A6A98A88B8A}"/>
              </a:ext>
            </a:extLst>
          </p:cNvPr>
          <p:cNvSpPr txBox="1"/>
          <p:nvPr/>
        </p:nvSpPr>
        <p:spPr>
          <a:xfrm>
            <a:off x="3431307" y="4302582"/>
            <a:ext cx="2380625" cy="461665"/>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Đáp ứng yêu cầu bảo mật và tuân thủ dữ liệu sinh trắc học</a:t>
            </a:r>
            <a:endParaRPr lang="en-US" sz="1200" b="1" dirty="0">
              <a:solidFill>
                <a:srgbClr val="565ADD"/>
              </a:solidFill>
              <a:latin typeface="Roboto" pitchFamily="2" charset="0"/>
              <a:ea typeface="Roboto" pitchFamily="2" charset="0"/>
              <a:cs typeface="Times New Roman" panose="02020603050405020304" pitchFamily="18" charset="0"/>
            </a:endParaRPr>
          </a:p>
        </p:txBody>
      </p:sp>
      <p:grpSp>
        <p:nvGrpSpPr>
          <p:cNvPr id="62" name="Group 61">
            <a:extLst>
              <a:ext uri="{FF2B5EF4-FFF2-40B4-BE49-F238E27FC236}">
                <a16:creationId xmlns:a16="http://schemas.microsoft.com/office/drawing/2014/main" id="{625E2AE8-671E-1CAD-D4F6-B8DEDBE6DB64}"/>
              </a:ext>
            </a:extLst>
          </p:cNvPr>
          <p:cNvGrpSpPr/>
          <p:nvPr/>
        </p:nvGrpSpPr>
        <p:grpSpPr>
          <a:xfrm>
            <a:off x="3522544" y="4805249"/>
            <a:ext cx="2261680" cy="1755072"/>
            <a:chOff x="3522544" y="5007054"/>
            <a:chExt cx="2261680" cy="1755072"/>
          </a:xfrm>
        </p:grpSpPr>
        <p:sp>
          <p:nvSpPr>
            <p:cNvPr id="15" name="TextBox 14">
              <a:extLst>
                <a:ext uri="{FF2B5EF4-FFF2-40B4-BE49-F238E27FC236}">
                  <a16:creationId xmlns:a16="http://schemas.microsoft.com/office/drawing/2014/main" id="{4B72E146-A2DA-F343-38DD-60E5DD39E095}"/>
                </a:ext>
              </a:extLst>
            </p:cNvPr>
            <p:cNvSpPr txBox="1"/>
            <p:nvPr/>
          </p:nvSpPr>
          <p:spPr>
            <a:xfrm>
              <a:off x="3522544" y="5007054"/>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Mã hóa dữ liệu sinh trắc học và giao dịch</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8C381340-BB2C-420A-BA7B-026A13C554FD}"/>
                </a:ext>
              </a:extLst>
            </p:cNvPr>
            <p:cNvSpPr txBox="1"/>
            <p:nvPr/>
          </p:nvSpPr>
          <p:spPr>
            <a:xfrm>
              <a:off x="3522544" y="5438190"/>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Không lưu ảnh thô lòng bàn tay tại thiết bị</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DE548E55-9079-C9E1-4B1D-1246572F6909}"/>
                </a:ext>
              </a:extLst>
            </p:cNvPr>
            <p:cNvSpPr txBox="1"/>
            <p:nvPr/>
          </p:nvSpPr>
          <p:spPr>
            <a:xfrm>
              <a:off x="3522544" y="5869326"/>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Quản lý consent, nhật ký và kiểm toán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21655D47-01D6-17CF-C5A0-B5022404C079}"/>
                </a:ext>
              </a:extLst>
            </p:cNvPr>
            <p:cNvSpPr txBox="1"/>
            <p:nvPr/>
          </p:nvSpPr>
          <p:spPr>
            <a:xfrm>
              <a:off x="3522544" y="6300461"/>
              <a:ext cx="2261680"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Sẵn sàng đáp ứng quy định về bảo vệ dữ liệu cá nhân</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sp>
        <p:nvSpPr>
          <p:cNvPr id="19" name="TextBox 18">
            <a:extLst>
              <a:ext uri="{FF2B5EF4-FFF2-40B4-BE49-F238E27FC236}">
                <a16:creationId xmlns:a16="http://schemas.microsoft.com/office/drawing/2014/main" id="{FE6B29D1-4924-657D-7AFF-BCEC3258E4E0}"/>
              </a:ext>
            </a:extLst>
          </p:cNvPr>
          <p:cNvSpPr txBox="1"/>
          <p:nvPr/>
        </p:nvSpPr>
        <p:spPr>
          <a:xfrm>
            <a:off x="6139639" y="4302581"/>
            <a:ext cx="2162719" cy="461665"/>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Phù hợp nhiều lĩnh vực có tần suất giao dịch cao</a:t>
            </a:r>
            <a:endParaRPr lang="en-US" sz="1200" b="1" dirty="0">
              <a:solidFill>
                <a:srgbClr val="565ADD"/>
              </a:solidFill>
              <a:latin typeface="Roboto" pitchFamily="2" charset="0"/>
              <a:ea typeface="Roboto" pitchFamily="2" charset="0"/>
              <a:cs typeface="Times New Roman" panose="02020603050405020304" pitchFamily="18" charset="0"/>
            </a:endParaRPr>
          </a:p>
        </p:txBody>
      </p:sp>
      <p:sp>
        <p:nvSpPr>
          <p:cNvPr id="49" name="TextBox 48">
            <a:extLst>
              <a:ext uri="{FF2B5EF4-FFF2-40B4-BE49-F238E27FC236}">
                <a16:creationId xmlns:a16="http://schemas.microsoft.com/office/drawing/2014/main" id="{D61203C2-C948-C745-7E27-A51C127F1D48}"/>
              </a:ext>
            </a:extLst>
          </p:cNvPr>
          <p:cNvSpPr txBox="1"/>
          <p:nvPr/>
        </p:nvSpPr>
        <p:spPr>
          <a:xfrm>
            <a:off x="9145861" y="4267353"/>
            <a:ext cx="2635613" cy="461665"/>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Khác biệt nhờ nền tảng tích hợp thay vì chỉ là giải pháp thanh toán</a:t>
            </a:r>
            <a:endParaRPr lang="en-US" sz="1200" b="1" dirty="0">
              <a:solidFill>
                <a:srgbClr val="565ADD"/>
              </a:solidFill>
              <a:latin typeface="Roboto" pitchFamily="2" charset="0"/>
              <a:ea typeface="Roboto" pitchFamily="2" charset="0"/>
              <a:cs typeface="Times New Roman" panose="02020603050405020304" pitchFamily="18" charset="0"/>
            </a:endParaRPr>
          </a:p>
        </p:txBody>
      </p:sp>
      <p:grpSp>
        <p:nvGrpSpPr>
          <p:cNvPr id="64" name="Group 63">
            <a:extLst>
              <a:ext uri="{FF2B5EF4-FFF2-40B4-BE49-F238E27FC236}">
                <a16:creationId xmlns:a16="http://schemas.microsoft.com/office/drawing/2014/main" id="{1813B234-BAB4-D6E3-2C4D-3B837867489D}"/>
              </a:ext>
            </a:extLst>
          </p:cNvPr>
          <p:cNvGrpSpPr/>
          <p:nvPr/>
        </p:nvGrpSpPr>
        <p:grpSpPr>
          <a:xfrm>
            <a:off x="9264805" y="4805249"/>
            <a:ext cx="2516668" cy="1764025"/>
            <a:chOff x="9264805" y="4977258"/>
            <a:chExt cx="2516668" cy="1764025"/>
          </a:xfrm>
        </p:grpSpPr>
        <p:sp>
          <p:nvSpPr>
            <p:cNvPr id="51" name="TextBox 50">
              <a:extLst>
                <a:ext uri="{FF2B5EF4-FFF2-40B4-BE49-F238E27FC236}">
                  <a16:creationId xmlns:a16="http://schemas.microsoft.com/office/drawing/2014/main" id="{9DAD4C9C-B84A-1DFD-36FB-2F7EAAD2278A}"/>
                </a:ext>
              </a:extLst>
            </p:cNvPr>
            <p:cNvSpPr txBox="1"/>
            <p:nvPr/>
          </p:nvSpPr>
          <p:spPr>
            <a:xfrm>
              <a:off x="9264805" y="4977258"/>
              <a:ext cx="2325699"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Thanh toán &lt;0,7 giây, không cần điện thoại hay thẻ</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57" name="TextBox 56">
              <a:extLst>
                <a:ext uri="{FF2B5EF4-FFF2-40B4-BE49-F238E27FC236}">
                  <a16:creationId xmlns:a16="http://schemas.microsoft.com/office/drawing/2014/main" id="{D91E6CD3-1D1D-A18A-D03A-FDA996C4D952}"/>
                </a:ext>
              </a:extLst>
            </p:cNvPr>
            <p:cNvSpPr txBox="1"/>
            <p:nvPr/>
          </p:nvSpPr>
          <p:spPr>
            <a:xfrm>
              <a:off x="9264805" y="5411378"/>
              <a:ext cx="2400721"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Kết hợp Thanh toán – Định danh – Loyalty – Ví Prepaid</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58" name="TextBox 57">
              <a:extLst>
                <a:ext uri="{FF2B5EF4-FFF2-40B4-BE49-F238E27FC236}">
                  <a16:creationId xmlns:a16="http://schemas.microsoft.com/office/drawing/2014/main" id="{1E49A214-F8B0-81A5-3AC7-A4538AB0013F}"/>
                </a:ext>
              </a:extLst>
            </p:cNvPr>
            <p:cNvSpPr txBox="1"/>
            <p:nvPr/>
          </p:nvSpPr>
          <p:spPr>
            <a:xfrm>
              <a:off x="9264805" y="5845498"/>
              <a:ext cx="2516668"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Kết nối Ngân hàng – Merchant – Khách hàng trên một nền tảng</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59" name="TextBox 58">
              <a:extLst>
                <a:ext uri="{FF2B5EF4-FFF2-40B4-BE49-F238E27FC236}">
                  <a16:creationId xmlns:a16="http://schemas.microsoft.com/office/drawing/2014/main" id="{1301371B-7EB8-F64A-99B4-D88E7A7D3BA6}"/>
                </a:ext>
              </a:extLst>
            </p:cNvPr>
            <p:cNvSpPr txBox="1"/>
            <p:nvPr/>
          </p:nvSpPr>
          <p:spPr>
            <a:xfrm>
              <a:off x="9264805" y="6279618"/>
              <a:ext cx="2325699"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Dễ</a:t>
              </a:r>
              <a:r>
                <a:rPr lang="vi-VN" sz="1200" dirty="0"/>
                <a:t> </a:t>
              </a:r>
              <a:r>
                <a:rPr lang="vi-VN" sz="1200" dirty="0">
                  <a:solidFill>
                    <a:srgbClr val="565ADD"/>
                  </a:solidFill>
                  <a:latin typeface="Roboto" pitchFamily="2" charset="0"/>
                  <a:ea typeface="Roboto" pitchFamily="2" charset="0"/>
                  <a:cs typeface="Times New Roman" panose="02020603050405020304" pitchFamily="18" charset="0"/>
                </a:rPr>
                <a:t>mở rộng hệ sinh thái và khai thác dữ liệu giao dịch </a:t>
              </a:r>
            </a:p>
          </p:txBody>
        </p:sp>
      </p:grpSp>
      <p:grpSp>
        <p:nvGrpSpPr>
          <p:cNvPr id="63" name="Group 62">
            <a:extLst>
              <a:ext uri="{FF2B5EF4-FFF2-40B4-BE49-F238E27FC236}">
                <a16:creationId xmlns:a16="http://schemas.microsoft.com/office/drawing/2014/main" id="{DECA624E-0C40-2856-233F-686E31BD3530}"/>
              </a:ext>
            </a:extLst>
          </p:cNvPr>
          <p:cNvGrpSpPr/>
          <p:nvPr/>
        </p:nvGrpSpPr>
        <p:grpSpPr>
          <a:xfrm>
            <a:off x="6261124" y="4805249"/>
            <a:ext cx="2109684" cy="1717292"/>
            <a:chOff x="6261124" y="5014201"/>
            <a:chExt cx="2109684" cy="1717292"/>
          </a:xfrm>
        </p:grpSpPr>
        <p:sp>
          <p:nvSpPr>
            <p:cNvPr id="21" name="TextBox 20">
              <a:extLst>
                <a:ext uri="{FF2B5EF4-FFF2-40B4-BE49-F238E27FC236}">
                  <a16:creationId xmlns:a16="http://schemas.microsoft.com/office/drawing/2014/main" id="{27F95308-6362-6B93-3096-31C5D78E6235}"/>
                </a:ext>
              </a:extLst>
            </p:cNvPr>
            <p:cNvSpPr txBox="1"/>
            <p:nvPr/>
          </p:nvSpPr>
          <p:spPr>
            <a:xfrm>
              <a:off x="6261124" y="5014201"/>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Ngân hàng</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39" name="TextBox 38">
              <a:extLst>
                <a:ext uri="{FF2B5EF4-FFF2-40B4-BE49-F238E27FC236}">
                  <a16:creationId xmlns:a16="http://schemas.microsoft.com/office/drawing/2014/main" id="{AF2EC751-F73C-B515-B837-FA23A9128230}"/>
                </a:ext>
              </a:extLst>
            </p:cNvPr>
            <p:cNvSpPr txBox="1"/>
            <p:nvPr/>
          </p:nvSpPr>
          <p:spPr>
            <a:xfrm>
              <a:off x="6261124" y="5281941"/>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Chuỗi bán lẻ/Cửa hàng tiện lợi</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42" name="TextBox 41">
              <a:extLst>
                <a:ext uri="{FF2B5EF4-FFF2-40B4-BE49-F238E27FC236}">
                  <a16:creationId xmlns:a16="http://schemas.microsoft.com/office/drawing/2014/main" id="{4F3AC85F-F1CC-38C8-3A27-977D667C04B4}"/>
                </a:ext>
              </a:extLst>
            </p:cNvPr>
            <p:cNvSpPr txBox="1"/>
            <p:nvPr/>
          </p:nvSpPr>
          <p:spPr>
            <a:xfrm>
              <a:off x="6261124" y="5734347"/>
              <a:ext cx="2109684"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Bệnh viện, nhà thuốc</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47" name="TextBox 46">
              <a:extLst>
                <a:ext uri="{FF2B5EF4-FFF2-40B4-BE49-F238E27FC236}">
                  <a16:creationId xmlns:a16="http://schemas.microsoft.com/office/drawing/2014/main" id="{3624EFA8-EB36-8C5F-0A65-E63981B21B28}"/>
                </a:ext>
              </a:extLst>
            </p:cNvPr>
            <p:cNvSpPr txBox="1"/>
            <p:nvPr/>
          </p:nvSpPr>
          <p:spPr>
            <a:xfrm>
              <a:off x="6261124" y="6002087"/>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Siêu thị/Trung tâm thương mại</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60" name="TextBox 59">
              <a:extLst>
                <a:ext uri="{FF2B5EF4-FFF2-40B4-BE49-F238E27FC236}">
                  <a16:creationId xmlns:a16="http://schemas.microsoft.com/office/drawing/2014/main" id="{3001FB62-5E65-DDE3-B138-086978CE0C07}"/>
                </a:ext>
              </a:extLst>
            </p:cNvPr>
            <p:cNvSpPr txBox="1"/>
            <p:nvPr/>
          </p:nvSpPr>
          <p:spPr>
            <a:xfrm>
              <a:off x="6261124" y="6454494"/>
              <a:ext cx="2109684"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F&amp;B, Café</a:t>
              </a:r>
              <a:endParaRPr lang="en-US" sz="1200" dirty="0">
                <a:solidFill>
                  <a:srgbClr val="565ADD"/>
                </a:solidFill>
                <a:latin typeface="Roboto" pitchFamily="2" charset="0"/>
                <a:ea typeface="Roboto" pitchFamily="2" charset="0"/>
                <a:cs typeface="Times New Roman" panose="02020603050405020304" pitchFamily="18" charset="0"/>
              </a:endParaRPr>
            </a:p>
          </p:txBody>
        </p:sp>
      </p:grpSp>
    </p:spTree>
    <p:extLst>
      <p:ext uri="{BB962C8B-B14F-4D97-AF65-F5344CB8AC3E}">
        <p14:creationId xmlns:p14="http://schemas.microsoft.com/office/powerpoint/2010/main" val="1013080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9"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0FF"/>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DD8EF20-84F4-1650-A759-55CDACCE585A}"/>
              </a:ext>
            </a:extLst>
          </p:cNvPr>
          <p:cNvSpPr/>
          <p:nvPr/>
        </p:nvSpPr>
        <p:spPr>
          <a:xfrm>
            <a:off x="0" y="3020727"/>
            <a:ext cx="12192000" cy="3837274"/>
          </a:xfrm>
          <a:prstGeom prst="rect">
            <a:avLst/>
          </a:prstGeom>
          <a:gradFill flip="none" rotWithShape="1">
            <a:gsLst>
              <a:gs pos="0">
                <a:schemeClr val="bg1"/>
              </a:gs>
              <a:gs pos="89000">
                <a:srgbClr val="E1E2FD"/>
              </a:gs>
              <a:gs pos="100000">
                <a:srgbClr val="C6C7F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Rectangle 61">
            <a:extLst>
              <a:ext uri="{FF2B5EF4-FFF2-40B4-BE49-F238E27FC236}">
                <a16:creationId xmlns:a16="http://schemas.microsoft.com/office/drawing/2014/main" id="{6E2E52B9-5E26-327E-D988-BF0D174648AD}"/>
              </a:ext>
            </a:extLst>
          </p:cNvPr>
          <p:cNvSpPr/>
          <p:nvPr/>
        </p:nvSpPr>
        <p:spPr>
          <a:xfrm>
            <a:off x="1566617" y="3163633"/>
            <a:ext cx="9188900" cy="710680"/>
          </a:xfrm>
          <a:prstGeom prst="rect">
            <a:avLst/>
          </a:prstGeom>
          <a:noFill/>
          <a:ln w="3175">
            <a:solidFill>
              <a:srgbClr val="999BF5"/>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49181055-2B69-3C57-42FD-42145C228C27}"/>
              </a:ext>
            </a:extLst>
          </p:cNvPr>
          <p:cNvSpPr txBox="1"/>
          <p:nvPr/>
        </p:nvSpPr>
        <p:spPr>
          <a:xfrm>
            <a:off x="356390" y="489073"/>
            <a:ext cx="6423102" cy="553998"/>
          </a:xfrm>
          <a:prstGeom prst="rect">
            <a:avLst/>
          </a:prstGeom>
          <a:noFill/>
        </p:spPr>
        <p:txBody>
          <a:bodyPr wrap="square" rtlCol="0">
            <a:spAutoFit/>
          </a:bodyPr>
          <a:lstStyle/>
          <a:p>
            <a:r>
              <a:rPr lang="en-US" sz="3000" b="1" dirty="0">
                <a:solidFill>
                  <a:srgbClr val="565ADD"/>
                </a:solidFill>
                <a:effectLst>
                  <a:outerShdw blurRad="50800" dist="38100" dir="5400000" algn="t" rotWithShape="0">
                    <a:prstClr val="black">
                      <a:alpha val="40000"/>
                    </a:prstClr>
                  </a:outerShdw>
                </a:effectLst>
                <a:latin typeface="Roboto" pitchFamily="2" charset="0"/>
                <a:ea typeface="Roboto" pitchFamily="2" charset="0"/>
              </a:rPr>
              <a:t>ROADMAP BÁN HÀNG</a:t>
            </a:r>
            <a:endParaRPr lang="en-US" sz="3000" b="1" dirty="0">
              <a:solidFill>
                <a:srgbClr val="FFC000"/>
              </a:solidFill>
              <a:effectLst>
                <a:outerShdw blurRad="50800" dist="38100" dir="5400000" algn="t" rotWithShape="0">
                  <a:prstClr val="black">
                    <a:alpha val="40000"/>
                  </a:prstClr>
                </a:outerShdw>
              </a:effectLst>
              <a:latin typeface="Roboto" pitchFamily="2" charset="0"/>
              <a:ea typeface="Roboto" pitchFamily="2" charset="0"/>
            </a:endParaRPr>
          </a:p>
        </p:txBody>
      </p:sp>
      <p:sp>
        <p:nvSpPr>
          <p:cNvPr id="22" name="Rectangle: Rounded Corners 21">
            <a:extLst>
              <a:ext uri="{FF2B5EF4-FFF2-40B4-BE49-F238E27FC236}">
                <a16:creationId xmlns:a16="http://schemas.microsoft.com/office/drawing/2014/main" id="{493043F6-9E1A-8777-C8B0-A86974F51618}"/>
              </a:ext>
            </a:extLst>
          </p:cNvPr>
          <p:cNvSpPr/>
          <p:nvPr/>
        </p:nvSpPr>
        <p:spPr>
          <a:xfrm>
            <a:off x="-128235" y="285781"/>
            <a:ext cx="292827" cy="905163"/>
          </a:xfrm>
          <a:prstGeom prst="roundRect">
            <a:avLst/>
          </a:prstGeom>
          <a:gradFill flip="none" rotWithShape="1">
            <a:gsLst>
              <a:gs pos="0">
                <a:srgbClr val="999BF5"/>
              </a:gs>
              <a:gs pos="20000">
                <a:srgbClr val="999BF5"/>
              </a:gs>
              <a:gs pos="95000">
                <a:srgbClr val="444EC2"/>
              </a:gs>
              <a:gs pos="100000">
                <a:srgbClr val="565ADD"/>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a:extLst>
              <a:ext uri="{FF2B5EF4-FFF2-40B4-BE49-F238E27FC236}">
                <a16:creationId xmlns:a16="http://schemas.microsoft.com/office/drawing/2014/main" id="{A2B25DA7-DA7D-3F43-7BE4-791E05F8D678}"/>
              </a:ext>
            </a:extLst>
          </p:cNvPr>
          <p:cNvGrpSpPr/>
          <p:nvPr/>
        </p:nvGrpSpPr>
        <p:grpSpPr>
          <a:xfrm>
            <a:off x="1994550" y="1413168"/>
            <a:ext cx="1497583" cy="2247478"/>
            <a:chOff x="1994550" y="1828805"/>
            <a:chExt cx="1497583" cy="2247478"/>
          </a:xfrm>
        </p:grpSpPr>
        <p:grpSp>
          <p:nvGrpSpPr>
            <p:cNvPr id="35" name="Group 34">
              <a:extLst>
                <a:ext uri="{FF2B5EF4-FFF2-40B4-BE49-F238E27FC236}">
                  <a16:creationId xmlns:a16="http://schemas.microsoft.com/office/drawing/2014/main" id="{BB9E73D7-4355-9293-8B3B-785468D3BA55}"/>
                </a:ext>
              </a:extLst>
            </p:cNvPr>
            <p:cNvGrpSpPr/>
            <p:nvPr/>
          </p:nvGrpSpPr>
          <p:grpSpPr>
            <a:xfrm>
              <a:off x="2112600" y="1828805"/>
              <a:ext cx="1261487" cy="1303818"/>
              <a:chOff x="2112600" y="1828800"/>
              <a:chExt cx="1261487" cy="1303818"/>
            </a:xfrm>
          </p:grpSpPr>
          <p:grpSp>
            <p:nvGrpSpPr>
              <p:cNvPr id="6" name="Group 5">
                <a:extLst>
                  <a:ext uri="{FF2B5EF4-FFF2-40B4-BE49-F238E27FC236}">
                    <a16:creationId xmlns:a16="http://schemas.microsoft.com/office/drawing/2014/main" id="{2CE6FB4B-2EF0-A460-D5B8-0450BEB5FCE4}"/>
                  </a:ext>
                </a:extLst>
              </p:cNvPr>
              <p:cNvGrpSpPr/>
              <p:nvPr/>
            </p:nvGrpSpPr>
            <p:grpSpPr>
              <a:xfrm>
                <a:off x="2112600" y="1828800"/>
                <a:ext cx="1261487" cy="1303818"/>
                <a:chOff x="2093879" y="1871897"/>
                <a:chExt cx="1103171" cy="1140189"/>
              </a:xfrm>
            </p:grpSpPr>
            <p:sp>
              <p:nvSpPr>
                <p:cNvPr id="4" name="Teardrop 3">
                  <a:extLst>
                    <a:ext uri="{FF2B5EF4-FFF2-40B4-BE49-F238E27FC236}">
                      <a16:creationId xmlns:a16="http://schemas.microsoft.com/office/drawing/2014/main" id="{9AB12668-AFBD-527E-F80B-AD6E8823BD6F}"/>
                    </a:ext>
                  </a:extLst>
                </p:cNvPr>
                <p:cNvSpPr/>
                <p:nvPr/>
              </p:nvSpPr>
              <p:spPr>
                <a:xfrm rot="8085618">
                  <a:off x="2075370" y="1890406"/>
                  <a:ext cx="1140189" cy="1103171"/>
                </a:xfrm>
                <a:prstGeom prst="teardrop">
                  <a:avLst/>
                </a:prstGeom>
                <a:solidFill>
                  <a:srgbClr val="C6C7FA"/>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3344160E-122D-8763-4D5A-72F72F251D41}"/>
                    </a:ext>
                  </a:extLst>
                </p:cNvPr>
                <p:cNvSpPr/>
                <p:nvPr/>
              </p:nvSpPr>
              <p:spPr>
                <a:xfrm>
                  <a:off x="2179027" y="1975554"/>
                  <a:ext cx="932873" cy="93287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6" name="Graphic 25" descr="Excellent with solid fill">
                <a:extLst>
                  <a:ext uri="{FF2B5EF4-FFF2-40B4-BE49-F238E27FC236}">
                    <a16:creationId xmlns:a16="http://schemas.microsoft.com/office/drawing/2014/main" id="{6FBB4A0B-31C1-91F6-52E6-C2E87ED2336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86143" y="2003709"/>
                <a:ext cx="914400" cy="914400"/>
              </a:xfrm>
              <a:prstGeom prst="rect">
                <a:avLst/>
              </a:prstGeom>
            </p:spPr>
          </p:pic>
        </p:grpSp>
        <p:sp>
          <p:nvSpPr>
            <p:cNvPr id="27" name="TextBox 26">
              <a:extLst>
                <a:ext uri="{FF2B5EF4-FFF2-40B4-BE49-F238E27FC236}">
                  <a16:creationId xmlns:a16="http://schemas.microsoft.com/office/drawing/2014/main" id="{41F7C587-5B1B-ABAE-325E-09938FB7BBE6}"/>
                </a:ext>
              </a:extLst>
            </p:cNvPr>
            <p:cNvSpPr txBox="1"/>
            <p:nvPr/>
          </p:nvSpPr>
          <p:spPr>
            <a:xfrm>
              <a:off x="2012354" y="3799284"/>
              <a:ext cx="1479779" cy="276999"/>
            </a:xfrm>
            <a:prstGeom prst="rect">
              <a:avLst/>
            </a:prstGeom>
            <a:noFill/>
          </p:spPr>
          <p:txBody>
            <a:bodyPr wrap="square" rtlCol="0">
              <a:spAutoFit/>
            </a:bodyPr>
            <a:lstStyle/>
            <a:p>
              <a:pPr algn="ctr"/>
              <a:r>
                <a:rPr lang="en-US" sz="1200" b="1" dirty="0">
                  <a:solidFill>
                    <a:srgbClr val="565ADD"/>
                  </a:solidFill>
                  <a:latin typeface="Roboto" pitchFamily="2" charset="0"/>
                  <a:ea typeface="Roboto" pitchFamily="2" charset="0"/>
                  <a:cs typeface="Times New Roman" panose="02020603050405020304" pitchFamily="18" charset="0"/>
                </a:rPr>
                <a:t>Chuẩn bị bán hàng</a:t>
              </a:r>
              <a:endParaRPr lang="en-US" sz="1200" b="1" dirty="0">
                <a:solidFill>
                  <a:srgbClr val="565ADD"/>
                </a:solidFill>
                <a:latin typeface="Roboto" pitchFamily="2" charset="0"/>
                <a:ea typeface="Roboto" pitchFamily="2" charset="0"/>
                <a:cs typeface="Roboto" pitchFamily="2" charset="0"/>
              </a:endParaRPr>
            </a:p>
          </p:txBody>
        </p:sp>
        <p:grpSp>
          <p:nvGrpSpPr>
            <p:cNvPr id="44" name="Group 43">
              <a:extLst>
                <a:ext uri="{FF2B5EF4-FFF2-40B4-BE49-F238E27FC236}">
                  <a16:creationId xmlns:a16="http://schemas.microsoft.com/office/drawing/2014/main" id="{40EDB578-CCF9-335F-3270-B0BCF9B4B045}"/>
                </a:ext>
              </a:extLst>
            </p:cNvPr>
            <p:cNvGrpSpPr/>
            <p:nvPr/>
          </p:nvGrpSpPr>
          <p:grpSpPr>
            <a:xfrm>
              <a:off x="1994550" y="3444118"/>
              <a:ext cx="1497583" cy="317275"/>
              <a:chOff x="1994550" y="3444118"/>
              <a:chExt cx="1497583" cy="317275"/>
            </a:xfrm>
          </p:grpSpPr>
          <p:sp>
            <p:nvSpPr>
              <p:cNvPr id="39" name="Rectangle: Rounded Corners 38">
                <a:extLst>
                  <a:ext uri="{FF2B5EF4-FFF2-40B4-BE49-F238E27FC236}">
                    <a16:creationId xmlns:a16="http://schemas.microsoft.com/office/drawing/2014/main" id="{F3D2F647-6048-B0A4-C1AB-BF57CF095C09}"/>
                  </a:ext>
                </a:extLst>
              </p:cNvPr>
              <p:cNvSpPr/>
              <p:nvPr/>
            </p:nvSpPr>
            <p:spPr>
              <a:xfrm>
                <a:off x="1994550" y="3444118"/>
                <a:ext cx="1497583" cy="307777"/>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98A9FADE-56CD-26A2-38DD-6190C77D3DE7}"/>
                  </a:ext>
                </a:extLst>
              </p:cNvPr>
              <p:cNvSpPr txBox="1"/>
              <p:nvPr/>
            </p:nvSpPr>
            <p:spPr>
              <a:xfrm>
                <a:off x="2040227" y="3453616"/>
                <a:ext cx="1406227"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GIAI ĐOẠN 1</a:t>
                </a:r>
              </a:p>
            </p:txBody>
          </p:sp>
        </p:grpSp>
      </p:grpSp>
      <p:grpSp>
        <p:nvGrpSpPr>
          <p:cNvPr id="52" name="Group 51">
            <a:extLst>
              <a:ext uri="{FF2B5EF4-FFF2-40B4-BE49-F238E27FC236}">
                <a16:creationId xmlns:a16="http://schemas.microsoft.com/office/drawing/2014/main" id="{0D2D2241-05C1-770F-ECE4-5A07EEFC327A}"/>
              </a:ext>
            </a:extLst>
          </p:cNvPr>
          <p:cNvGrpSpPr/>
          <p:nvPr/>
        </p:nvGrpSpPr>
        <p:grpSpPr>
          <a:xfrm>
            <a:off x="4161620" y="1381469"/>
            <a:ext cx="1648053" cy="2463842"/>
            <a:chOff x="4161620" y="1797106"/>
            <a:chExt cx="1648053" cy="2463842"/>
          </a:xfrm>
        </p:grpSpPr>
        <p:grpSp>
          <p:nvGrpSpPr>
            <p:cNvPr id="36" name="Group 35">
              <a:extLst>
                <a:ext uri="{FF2B5EF4-FFF2-40B4-BE49-F238E27FC236}">
                  <a16:creationId xmlns:a16="http://schemas.microsoft.com/office/drawing/2014/main" id="{02FA4733-A0A0-A4EA-E6AC-EBA1E1BA2D20}"/>
                </a:ext>
              </a:extLst>
            </p:cNvPr>
            <p:cNvGrpSpPr/>
            <p:nvPr/>
          </p:nvGrpSpPr>
          <p:grpSpPr>
            <a:xfrm>
              <a:off x="4318726" y="1797106"/>
              <a:ext cx="1292157" cy="1335517"/>
              <a:chOff x="4227968" y="1797104"/>
              <a:chExt cx="1292157" cy="1335517"/>
            </a:xfrm>
          </p:grpSpPr>
          <p:grpSp>
            <p:nvGrpSpPr>
              <p:cNvPr id="7" name="Group 6">
                <a:extLst>
                  <a:ext uri="{FF2B5EF4-FFF2-40B4-BE49-F238E27FC236}">
                    <a16:creationId xmlns:a16="http://schemas.microsoft.com/office/drawing/2014/main" id="{258489D1-1C6C-63B3-7C06-A3CD5451ED84}"/>
                  </a:ext>
                </a:extLst>
              </p:cNvPr>
              <p:cNvGrpSpPr/>
              <p:nvPr/>
            </p:nvGrpSpPr>
            <p:grpSpPr>
              <a:xfrm>
                <a:off x="4227968" y="1797104"/>
                <a:ext cx="1292157" cy="1335517"/>
                <a:chOff x="2093879" y="1871897"/>
                <a:chExt cx="1103171" cy="1140189"/>
              </a:xfrm>
            </p:grpSpPr>
            <p:sp>
              <p:nvSpPr>
                <p:cNvPr id="8" name="Teardrop 7">
                  <a:extLst>
                    <a:ext uri="{FF2B5EF4-FFF2-40B4-BE49-F238E27FC236}">
                      <a16:creationId xmlns:a16="http://schemas.microsoft.com/office/drawing/2014/main" id="{C8A39532-7725-9254-E479-CC4D86F930CD}"/>
                    </a:ext>
                  </a:extLst>
                </p:cNvPr>
                <p:cNvSpPr/>
                <p:nvPr/>
              </p:nvSpPr>
              <p:spPr>
                <a:xfrm rot="8085618">
                  <a:off x="2075370" y="1890406"/>
                  <a:ext cx="1140189" cy="1103171"/>
                </a:xfrm>
                <a:prstGeom prst="teardrop">
                  <a:avLst/>
                </a:prstGeom>
                <a:solidFill>
                  <a:srgbClr val="999BF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AF265740-B245-E7A2-C73B-E3C86AD5869B}"/>
                    </a:ext>
                  </a:extLst>
                </p:cNvPr>
                <p:cNvSpPr/>
                <p:nvPr/>
              </p:nvSpPr>
              <p:spPr>
                <a:xfrm>
                  <a:off x="2179027" y="1975554"/>
                  <a:ext cx="932873" cy="93287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9" name="Graphic 28" descr="Connections with solid fill">
                <a:extLst>
                  <a:ext uri="{FF2B5EF4-FFF2-40B4-BE49-F238E27FC236}">
                    <a16:creationId xmlns:a16="http://schemas.microsoft.com/office/drawing/2014/main" id="{BCD2F158-DFB1-3434-1B76-016EFD09B7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16845" y="2063756"/>
                <a:ext cx="914400" cy="914400"/>
              </a:xfrm>
              <a:prstGeom prst="rect">
                <a:avLst/>
              </a:prstGeom>
            </p:spPr>
          </p:pic>
        </p:grpSp>
        <p:grpSp>
          <p:nvGrpSpPr>
            <p:cNvPr id="45" name="Group 44">
              <a:extLst>
                <a:ext uri="{FF2B5EF4-FFF2-40B4-BE49-F238E27FC236}">
                  <a16:creationId xmlns:a16="http://schemas.microsoft.com/office/drawing/2014/main" id="{83A2AA6F-D91C-A65E-2774-3FA8916BAF28}"/>
                </a:ext>
              </a:extLst>
            </p:cNvPr>
            <p:cNvGrpSpPr/>
            <p:nvPr/>
          </p:nvGrpSpPr>
          <p:grpSpPr>
            <a:xfrm>
              <a:off x="4216010" y="3444114"/>
              <a:ext cx="1497583" cy="307780"/>
              <a:chOff x="4216010" y="3444114"/>
              <a:chExt cx="1497583" cy="307780"/>
            </a:xfrm>
          </p:grpSpPr>
          <p:sp>
            <p:nvSpPr>
              <p:cNvPr id="41" name="Rectangle: Rounded Corners 40">
                <a:extLst>
                  <a:ext uri="{FF2B5EF4-FFF2-40B4-BE49-F238E27FC236}">
                    <a16:creationId xmlns:a16="http://schemas.microsoft.com/office/drawing/2014/main" id="{AE11D6D7-2708-C30D-3987-58FCEF3626C3}"/>
                  </a:ext>
                </a:extLst>
              </p:cNvPr>
              <p:cNvSpPr/>
              <p:nvPr/>
            </p:nvSpPr>
            <p:spPr>
              <a:xfrm>
                <a:off x="4216010" y="3444117"/>
                <a:ext cx="1497583" cy="307777"/>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AE09857F-D5B2-6170-00C8-F886CA1E2C6A}"/>
                  </a:ext>
                </a:extLst>
              </p:cNvPr>
              <p:cNvSpPr txBox="1"/>
              <p:nvPr/>
            </p:nvSpPr>
            <p:spPr>
              <a:xfrm>
                <a:off x="4235172" y="3444114"/>
                <a:ext cx="1406227"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GIAI ĐOẠN 2</a:t>
                </a:r>
              </a:p>
            </p:txBody>
          </p:sp>
        </p:grpSp>
        <p:sp>
          <p:nvSpPr>
            <p:cNvPr id="48" name="TextBox 47">
              <a:extLst>
                <a:ext uri="{FF2B5EF4-FFF2-40B4-BE49-F238E27FC236}">
                  <a16:creationId xmlns:a16="http://schemas.microsoft.com/office/drawing/2014/main" id="{9544623B-252F-E6E3-B3E3-EEBCA49E4B36}"/>
                </a:ext>
              </a:extLst>
            </p:cNvPr>
            <p:cNvSpPr txBox="1"/>
            <p:nvPr/>
          </p:nvSpPr>
          <p:spPr>
            <a:xfrm>
              <a:off x="4161620" y="3799283"/>
              <a:ext cx="1648053" cy="461665"/>
            </a:xfrm>
            <a:prstGeom prst="rect">
              <a:avLst/>
            </a:prstGeom>
            <a:noFill/>
          </p:spPr>
          <p:txBody>
            <a:bodyPr wrap="square" rtlCol="0">
              <a:spAutoFit/>
            </a:bodyPr>
            <a:lstStyle/>
            <a:p>
              <a:pPr algn="ctr"/>
              <a:r>
                <a:rPr lang="en-US" sz="1200" b="1" dirty="0">
                  <a:solidFill>
                    <a:srgbClr val="565ADD"/>
                  </a:solidFill>
                  <a:latin typeface="Roboto" pitchFamily="2" charset="0"/>
                  <a:ea typeface="Roboto" pitchFamily="2" charset="0"/>
                  <a:cs typeface="Times New Roman" panose="02020603050405020304" pitchFamily="18" charset="0"/>
                </a:rPr>
                <a:t>Tiếp cận khách hàng chiến lược</a:t>
              </a:r>
              <a:endParaRPr lang="en-US" sz="1200" b="1" dirty="0">
                <a:solidFill>
                  <a:srgbClr val="565ADD"/>
                </a:solidFill>
                <a:latin typeface="Roboto" pitchFamily="2" charset="0"/>
                <a:ea typeface="Roboto" pitchFamily="2" charset="0"/>
                <a:cs typeface="Roboto" pitchFamily="2" charset="0"/>
              </a:endParaRPr>
            </a:p>
          </p:txBody>
        </p:sp>
      </p:grpSp>
      <p:grpSp>
        <p:nvGrpSpPr>
          <p:cNvPr id="53" name="Group 52">
            <a:extLst>
              <a:ext uri="{FF2B5EF4-FFF2-40B4-BE49-F238E27FC236}">
                <a16:creationId xmlns:a16="http://schemas.microsoft.com/office/drawing/2014/main" id="{21207FD6-BC91-43C5-5732-AB29563394AE}"/>
              </a:ext>
            </a:extLst>
          </p:cNvPr>
          <p:cNvGrpSpPr/>
          <p:nvPr/>
        </p:nvGrpSpPr>
        <p:grpSpPr>
          <a:xfrm>
            <a:off x="6348872" y="1373561"/>
            <a:ext cx="1791006" cy="2287084"/>
            <a:chOff x="6348872" y="1789198"/>
            <a:chExt cx="1791006" cy="2287084"/>
          </a:xfrm>
        </p:grpSpPr>
        <p:grpSp>
          <p:nvGrpSpPr>
            <p:cNvPr id="37" name="Group 36">
              <a:extLst>
                <a:ext uri="{FF2B5EF4-FFF2-40B4-BE49-F238E27FC236}">
                  <a16:creationId xmlns:a16="http://schemas.microsoft.com/office/drawing/2014/main" id="{380DD8F6-7FF7-226D-5E4C-89C663D632B0}"/>
                </a:ext>
              </a:extLst>
            </p:cNvPr>
            <p:cNvGrpSpPr/>
            <p:nvPr/>
          </p:nvGrpSpPr>
          <p:grpSpPr>
            <a:xfrm>
              <a:off x="6555522" y="1789198"/>
              <a:ext cx="1299808" cy="1343425"/>
              <a:chOff x="6389004" y="1789198"/>
              <a:chExt cx="1299808" cy="1343425"/>
            </a:xfrm>
          </p:grpSpPr>
          <p:grpSp>
            <p:nvGrpSpPr>
              <p:cNvPr id="10" name="Group 9">
                <a:extLst>
                  <a:ext uri="{FF2B5EF4-FFF2-40B4-BE49-F238E27FC236}">
                    <a16:creationId xmlns:a16="http://schemas.microsoft.com/office/drawing/2014/main" id="{83113C98-0A10-A79F-BD0D-1C254167D50A}"/>
                  </a:ext>
                </a:extLst>
              </p:cNvPr>
              <p:cNvGrpSpPr/>
              <p:nvPr/>
            </p:nvGrpSpPr>
            <p:grpSpPr>
              <a:xfrm>
                <a:off x="6389004" y="1789198"/>
                <a:ext cx="1299808" cy="1343425"/>
                <a:chOff x="2093879" y="1871897"/>
                <a:chExt cx="1103171" cy="1140189"/>
              </a:xfrm>
            </p:grpSpPr>
            <p:sp>
              <p:nvSpPr>
                <p:cNvPr id="11" name="Teardrop 10">
                  <a:extLst>
                    <a:ext uri="{FF2B5EF4-FFF2-40B4-BE49-F238E27FC236}">
                      <a16:creationId xmlns:a16="http://schemas.microsoft.com/office/drawing/2014/main" id="{7FBC88EC-029E-0280-E825-64259CA0CF34}"/>
                    </a:ext>
                  </a:extLst>
                </p:cNvPr>
                <p:cNvSpPr/>
                <p:nvPr/>
              </p:nvSpPr>
              <p:spPr>
                <a:xfrm rot="8085618">
                  <a:off x="2075370" y="1890406"/>
                  <a:ext cx="1140189" cy="1103171"/>
                </a:xfrm>
                <a:prstGeom prst="teardrop">
                  <a:avLst/>
                </a:prstGeom>
                <a:solidFill>
                  <a:srgbClr val="565AD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Oval 11">
                  <a:extLst>
                    <a:ext uri="{FF2B5EF4-FFF2-40B4-BE49-F238E27FC236}">
                      <a16:creationId xmlns:a16="http://schemas.microsoft.com/office/drawing/2014/main" id="{C8829F89-B345-EDBF-43BD-8BF57328247C}"/>
                    </a:ext>
                  </a:extLst>
                </p:cNvPr>
                <p:cNvSpPr/>
                <p:nvPr/>
              </p:nvSpPr>
              <p:spPr>
                <a:xfrm>
                  <a:off x="2179027" y="1975554"/>
                  <a:ext cx="932873" cy="93287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2" name="Graphic 31" descr="Boardroom with solid fill">
                <a:extLst>
                  <a:ext uri="{FF2B5EF4-FFF2-40B4-BE49-F238E27FC236}">
                    <a16:creationId xmlns:a16="http://schemas.microsoft.com/office/drawing/2014/main" id="{46EA4E11-51DA-1EA5-E4B0-6FDC0DDCDA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3157" y="1993415"/>
                <a:ext cx="914400" cy="914400"/>
              </a:xfrm>
              <a:prstGeom prst="rect">
                <a:avLst/>
              </a:prstGeom>
            </p:spPr>
          </p:pic>
        </p:grpSp>
        <p:grpSp>
          <p:nvGrpSpPr>
            <p:cNvPr id="46" name="Group 45">
              <a:extLst>
                <a:ext uri="{FF2B5EF4-FFF2-40B4-BE49-F238E27FC236}">
                  <a16:creationId xmlns:a16="http://schemas.microsoft.com/office/drawing/2014/main" id="{223FD133-2BE0-FAF4-AC42-FC271DD9C01F}"/>
                </a:ext>
              </a:extLst>
            </p:cNvPr>
            <p:cNvGrpSpPr/>
            <p:nvPr/>
          </p:nvGrpSpPr>
          <p:grpSpPr>
            <a:xfrm>
              <a:off x="6456632" y="3444113"/>
              <a:ext cx="1497583" cy="307779"/>
              <a:chOff x="6456632" y="3444113"/>
              <a:chExt cx="1497583" cy="307779"/>
            </a:xfrm>
          </p:grpSpPr>
          <p:sp>
            <p:nvSpPr>
              <p:cNvPr id="42" name="Rectangle: Rounded Corners 41">
                <a:extLst>
                  <a:ext uri="{FF2B5EF4-FFF2-40B4-BE49-F238E27FC236}">
                    <a16:creationId xmlns:a16="http://schemas.microsoft.com/office/drawing/2014/main" id="{DFD7984B-62A2-C14E-A26E-599C22B1DC98}"/>
                  </a:ext>
                </a:extLst>
              </p:cNvPr>
              <p:cNvSpPr/>
              <p:nvPr/>
            </p:nvSpPr>
            <p:spPr>
              <a:xfrm>
                <a:off x="6456632" y="3444115"/>
                <a:ext cx="1497583" cy="307777"/>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8A3C5E62-13A1-A0E3-CB8E-2D4CEF26DE0C}"/>
                  </a:ext>
                </a:extLst>
              </p:cNvPr>
              <p:cNvSpPr txBox="1"/>
              <p:nvPr/>
            </p:nvSpPr>
            <p:spPr>
              <a:xfrm>
                <a:off x="6469786" y="3444113"/>
                <a:ext cx="1406227"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GIAI ĐOẠN 3</a:t>
                </a:r>
              </a:p>
            </p:txBody>
          </p:sp>
        </p:grpSp>
        <p:sp>
          <p:nvSpPr>
            <p:cNvPr id="49" name="TextBox 48">
              <a:extLst>
                <a:ext uri="{FF2B5EF4-FFF2-40B4-BE49-F238E27FC236}">
                  <a16:creationId xmlns:a16="http://schemas.microsoft.com/office/drawing/2014/main" id="{35C5E649-005E-A2DF-D716-D1458372E8F4}"/>
                </a:ext>
              </a:extLst>
            </p:cNvPr>
            <p:cNvSpPr txBox="1"/>
            <p:nvPr/>
          </p:nvSpPr>
          <p:spPr>
            <a:xfrm>
              <a:off x="6348872" y="3799283"/>
              <a:ext cx="1791006" cy="276999"/>
            </a:xfrm>
            <a:prstGeom prst="rect">
              <a:avLst/>
            </a:prstGeom>
            <a:noFill/>
          </p:spPr>
          <p:txBody>
            <a:bodyPr wrap="square" rtlCol="0">
              <a:spAutoFit/>
            </a:bodyPr>
            <a:lstStyle/>
            <a:p>
              <a:pPr algn="ctr"/>
              <a:r>
                <a:rPr lang="en-US" sz="1200" b="1" dirty="0">
                  <a:solidFill>
                    <a:srgbClr val="565ADD"/>
                  </a:solidFill>
                  <a:latin typeface="Roboto" pitchFamily="2" charset="0"/>
                  <a:ea typeface="Roboto" pitchFamily="2" charset="0"/>
                  <a:cs typeface="Times New Roman" panose="02020603050405020304" pitchFamily="18" charset="0"/>
                </a:rPr>
                <a:t>Chạy PoC</a:t>
              </a:r>
              <a:endParaRPr lang="en-US" sz="1200" b="1" dirty="0">
                <a:solidFill>
                  <a:srgbClr val="565ADD"/>
                </a:solidFill>
                <a:latin typeface="Roboto" pitchFamily="2" charset="0"/>
                <a:ea typeface="Roboto" pitchFamily="2" charset="0"/>
                <a:cs typeface="Roboto" pitchFamily="2" charset="0"/>
              </a:endParaRPr>
            </a:p>
          </p:txBody>
        </p:sp>
      </p:grpSp>
      <p:grpSp>
        <p:nvGrpSpPr>
          <p:cNvPr id="54" name="Group 53">
            <a:extLst>
              <a:ext uri="{FF2B5EF4-FFF2-40B4-BE49-F238E27FC236}">
                <a16:creationId xmlns:a16="http://schemas.microsoft.com/office/drawing/2014/main" id="{E8E47DF6-2B66-4850-DCBF-167B73389CA7}"/>
              </a:ext>
            </a:extLst>
          </p:cNvPr>
          <p:cNvGrpSpPr/>
          <p:nvPr/>
        </p:nvGrpSpPr>
        <p:grpSpPr>
          <a:xfrm>
            <a:off x="8536124" y="1354275"/>
            <a:ext cx="1791006" cy="2306370"/>
            <a:chOff x="8536124" y="1769912"/>
            <a:chExt cx="1791006" cy="2306370"/>
          </a:xfrm>
        </p:grpSpPr>
        <p:grpSp>
          <p:nvGrpSpPr>
            <p:cNvPr id="38" name="Group 37">
              <a:extLst>
                <a:ext uri="{FF2B5EF4-FFF2-40B4-BE49-F238E27FC236}">
                  <a16:creationId xmlns:a16="http://schemas.microsoft.com/office/drawing/2014/main" id="{05AA5A78-69A2-DC27-10DF-1AA5FCC2114B}"/>
                </a:ext>
              </a:extLst>
            </p:cNvPr>
            <p:cNvGrpSpPr/>
            <p:nvPr/>
          </p:nvGrpSpPr>
          <p:grpSpPr>
            <a:xfrm>
              <a:off x="8799968" y="1769912"/>
              <a:ext cx="1318468" cy="1362711"/>
              <a:chOff x="8799968" y="1769908"/>
              <a:chExt cx="1318468" cy="1362711"/>
            </a:xfrm>
          </p:grpSpPr>
          <p:grpSp>
            <p:nvGrpSpPr>
              <p:cNvPr id="13" name="Group 12">
                <a:extLst>
                  <a:ext uri="{FF2B5EF4-FFF2-40B4-BE49-F238E27FC236}">
                    <a16:creationId xmlns:a16="http://schemas.microsoft.com/office/drawing/2014/main" id="{86EE5168-3ACB-2258-0668-37F6A7690B42}"/>
                  </a:ext>
                </a:extLst>
              </p:cNvPr>
              <p:cNvGrpSpPr/>
              <p:nvPr/>
            </p:nvGrpSpPr>
            <p:grpSpPr>
              <a:xfrm>
                <a:off x="8799968" y="1769908"/>
                <a:ext cx="1318468" cy="1362711"/>
                <a:chOff x="2093879" y="1871897"/>
                <a:chExt cx="1103171" cy="1140189"/>
              </a:xfrm>
            </p:grpSpPr>
            <p:sp>
              <p:nvSpPr>
                <p:cNvPr id="14" name="Teardrop 13">
                  <a:extLst>
                    <a:ext uri="{FF2B5EF4-FFF2-40B4-BE49-F238E27FC236}">
                      <a16:creationId xmlns:a16="http://schemas.microsoft.com/office/drawing/2014/main" id="{96A88A0C-88B9-6A71-A63F-37DE98A9A929}"/>
                    </a:ext>
                  </a:extLst>
                </p:cNvPr>
                <p:cNvSpPr/>
                <p:nvPr/>
              </p:nvSpPr>
              <p:spPr>
                <a:xfrm rot="8085618">
                  <a:off x="2075370" y="1890406"/>
                  <a:ext cx="1140189" cy="1103171"/>
                </a:xfrm>
                <a:prstGeom prst="teardrop">
                  <a:avLst/>
                </a:prstGeom>
                <a:solidFill>
                  <a:srgbClr val="00206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Oval 14">
                  <a:extLst>
                    <a:ext uri="{FF2B5EF4-FFF2-40B4-BE49-F238E27FC236}">
                      <a16:creationId xmlns:a16="http://schemas.microsoft.com/office/drawing/2014/main" id="{F0CAD22A-8B21-05E7-D75E-A64075869FEA}"/>
                    </a:ext>
                  </a:extLst>
                </p:cNvPr>
                <p:cNvSpPr/>
                <p:nvPr/>
              </p:nvSpPr>
              <p:spPr>
                <a:xfrm>
                  <a:off x="2179027" y="1975554"/>
                  <a:ext cx="932873" cy="93287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4" name="Graphic 33" descr="Target Audience with solid fill">
                <a:extLst>
                  <a:ext uri="{FF2B5EF4-FFF2-40B4-BE49-F238E27FC236}">
                    <a16:creationId xmlns:a16="http://schemas.microsoft.com/office/drawing/2014/main" id="{F18F6A9C-6929-CD86-9431-C683E67AB5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02000" y="2011796"/>
                <a:ext cx="914400" cy="914400"/>
              </a:xfrm>
              <a:prstGeom prst="rect">
                <a:avLst/>
              </a:prstGeom>
            </p:spPr>
          </p:pic>
        </p:grpSp>
        <p:grpSp>
          <p:nvGrpSpPr>
            <p:cNvPr id="47" name="Group 46">
              <a:extLst>
                <a:ext uri="{FF2B5EF4-FFF2-40B4-BE49-F238E27FC236}">
                  <a16:creationId xmlns:a16="http://schemas.microsoft.com/office/drawing/2014/main" id="{A7735C36-7184-E91C-7C73-6A446C54F708}"/>
                </a:ext>
              </a:extLst>
            </p:cNvPr>
            <p:cNvGrpSpPr/>
            <p:nvPr/>
          </p:nvGrpSpPr>
          <p:grpSpPr>
            <a:xfrm>
              <a:off x="8710408" y="3444115"/>
              <a:ext cx="1497583" cy="322814"/>
              <a:chOff x="8710408" y="3444115"/>
              <a:chExt cx="1497583" cy="322814"/>
            </a:xfrm>
          </p:grpSpPr>
          <p:sp>
            <p:nvSpPr>
              <p:cNvPr id="43" name="Rectangle: Rounded Corners 42">
                <a:extLst>
                  <a:ext uri="{FF2B5EF4-FFF2-40B4-BE49-F238E27FC236}">
                    <a16:creationId xmlns:a16="http://schemas.microsoft.com/office/drawing/2014/main" id="{8478D13C-F177-4DD9-C0F8-7056E89ABB9E}"/>
                  </a:ext>
                </a:extLst>
              </p:cNvPr>
              <p:cNvSpPr/>
              <p:nvPr/>
            </p:nvSpPr>
            <p:spPr>
              <a:xfrm>
                <a:off x="8710408" y="3444115"/>
                <a:ext cx="1497583" cy="307777"/>
              </a:xfrm>
              <a:prstGeom prst="roundRect">
                <a:avLst>
                  <a:gd name="adj" fmla="val 50000"/>
                </a:avLst>
              </a:prstGeom>
              <a:solidFill>
                <a:srgbClr val="565ADD"/>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13D26EF4-AFCD-C8B8-F853-F4500AD7F17A}"/>
                  </a:ext>
                </a:extLst>
              </p:cNvPr>
              <p:cNvSpPr txBox="1"/>
              <p:nvPr/>
            </p:nvSpPr>
            <p:spPr>
              <a:xfrm>
                <a:off x="8751438" y="3459152"/>
                <a:ext cx="1406227" cy="307777"/>
              </a:xfrm>
              <a:prstGeom prst="rect">
                <a:avLst/>
              </a:prstGeom>
              <a:noFill/>
            </p:spPr>
            <p:txBody>
              <a:bodyPr wrap="square" rtlCol="0">
                <a:spAutoFit/>
              </a:bodyPr>
              <a:lstStyle/>
              <a:p>
                <a:pPr algn="ctr"/>
                <a:r>
                  <a:rPr lang="vi-VN" sz="1400" b="1" dirty="0">
                    <a:solidFill>
                      <a:srgbClr val="EFF0FF"/>
                    </a:solidFill>
                    <a:latin typeface="Roboto" pitchFamily="2" charset="0"/>
                    <a:ea typeface="Roboto" pitchFamily="2" charset="0"/>
                    <a:cs typeface="Times New Roman" panose="02020603050405020304" pitchFamily="18" charset="0"/>
                  </a:rPr>
                  <a:t>GIAI ĐOẠN 4</a:t>
                </a:r>
              </a:p>
            </p:txBody>
          </p:sp>
        </p:grpSp>
        <p:sp>
          <p:nvSpPr>
            <p:cNvPr id="50" name="TextBox 49">
              <a:extLst>
                <a:ext uri="{FF2B5EF4-FFF2-40B4-BE49-F238E27FC236}">
                  <a16:creationId xmlns:a16="http://schemas.microsoft.com/office/drawing/2014/main" id="{E7CB1FFF-549B-35D5-B698-C4F96FF1F6BE}"/>
                </a:ext>
              </a:extLst>
            </p:cNvPr>
            <p:cNvSpPr txBox="1"/>
            <p:nvPr/>
          </p:nvSpPr>
          <p:spPr>
            <a:xfrm>
              <a:off x="8536124" y="3799283"/>
              <a:ext cx="1791006" cy="276999"/>
            </a:xfrm>
            <a:prstGeom prst="rect">
              <a:avLst/>
            </a:prstGeom>
            <a:noFill/>
          </p:spPr>
          <p:txBody>
            <a:bodyPr wrap="square" rtlCol="0">
              <a:spAutoFit/>
            </a:bodyPr>
            <a:lstStyle/>
            <a:p>
              <a:pPr algn="ctr"/>
              <a:r>
                <a:rPr lang="en-US" sz="1200" b="1" dirty="0">
                  <a:solidFill>
                    <a:srgbClr val="565ADD"/>
                  </a:solidFill>
                  <a:latin typeface="Roboto" pitchFamily="2" charset="0"/>
                  <a:ea typeface="Roboto" pitchFamily="2" charset="0"/>
                  <a:cs typeface="Times New Roman" panose="02020603050405020304" pitchFamily="18" charset="0"/>
                </a:rPr>
                <a:t>Thương mại hóa</a:t>
              </a:r>
              <a:endParaRPr lang="en-US" sz="1200" b="1" dirty="0">
                <a:solidFill>
                  <a:srgbClr val="565ADD"/>
                </a:solidFill>
                <a:latin typeface="Roboto" pitchFamily="2" charset="0"/>
                <a:ea typeface="Roboto" pitchFamily="2" charset="0"/>
                <a:cs typeface="Roboto" pitchFamily="2" charset="0"/>
              </a:endParaRPr>
            </a:p>
          </p:txBody>
        </p:sp>
      </p:grpSp>
      <p:sp>
        <p:nvSpPr>
          <p:cNvPr id="21" name="TextBox 20">
            <a:extLst>
              <a:ext uri="{FF2B5EF4-FFF2-40B4-BE49-F238E27FC236}">
                <a16:creationId xmlns:a16="http://schemas.microsoft.com/office/drawing/2014/main" id="{237CEFBB-E7AC-99ED-0AAF-A8939E218049}"/>
              </a:ext>
            </a:extLst>
          </p:cNvPr>
          <p:cNvSpPr txBox="1"/>
          <p:nvPr/>
        </p:nvSpPr>
        <p:spPr>
          <a:xfrm>
            <a:off x="1626568" y="4219360"/>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Hoàn thiện sales deck</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23" name="Rectangle 22">
            <a:extLst>
              <a:ext uri="{FF2B5EF4-FFF2-40B4-BE49-F238E27FC236}">
                <a16:creationId xmlns:a16="http://schemas.microsoft.com/office/drawing/2014/main" id="{36771D00-4284-948B-A957-83B03C852450}"/>
              </a:ext>
            </a:extLst>
          </p:cNvPr>
          <p:cNvSpPr/>
          <p:nvPr/>
        </p:nvSpPr>
        <p:spPr>
          <a:xfrm>
            <a:off x="0" y="6572219"/>
            <a:ext cx="12192000" cy="300819"/>
          </a:xfrm>
          <a:prstGeom prst="rect">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3" name="Straight Connector 32">
            <a:extLst>
              <a:ext uri="{FF2B5EF4-FFF2-40B4-BE49-F238E27FC236}">
                <a16:creationId xmlns:a16="http://schemas.microsoft.com/office/drawing/2014/main" id="{79AC4C99-EA34-884A-070E-9F776E2FFD50}"/>
              </a:ext>
            </a:extLst>
          </p:cNvPr>
          <p:cNvCxnSpPr>
            <a:cxnSpLocks/>
          </p:cNvCxnSpPr>
          <p:nvPr/>
        </p:nvCxnSpPr>
        <p:spPr>
          <a:xfrm>
            <a:off x="3766242" y="4219359"/>
            <a:ext cx="0" cy="1800000"/>
          </a:xfrm>
          <a:prstGeom prst="line">
            <a:avLst/>
          </a:prstGeom>
          <a:ln w="3175">
            <a:solidFill>
              <a:srgbClr val="C6C7F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A0C51B5-CA79-EF54-3C52-88E3A9CC70AF}"/>
              </a:ext>
            </a:extLst>
          </p:cNvPr>
          <p:cNvCxnSpPr>
            <a:cxnSpLocks/>
          </p:cNvCxnSpPr>
          <p:nvPr/>
        </p:nvCxnSpPr>
        <p:spPr>
          <a:xfrm>
            <a:off x="6103545" y="4219359"/>
            <a:ext cx="0" cy="1800000"/>
          </a:xfrm>
          <a:prstGeom prst="line">
            <a:avLst/>
          </a:prstGeom>
          <a:ln w="3175">
            <a:solidFill>
              <a:srgbClr val="C6C7FA"/>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65F154E-7CEE-D8B7-44E2-03780140D6AF}"/>
              </a:ext>
            </a:extLst>
          </p:cNvPr>
          <p:cNvCxnSpPr>
            <a:cxnSpLocks/>
          </p:cNvCxnSpPr>
          <p:nvPr/>
        </p:nvCxnSpPr>
        <p:spPr>
          <a:xfrm>
            <a:off x="8440848" y="4219359"/>
            <a:ext cx="0" cy="1800000"/>
          </a:xfrm>
          <a:prstGeom prst="line">
            <a:avLst/>
          </a:prstGeom>
          <a:ln w="3175">
            <a:solidFill>
              <a:srgbClr val="C6C7FA"/>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D97F043-4703-43B0-D1A5-5BAF3396FD95}"/>
              </a:ext>
            </a:extLst>
          </p:cNvPr>
          <p:cNvSpPr txBox="1"/>
          <p:nvPr/>
        </p:nvSpPr>
        <p:spPr>
          <a:xfrm>
            <a:off x="1626568" y="4530369"/>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Chuẩn hóa demo script</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63" name="TextBox 62">
            <a:extLst>
              <a:ext uri="{FF2B5EF4-FFF2-40B4-BE49-F238E27FC236}">
                <a16:creationId xmlns:a16="http://schemas.microsoft.com/office/drawing/2014/main" id="{0AB365C7-2B64-8CE2-C302-0E37563705B0}"/>
              </a:ext>
            </a:extLst>
          </p:cNvPr>
          <p:cNvSpPr txBox="1"/>
          <p:nvPr/>
        </p:nvSpPr>
        <p:spPr>
          <a:xfrm>
            <a:off x="1626568" y="4841378"/>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Xây dựng bảng câu hỏi khai thác nhu cầu</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0" name="TextBox 69">
            <a:extLst>
              <a:ext uri="{FF2B5EF4-FFF2-40B4-BE49-F238E27FC236}">
                <a16:creationId xmlns:a16="http://schemas.microsoft.com/office/drawing/2014/main" id="{ABB41F5F-A1DB-7FD5-1752-B2DC068985D0}"/>
              </a:ext>
            </a:extLst>
          </p:cNvPr>
          <p:cNvSpPr txBox="1"/>
          <p:nvPr/>
        </p:nvSpPr>
        <p:spPr>
          <a:xfrm>
            <a:off x="1626568" y="5337053"/>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Xác định 10–20 ngân hàng/merchant mục tiêu</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1" name="TextBox 70">
            <a:extLst>
              <a:ext uri="{FF2B5EF4-FFF2-40B4-BE49-F238E27FC236}">
                <a16:creationId xmlns:a16="http://schemas.microsoft.com/office/drawing/2014/main" id="{506D88A9-F066-18A2-059D-A2D280972078}"/>
              </a:ext>
            </a:extLst>
          </p:cNvPr>
          <p:cNvSpPr txBox="1"/>
          <p:nvPr/>
        </p:nvSpPr>
        <p:spPr>
          <a:xfrm>
            <a:off x="1626568" y="5832729"/>
            <a:ext cx="2109684"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Chuẩn bị proposal PoC</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3" name="TextBox 72">
            <a:extLst>
              <a:ext uri="{FF2B5EF4-FFF2-40B4-BE49-F238E27FC236}">
                <a16:creationId xmlns:a16="http://schemas.microsoft.com/office/drawing/2014/main" id="{16E1DC30-B120-79F4-DE0B-065D55F5F9FD}"/>
              </a:ext>
            </a:extLst>
          </p:cNvPr>
          <p:cNvSpPr txBox="1"/>
          <p:nvPr/>
        </p:nvSpPr>
        <p:spPr>
          <a:xfrm>
            <a:off x="3880413" y="4219360"/>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Làm workshop với ngân hàng</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4" name="TextBox 73">
            <a:extLst>
              <a:ext uri="{FF2B5EF4-FFF2-40B4-BE49-F238E27FC236}">
                <a16:creationId xmlns:a16="http://schemas.microsoft.com/office/drawing/2014/main" id="{D847F371-4BAA-384D-9F47-3829D1FF8A07}"/>
              </a:ext>
            </a:extLst>
          </p:cNvPr>
          <p:cNvSpPr txBox="1"/>
          <p:nvPr/>
        </p:nvSpPr>
        <p:spPr>
          <a:xfrm>
            <a:off x="3880413" y="4678110"/>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Làm workshop với chuỗi merchant</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5" name="TextBox 74">
            <a:extLst>
              <a:ext uri="{FF2B5EF4-FFF2-40B4-BE49-F238E27FC236}">
                <a16:creationId xmlns:a16="http://schemas.microsoft.com/office/drawing/2014/main" id="{3B972650-ACC2-09E5-D8B5-53EF71A3C18E}"/>
              </a:ext>
            </a:extLst>
          </p:cNvPr>
          <p:cNvSpPr txBox="1"/>
          <p:nvPr/>
        </p:nvSpPr>
        <p:spPr>
          <a:xfrm>
            <a:off x="3880413" y="5136860"/>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Đề xuất use case PoC</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6" name="TextBox 75">
            <a:extLst>
              <a:ext uri="{FF2B5EF4-FFF2-40B4-BE49-F238E27FC236}">
                <a16:creationId xmlns:a16="http://schemas.microsoft.com/office/drawing/2014/main" id="{AEBDB8BF-ED3A-14F4-2223-5C13D64C13A4}"/>
              </a:ext>
            </a:extLst>
          </p:cNvPr>
          <p:cNvSpPr txBox="1"/>
          <p:nvPr/>
        </p:nvSpPr>
        <p:spPr>
          <a:xfrm>
            <a:off x="3880413" y="5410943"/>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Chốt 1–3 khách hàng thử nghiệm</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8" name="TextBox 77">
            <a:extLst>
              <a:ext uri="{FF2B5EF4-FFF2-40B4-BE49-F238E27FC236}">
                <a16:creationId xmlns:a16="http://schemas.microsoft.com/office/drawing/2014/main" id="{121DAC71-A361-58B9-C2B0-37BBECFFCF82}"/>
              </a:ext>
            </a:extLst>
          </p:cNvPr>
          <p:cNvSpPr txBox="1"/>
          <p:nvPr/>
        </p:nvSpPr>
        <p:spPr>
          <a:xfrm>
            <a:off x="6211142" y="4213505"/>
            <a:ext cx="2214611"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Triển khai điểm bán mẫu</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79" name="TextBox 78">
            <a:extLst>
              <a:ext uri="{FF2B5EF4-FFF2-40B4-BE49-F238E27FC236}">
                <a16:creationId xmlns:a16="http://schemas.microsoft.com/office/drawing/2014/main" id="{125921C3-AA94-9556-59FF-36350D7A0BE6}"/>
              </a:ext>
            </a:extLst>
          </p:cNvPr>
          <p:cNvSpPr txBox="1"/>
          <p:nvPr/>
        </p:nvSpPr>
        <p:spPr>
          <a:xfrm>
            <a:off x="6211142" y="4523050"/>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Đo KPI</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0" name="TextBox 79">
            <a:extLst>
              <a:ext uri="{FF2B5EF4-FFF2-40B4-BE49-F238E27FC236}">
                <a16:creationId xmlns:a16="http://schemas.microsoft.com/office/drawing/2014/main" id="{A675DFFB-55E8-BC10-E21A-89FBF223526A}"/>
              </a:ext>
            </a:extLst>
          </p:cNvPr>
          <p:cNvSpPr txBox="1"/>
          <p:nvPr/>
        </p:nvSpPr>
        <p:spPr>
          <a:xfrm>
            <a:off x="6211143" y="4832595"/>
            <a:ext cx="1928736"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Thu thập phản hồi khách hàng</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1" name="TextBox 80">
            <a:extLst>
              <a:ext uri="{FF2B5EF4-FFF2-40B4-BE49-F238E27FC236}">
                <a16:creationId xmlns:a16="http://schemas.microsoft.com/office/drawing/2014/main" id="{22E12D7A-C8AB-B409-BDFB-6272F3EC9759}"/>
              </a:ext>
            </a:extLst>
          </p:cNvPr>
          <p:cNvSpPr txBox="1"/>
          <p:nvPr/>
        </p:nvSpPr>
        <p:spPr>
          <a:xfrm>
            <a:off x="6211142" y="5326806"/>
            <a:ext cx="2244802"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Tối ưu thông điệp bán hàng</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2" name="TextBox 81">
            <a:extLst>
              <a:ext uri="{FF2B5EF4-FFF2-40B4-BE49-F238E27FC236}">
                <a16:creationId xmlns:a16="http://schemas.microsoft.com/office/drawing/2014/main" id="{A3637881-48D6-4EA6-2ADD-4A1C330A60D0}"/>
              </a:ext>
            </a:extLst>
          </p:cNvPr>
          <p:cNvSpPr txBox="1"/>
          <p:nvPr/>
        </p:nvSpPr>
        <p:spPr>
          <a:xfrm>
            <a:off x="6211142" y="5636353"/>
            <a:ext cx="2109684"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Chuẩn hóa case study</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3" name="TextBox 82">
            <a:extLst>
              <a:ext uri="{FF2B5EF4-FFF2-40B4-BE49-F238E27FC236}">
                <a16:creationId xmlns:a16="http://schemas.microsoft.com/office/drawing/2014/main" id="{B8F16D49-B441-4E1A-8ACE-E4529E761141}"/>
              </a:ext>
            </a:extLst>
          </p:cNvPr>
          <p:cNvSpPr txBox="1"/>
          <p:nvPr/>
        </p:nvSpPr>
        <p:spPr>
          <a:xfrm>
            <a:off x="8536124" y="4219360"/>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Ký hợp đồng rollout</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4" name="TextBox 83">
            <a:extLst>
              <a:ext uri="{FF2B5EF4-FFF2-40B4-BE49-F238E27FC236}">
                <a16:creationId xmlns:a16="http://schemas.microsoft.com/office/drawing/2014/main" id="{532DDE4D-73CC-82A9-6A85-C189E98D4D7B}"/>
              </a:ext>
            </a:extLst>
          </p:cNvPr>
          <p:cNvSpPr txBox="1"/>
          <p:nvPr/>
        </p:nvSpPr>
        <p:spPr>
          <a:xfrm>
            <a:off x="8536124" y="4530369"/>
            <a:ext cx="1929793" cy="276999"/>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Mở rộng điểm bán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5" name="TextBox 84">
            <a:extLst>
              <a:ext uri="{FF2B5EF4-FFF2-40B4-BE49-F238E27FC236}">
                <a16:creationId xmlns:a16="http://schemas.microsoft.com/office/drawing/2014/main" id="{E92E3AD7-71E2-CFA2-27CD-D8960957579C}"/>
              </a:ext>
            </a:extLst>
          </p:cNvPr>
          <p:cNvSpPr txBox="1"/>
          <p:nvPr/>
        </p:nvSpPr>
        <p:spPr>
          <a:xfrm>
            <a:off x="8536124" y="4841378"/>
            <a:ext cx="1929793"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Triển khai loyalty/campaign</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6" name="TextBox 85">
            <a:extLst>
              <a:ext uri="{FF2B5EF4-FFF2-40B4-BE49-F238E27FC236}">
                <a16:creationId xmlns:a16="http://schemas.microsoft.com/office/drawing/2014/main" id="{C656C31D-EE47-A674-430D-5C892861E51F}"/>
              </a:ext>
            </a:extLst>
          </p:cNvPr>
          <p:cNvSpPr txBox="1"/>
          <p:nvPr/>
        </p:nvSpPr>
        <p:spPr>
          <a:xfrm>
            <a:off x="8536124" y="5337053"/>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Tạo co-marketing với ngân hàng/merchant</a:t>
            </a:r>
            <a:endParaRPr lang="en-US" sz="1200" dirty="0">
              <a:solidFill>
                <a:srgbClr val="565ADD"/>
              </a:solidFill>
              <a:latin typeface="Roboto" pitchFamily="2" charset="0"/>
              <a:ea typeface="Roboto" pitchFamily="2" charset="0"/>
              <a:cs typeface="Times New Roman" panose="02020603050405020304" pitchFamily="18" charset="0"/>
            </a:endParaRPr>
          </a:p>
        </p:txBody>
      </p:sp>
      <p:sp>
        <p:nvSpPr>
          <p:cNvPr id="87" name="TextBox 86">
            <a:extLst>
              <a:ext uri="{FF2B5EF4-FFF2-40B4-BE49-F238E27FC236}">
                <a16:creationId xmlns:a16="http://schemas.microsoft.com/office/drawing/2014/main" id="{45296369-74AB-C14F-2126-26574CFB616E}"/>
              </a:ext>
            </a:extLst>
          </p:cNvPr>
          <p:cNvSpPr txBox="1"/>
          <p:nvPr/>
        </p:nvSpPr>
        <p:spPr>
          <a:xfrm>
            <a:off x="8536124" y="5832729"/>
            <a:ext cx="2109684" cy="461665"/>
          </a:xfrm>
          <a:prstGeom prst="rect">
            <a:avLst/>
          </a:prstGeom>
          <a:noFill/>
        </p:spPr>
        <p:txBody>
          <a:bodyPr wrap="square" rtlCol="0">
            <a:spAutoFit/>
          </a:bodyPr>
          <a:lstStyle/>
          <a:p>
            <a:pPr marL="171450" indent="-171450">
              <a:buFont typeface="Wingdings" panose="05000000000000000000" pitchFamily="2" charset="2"/>
              <a:buChar char="§"/>
            </a:pPr>
            <a:r>
              <a:rPr lang="vi-VN" sz="1200" dirty="0">
                <a:solidFill>
                  <a:srgbClr val="565ADD"/>
                </a:solidFill>
                <a:latin typeface="Roboto" pitchFamily="2" charset="0"/>
                <a:ea typeface="Roboto" pitchFamily="2" charset="0"/>
                <a:cs typeface="Times New Roman" panose="02020603050405020304" pitchFamily="18" charset="0"/>
              </a:rPr>
              <a:t>Xây dựng pipeline khách hàng mới</a:t>
            </a:r>
            <a:endParaRPr lang="en-US" sz="1200" dirty="0">
              <a:solidFill>
                <a:srgbClr val="565ADD"/>
              </a:solidFill>
              <a:latin typeface="Roboto" pitchFamily="2" charset="0"/>
              <a:ea typeface="Roboto" pitchFamily="2" charset="0"/>
              <a:cs typeface="Times New Roman" panose="02020603050405020304" pitchFamily="18" charset="0"/>
            </a:endParaRPr>
          </a:p>
        </p:txBody>
      </p:sp>
    </p:spTree>
    <p:extLst>
      <p:ext uri="{BB962C8B-B14F-4D97-AF65-F5344CB8AC3E}">
        <p14:creationId xmlns:p14="http://schemas.microsoft.com/office/powerpoint/2010/main" val="37185008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1"/>
                                        </p:tgtEl>
                                      </p:cBhvr>
                                    </p:animEffect>
                                    <p:animScale>
                                      <p:cBhvr>
                                        <p:cTn id="7" dur="250" autoRev="1" fill="hold"/>
                                        <p:tgtEl>
                                          <p:spTgt spid="51"/>
                                        </p:tgtEl>
                                      </p:cBhvr>
                                      <p:by x="105000" y="105000"/>
                                    </p:animScale>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up)">
                                      <p:cBhvr>
                                        <p:cTn id="16" dur="500"/>
                                        <p:tgtEl>
                                          <p:spTgt spid="6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up)">
                                      <p:cBhvr>
                                        <p:cTn id="19" dur="500"/>
                                        <p:tgtEl>
                                          <p:spTgt spid="7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up)">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2"/>
                                        </p:tgtEl>
                                      </p:cBhvr>
                                    </p:animEffect>
                                    <p:animScale>
                                      <p:cBhvr>
                                        <p:cTn id="27" dur="250" autoRev="1" fill="hold"/>
                                        <p:tgtEl>
                                          <p:spTgt spid="52"/>
                                        </p:tgtEl>
                                      </p:cBhvr>
                                      <p:by x="105000" y="105000"/>
                                    </p:animScale>
                                  </p:childTnLst>
                                </p:cTn>
                              </p:par>
                              <p:par>
                                <p:cTn id="28" presetID="22" presetClass="entr" presetSubtype="1"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up)">
                                      <p:cBhvr>
                                        <p:cTn id="30" dur="500"/>
                                        <p:tgtEl>
                                          <p:spTgt spid="7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wipe(up)">
                                      <p:cBhvr>
                                        <p:cTn id="33" dur="500"/>
                                        <p:tgtEl>
                                          <p:spTgt spid="7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up)">
                                      <p:cBhvr>
                                        <p:cTn id="36" dur="500"/>
                                        <p:tgtEl>
                                          <p:spTgt spid="7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up)">
                                      <p:cBhvr>
                                        <p:cTn id="39" dur="500"/>
                                        <p:tgtEl>
                                          <p:spTgt spid="7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3"/>
                                        </p:tgtEl>
                                      </p:cBhvr>
                                    </p:animEffect>
                                    <p:animScale>
                                      <p:cBhvr>
                                        <p:cTn id="44" dur="250" autoRev="1" fill="hold"/>
                                        <p:tgtEl>
                                          <p:spTgt spid="53"/>
                                        </p:tgtEl>
                                      </p:cBhvr>
                                      <p:by x="105000" y="105000"/>
                                    </p:animScale>
                                  </p:childTnLst>
                                </p:cTn>
                              </p:par>
                              <p:par>
                                <p:cTn id="45" presetID="22" presetClass="entr" presetSubtype="1"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wipe(up)">
                                      <p:cBhvr>
                                        <p:cTn id="50" dur="500"/>
                                        <p:tgtEl>
                                          <p:spTgt spid="79"/>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up)">
                                      <p:cBhvr>
                                        <p:cTn id="53" dur="500"/>
                                        <p:tgtEl>
                                          <p:spTgt spid="8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up)">
                                      <p:cBhvr>
                                        <p:cTn id="56" dur="500"/>
                                        <p:tgtEl>
                                          <p:spTgt spid="8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up)">
                                      <p:cBhvr>
                                        <p:cTn id="59" dur="500"/>
                                        <p:tgtEl>
                                          <p:spTgt spid="82"/>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54"/>
                                        </p:tgtEl>
                                      </p:cBhvr>
                                    </p:animEffect>
                                    <p:animScale>
                                      <p:cBhvr>
                                        <p:cTn id="64" dur="250" autoRev="1" fill="hold"/>
                                        <p:tgtEl>
                                          <p:spTgt spid="54"/>
                                        </p:tgtEl>
                                      </p:cBhvr>
                                      <p:by x="105000" y="105000"/>
                                    </p:animScale>
                                  </p:childTnLst>
                                </p:cTn>
                              </p:par>
                              <p:par>
                                <p:cTn id="65" presetID="22" presetClass="entr" presetSubtype="1"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up)">
                                      <p:cBhvr>
                                        <p:cTn id="67" dur="500"/>
                                        <p:tgtEl>
                                          <p:spTgt spid="83"/>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up)">
                                      <p:cBhvr>
                                        <p:cTn id="70" dur="500"/>
                                        <p:tgtEl>
                                          <p:spTgt spid="84"/>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85"/>
                                        </p:tgtEl>
                                        <p:attrNameLst>
                                          <p:attrName>style.visibility</p:attrName>
                                        </p:attrNameLst>
                                      </p:cBhvr>
                                      <p:to>
                                        <p:strVal val="visible"/>
                                      </p:to>
                                    </p:set>
                                    <p:animEffect transition="in" filter="wipe(up)">
                                      <p:cBhvr>
                                        <p:cTn id="73" dur="500"/>
                                        <p:tgtEl>
                                          <p:spTgt spid="85"/>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wipe(up)">
                                      <p:cBhvr>
                                        <p:cTn id="76" dur="500"/>
                                        <p:tgtEl>
                                          <p:spTgt spid="86"/>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ipe(up)">
                                      <p:cBhvr>
                                        <p:cTn id="7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63" grpId="0"/>
      <p:bldP spid="70" grpId="0"/>
      <p:bldP spid="71" grpId="0"/>
      <p:bldP spid="73" grpId="0"/>
      <p:bldP spid="74" grpId="0"/>
      <p:bldP spid="75" grpId="0"/>
      <p:bldP spid="76" grpId="0"/>
      <p:bldP spid="78" grpId="0"/>
      <p:bldP spid="79" grpId="0"/>
      <p:bldP spid="80" grpId="0"/>
      <p:bldP spid="81" grpId="0"/>
      <p:bldP spid="82" grpId="0"/>
      <p:bldP spid="83" grpId="0"/>
      <p:bldP spid="84" grpId="0"/>
      <p:bldP spid="85" grpId="0"/>
      <p:bldP spid="86" grpId="0"/>
      <p:bldP spid="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57F9D8D-E37C-8B0B-04FE-06A0C11F8DC6}"/>
              </a:ext>
            </a:extLst>
          </p:cNvPr>
          <p:cNvSpPr/>
          <p:nvPr/>
        </p:nvSpPr>
        <p:spPr>
          <a:xfrm>
            <a:off x="754455" y="1302248"/>
            <a:ext cx="10683089" cy="5170979"/>
          </a:xfrm>
          <a:custGeom>
            <a:avLst/>
            <a:gdLst>
              <a:gd name="csX0" fmla="*/ 0 w 10683089"/>
              <a:gd name="csY0" fmla="*/ 442326 h 5170979"/>
              <a:gd name="csX1" fmla="*/ 442326 w 10683089"/>
              <a:gd name="csY1" fmla="*/ 0 h 5170979"/>
              <a:gd name="csX2" fmla="*/ 822736 w 10683089"/>
              <a:gd name="csY2" fmla="*/ 0 h 5170979"/>
              <a:gd name="csX3" fmla="*/ 1399115 w 10683089"/>
              <a:gd name="csY3" fmla="*/ 0 h 5170979"/>
              <a:gd name="csX4" fmla="*/ 2073478 w 10683089"/>
              <a:gd name="csY4" fmla="*/ 0 h 5170979"/>
              <a:gd name="csX5" fmla="*/ 2649856 w 10683089"/>
              <a:gd name="csY5" fmla="*/ 0 h 5170979"/>
              <a:gd name="csX6" fmla="*/ 3030266 w 10683089"/>
              <a:gd name="csY6" fmla="*/ 0 h 5170979"/>
              <a:gd name="csX7" fmla="*/ 3312692 w 10683089"/>
              <a:gd name="csY7" fmla="*/ 0 h 5170979"/>
              <a:gd name="csX8" fmla="*/ 3693102 w 10683089"/>
              <a:gd name="csY8" fmla="*/ 0 h 5170979"/>
              <a:gd name="csX9" fmla="*/ 3975527 w 10683089"/>
              <a:gd name="csY9" fmla="*/ 0 h 5170979"/>
              <a:gd name="csX10" fmla="*/ 4453921 w 10683089"/>
              <a:gd name="csY10" fmla="*/ 0 h 5170979"/>
              <a:gd name="csX11" fmla="*/ 4736347 w 10683089"/>
              <a:gd name="csY11" fmla="*/ 0 h 5170979"/>
              <a:gd name="csX12" fmla="*/ 5508694 w 10683089"/>
              <a:gd name="csY12" fmla="*/ 0 h 5170979"/>
              <a:gd name="csX13" fmla="*/ 6085073 w 10683089"/>
              <a:gd name="csY13" fmla="*/ 0 h 5170979"/>
              <a:gd name="csX14" fmla="*/ 6465483 w 10683089"/>
              <a:gd name="csY14" fmla="*/ 0 h 5170979"/>
              <a:gd name="csX15" fmla="*/ 7139846 w 10683089"/>
              <a:gd name="csY15" fmla="*/ 0 h 5170979"/>
              <a:gd name="csX16" fmla="*/ 7716225 w 10683089"/>
              <a:gd name="csY16" fmla="*/ 0 h 5170979"/>
              <a:gd name="csX17" fmla="*/ 8292603 w 10683089"/>
              <a:gd name="csY17" fmla="*/ 0 h 5170979"/>
              <a:gd name="csX18" fmla="*/ 9064951 w 10683089"/>
              <a:gd name="csY18" fmla="*/ 0 h 5170979"/>
              <a:gd name="csX19" fmla="*/ 9347376 w 10683089"/>
              <a:gd name="csY19" fmla="*/ 0 h 5170979"/>
              <a:gd name="csX20" fmla="*/ 10240763 w 10683089"/>
              <a:gd name="csY20" fmla="*/ 0 h 5170979"/>
              <a:gd name="csX21" fmla="*/ 10683089 w 10683089"/>
              <a:gd name="csY21" fmla="*/ 442326 h 5170979"/>
              <a:gd name="csX22" fmla="*/ 10683089 w 10683089"/>
              <a:gd name="csY22" fmla="*/ 935254 h 5170979"/>
              <a:gd name="csX23" fmla="*/ 10683089 w 10683089"/>
              <a:gd name="csY23" fmla="*/ 1385318 h 5170979"/>
              <a:gd name="csX24" fmla="*/ 10683089 w 10683089"/>
              <a:gd name="csY24" fmla="*/ 1921109 h 5170979"/>
              <a:gd name="csX25" fmla="*/ 10683089 w 10683089"/>
              <a:gd name="csY25" fmla="*/ 2414036 h 5170979"/>
              <a:gd name="csX26" fmla="*/ 10683089 w 10683089"/>
              <a:gd name="csY26" fmla="*/ 2864101 h 5170979"/>
              <a:gd name="csX27" fmla="*/ 10683089 w 10683089"/>
              <a:gd name="csY27" fmla="*/ 3357028 h 5170979"/>
              <a:gd name="csX28" fmla="*/ 10683089 w 10683089"/>
              <a:gd name="csY28" fmla="*/ 3978546 h 5170979"/>
              <a:gd name="csX29" fmla="*/ 10683089 w 10683089"/>
              <a:gd name="csY29" fmla="*/ 4728653 h 5170979"/>
              <a:gd name="csX30" fmla="*/ 10240763 w 10683089"/>
              <a:gd name="csY30" fmla="*/ 5170979 h 5170979"/>
              <a:gd name="csX31" fmla="*/ 9958337 w 10683089"/>
              <a:gd name="csY31" fmla="*/ 5170979 h 5170979"/>
              <a:gd name="csX32" fmla="*/ 9283974 w 10683089"/>
              <a:gd name="csY32" fmla="*/ 5170979 h 5170979"/>
              <a:gd name="csX33" fmla="*/ 8903565 w 10683089"/>
              <a:gd name="csY33" fmla="*/ 5170979 h 5170979"/>
              <a:gd name="csX34" fmla="*/ 8229202 w 10683089"/>
              <a:gd name="csY34" fmla="*/ 5170979 h 5170979"/>
              <a:gd name="csX35" fmla="*/ 7456854 w 10683089"/>
              <a:gd name="csY35" fmla="*/ 5170979 h 5170979"/>
              <a:gd name="csX36" fmla="*/ 7174429 w 10683089"/>
              <a:gd name="csY36" fmla="*/ 5170979 h 5170979"/>
              <a:gd name="csX37" fmla="*/ 6696034 w 10683089"/>
              <a:gd name="csY37" fmla="*/ 5170979 h 5170979"/>
              <a:gd name="csX38" fmla="*/ 6217640 w 10683089"/>
              <a:gd name="csY38" fmla="*/ 5170979 h 5170979"/>
              <a:gd name="csX39" fmla="*/ 5837230 w 10683089"/>
              <a:gd name="csY39" fmla="*/ 5170979 h 5170979"/>
              <a:gd name="csX40" fmla="*/ 5358836 w 10683089"/>
              <a:gd name="csY40" fmla="*/ 5170979 h 5170979"/>
              <a:gd name="csX41" fmla="*/ 4782457 w 10683089"/>
              <a:gd name="csY41" fmla="*/ 5170979 h 5170979"/>
              <a:gd name="csX42" fmla="*/ 4500032 w 10683089"/>
              <a:gd name="csY42" fmla="*/ 5170979 h 5170979"/>
              <a:gd name="csX43" fmla="*/ 3923653 w 10683089"/>
              <a:gd name="csY43" fmla="*/ 5170979 h 5170979"/>
              <a:gd name="csX44" fmla="*/ 3543243 w 10683089"/>
              <a:gd name="csY44" fmla="*/ 5170979 h 5170979"/>
              <a:gd name="csX45" fmla="*/ 2868880 w 10683089"/>
              <a:gd name="csY45" fmla="*/ 5170979 h 5170979"/>
              <a:gd name="csX46" fmla="*/ 2586455 w 10683089"/>
              <a:gd name="csY46" fmla="*/ 5170979 h 5170979"/>
              <a:gd name="csX47" fmla="*/ 2108060 w 10683089"/>
              <a:gd name="csY47" fmla="*/ 5170979 h 5170979"/>
              <a:gd name="csX48" fmla="*/ 1825635 w 10683089"/>
              <a:gd name="csY48" fmla="*/ 5170979 h 5170979"/>
              <a:gd name="csX49" fmla="*/ 1445225 w 10683089"/>
              <a:gd name="csY49" fmla="*/ 5170979 h 5170979"/>
              <a:gd name="csX50" fmla="*/ 1162799 w 10683089"/>
              <a:gd name="csY50" fmla="*/ 5170979 h 5170979"/>
              <a:gd name="csX51" fmla="*/ 442326 w 10683089"/>
              <a:gd name="csY51" fmla="*/ 5170979 h 5170979"/>
              <a:gd name="csX52" fmla="*/ 0 w 10683089"/>
              <a:gd name="csY52" fmla="*/ 4728653 h 5170979"/>
              <a:gd name="csX53" fmla="*/ 0 w 10683089"/>
              <a:gd name="csY53" fmla="*/ 4149999 h 5170979"/>
              <a:gd name="csX54" fmla="*/ 0 w 10683089"/>
              <a:gd name="csY54" fmla="*/ 3571345 h 5170979"/>
              <a:gd name="csX55" fmla="*/ 0 w 10683089"/>
              <a:gd name="csY55" fmla="*/ 3035554 h 5170979"/>
              <a:gd name="csX56" fmla="*/ 0 w 10683089"/>
              <a:gd name="csY56" fmla="*/ 2585490 h 5170979"/>
              <a:gd name="csX57" fmla="*/ 0 w 10683089"/>
              <a:gd name="csY57" fmla="*/ 2092562 h 5170979"/>
              <a:gd name="csX58" fmla="*/ 0 w 10683089"/>
              <a:gd name="csY58" fmla="*/ 1685361 h 5170979"/>
              <a:gd name="csX59" fmla="*/ 0 w 10683089"/>
              <a:gd name="csY59" fmla="*/ 1235296 h 5170979"/>
              <a:gd name="csX60" fmla="*/ 0 w 10683089"/>
              <a:gd name="csY60" fmla="*/ 442326 h 5170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0683089" h="5170979" fill="none" extrusionOk="0">
                <a:moveTo>
                  <a:pt x="0" y="442326"/>
                </a:moveTo>
                <a:cubicBezTo>
                  <a:pt x="11943" y="204672"/>
                  <a:pt x="186293" y="-3128"/>
                  <a:pt x="442326" y="0"/>
                </a:cubicBezTo>
                <a:cubicBezTo>
                  <a:pt x="550781" y="-7255"/>
                  <a:pt x="648476" y="28506"/>
                  <a:pt x="822736" y="0"/>
                </a:cubicBezTo>
                <a:cubicBezTo>
                  <a:pt x="996996" y="-28506"/>
                  <a:pt x="1166959" y="35433"/>
                  <a:pt x="1399115" y="0"/>
                </a:cubicBezTo>
                <a:cubicBezTo>
                  <a:pt x="1631271" y="-35433"/>
                  <a:pt x="1840288" y="48192"/>
                  <a:pt x="2073478" y="0"/>
                </a:cubicBezTo>
                <a:cubicBezTo>
                  <a:pt x="2306668" y="-48192"/>
                  <a:pt x="2500476" y="64459"/>
                  <a:pt x="2649856" y="0"/>
                </a:cubicBezTo>
                <a:cubicBezTo>
                  <a:pt x="2799236" y="-64459"/>
                  <a:pt x="2898947" y="13746"/>
                  <a:pt x="3030266" y="0"/>
                </a:cubicBezTo>
                <a:cubicBezTo>
                  <a:pt x="3161585" y="-13746"/>
                  <a:pt x="3173286" y="29518"/>
                  <a:pt x="3312692" y="0"/>
                </a:cubicBezTo>
                <a:cubicBezTo>
                  <a:pt x="3452098" y="-29518"/>
                  <a:pt x="3614380" y="45420"/>
                  <a:pt x="3693102" y="0"/>
                </a:cubicBezTo>
                <a:cubicBezTo>
                  <a:pt x="3771824" y="-45420"/>
                  <a:pt x="3892755" y="30183"/>
                  <a:pt x="3975527" y="0"/>
                </a:cubicBezTo>
                <a:cubicBezTo>
                  <a:pt x="4058299" y="-30183"/>
                  <a:pt x="4325899" y="50268"/>
                  <a:pt x="4453921" y="0"/>
                </a:cubicBezTo>
                <a:cubicBezTo>
                  <a:pt x="4581943" y="-50268"/>
                  <a:pt x="4610675" y="17203"/>
                  <a:pt x="4736347" y="0"/>
                </a:cubicBezTo>
                <a:cubicBezTo>
                  <a:pt x="4862019" y="-17203"/>
                  <a:pt x="5188325" y="13483"/>
                  <a:pt x="5508694" y="0"/>
                </a:cubicBezTo>
                <a:cubicBezTo>
                  <a:pt x="5829063" y="-13483"/>
                  <a:pt x="5847320" y="6227"/>
                  <a:pt x="6085073" y="0"/>
                </a:cubicBezTo>
                <a:cubicBezTo>
                  <a:pt x="6322826" y="-6227"/>
                  <a:pt x="6382854" y="21159"/>
                  <a:pt x="6465483" y="0"/>
                </a:cubicBezTo>
                <a:cubicBezTo>
                  <a:pt x="6548112" y="-21159"/>
                  <a:pt x="6846188" y="78996"/>
                  <a:pt x="7139846" y="0"/>
                </a:cubicBezTo>
                <a:cubicBezTo>
                  <a:pt x="7433504" y="-78996"/>
                  <a:pt x="7505827" y="8429"/>
                  <a:pt x="7716225" y="0"/>
                </a:cubicBezTo>
                <a:cubicBezTo>
                  <a:pt x="7926623" y="-8429"/>
                  <a:pt x="8062421" y="27282"/>
                  <a:pt x="8292603" y="0"/>
                </a:cubicBezTo>
                <a:cubicBezTo>
                  <a:pt x="8522785" y="-27282"/>
                  <a:pt x="8892508" y="80155"/>
                  <a:pt x="9064951" y="0"/>
                </a:cubicBezTo>
                <a:cubicBezTo>
                  <a:pt x="9237394" y="-80155"/>
                  <a:pt x="9261050" y="18228"/>
                  <a:pt x="9347376" y="0"/>
                </a:cubicBezTo>
                <a:cubicBezTo>
                  <a:pt x="9433703" y="-18228"/>
                  <a:pt x="10058197" y="106150"/>
                  <a:pt x="10240763" y="0"/>
                </a:cubicBezTo>
                <a:cubicBezTo>
                  <a:pt x="10427176" y="-22081"/>
                  <a:pt x="10650299" y="148064"/>
                  <a:pt x="10683089" y="442326"/>
                </a:cubicBezTo>
                <a:cubicBezTo>
                  <a:pt x="10698807" y="545151"/>
                  <a:pt x="10637291" y="809434"/>
                  <a:pt x="10683089" y="935254"/>
                </a:cubicBezTo>
                <a:cubicBezTo>
                  <a:pt x="10728887" y="1061074"/>
                  <a:pt x="10668736" y="1167550"/>
                  <a:pt x="10683089" y="1385318"/>
                </a:cubicBezTo>
                <a:cubicBezTo>
                  <a:pt x="10697442" y="1603086"/>
                  <a:pt x="10656776" y="1784237"/>
                  <a:pt x="10683089" y="1921109"/>
                </a:cubicBezTo>
                <a:cubicBezTo>
                  <a:pt x="10709402" y="2057981"/>
                  <a:pt x="10635848" y="2203305"/>
                  <a:pt x="10683089" y="2414036"/>
                </a:cubicBezTo>
                <a:cubicBezTo>
                  <a:pt x="10730330" y="2624767"/>
                  <a:pt x="10668380" y="2664579"/>
                  <a:pt x="10683089" y="2864101"/>
                </a:cubicBezTo>
                <a:cubicBezTo>
                  <a:pt x="10697798" y="3063623"/>
                  <a:pt x="10630106" y="3200969"/>
                  <a:pt x="10683089" y="3357028"/>
                </a:cubicBezTo>
                <a:cubicBezTo>
                  <a:pt x="10736072" y="3513087"/>
                  <a:pt x="10668115" y="3851807"/>
                  <a:pt x="10683089" y="3978546"/>
                </a:cubicBezTo>
                <a:cubicBezTo>
                  <a:pt x="10698063" y="4105285"/>
                  <a:pt x="10637767" y="4377657"/>
                  <a:pt x="10683089" y="4728653"/>
                </a:cubicBezTo>
                <a:cubicBezTo>
                  <a:pt x="10707558" y="5031544"/>
                  <a:pt x="10469920" y="5104888"/>
                  <a:pt x="10240763" y="5170979"/>
                </a:cubicBezTo>
                <a:cubicBezTo>
                  <a:pt x="10152050" y="5188133"/>
                  <a:pt x="10097644" y="5160415"/>
                  <a:pt x="9958337" y="5170979"/>
                </a:cubicBezTo>
                <a:cubicBezTo>
                  <a:pt x="9819030" y="5181543"/>
                  <a:pt x="9594632" y="5117482"/>
                  <a:pt x="9283974" y="5170979"/>
                </a:cubicBezTo>
                <a:cubicBezTo>
                  <a:pt x="8973316" y="5224476"/>
                  <a:pt x="9051406" y="5156699"/>
                  <a:pt x="8903565" y="5170979"/>
                </a:cubicBezTo>
                <a:cubicBezTo>
                  <a:pt x="8755724" y="5185259"/>
                  <a:pt x="8556968" y="5121734"/>
                  <a:pt x="8229202" y="5170979"/>
                </a:cubicBezTo>
                <a:cubicBezTo>
                  <a:pt x="7901436" y="5220224"/>
                  <a:pt x="7662813" y="5115441"/>
                  <a:pt x="7456854" y="5170979"/>
                </a:cubicBezTo>
                <a:cubicBezTo>
                  <a:pt x="7250895" y="5226517"/>
                  <a:pt x="7282528" y="5165558"/>
                  <a:pt x="7174429" y="5170979"/>
                </a:cubicBezTo>
                <a:cubicBezTo>
                  <a:pt x="7066330" y="5176400"/>
                  <a:pt x="6918568" y="5162719"/>
                  <a:pt x="6696034" y="5170979"/>
                </a:cubicBezTo>
                <a:cubicBezTo>
                  <a:pt x="6473501" y="5179239"/>
                  <a:pt x="6427659" y="5160376"/>
                  <a:pt x="6217640" y="5170979"/>
                </a:cubicBezTo>
                <a:cubicBezTo>
                  <a:pt x="6007621" y="5181582"/>
                  <a:pt x="5930992" y="5161076"/>
                  <a:pt x="5837230" y="5170979"/>
                </a:cubicBezTo>
                <a:cubicBezTo>
                  <a:pt x="5743468" y="5180882"/>
                  <a:pt x="5487494" y="5126738"/>
                  <a:pt x="5358836" y="5170979"/>
                </a:cubicBezTo>
                <a:cubicBezTo>
                  <a:pt x="5230178" y="5215220"/>
                  <a:pt x="5035798" y="5153649"/>
                  <a:pt x="4782457" y="5170979"/>
                </a:cubicBezTo>
                <a:cubicBezTo>
                  <a:pt x="4529116" y="5188309"/>
                  <a:pt x="4581784" y="5141469"/>
                  <a:pt x="4500032" y="5170979"/>
                </a:cubicBezTo>
                <a:cubicBezTo>
                  <a:pt x="4418281" y="5200489"/>
                  <a:pt x="4054728" y="5161034"/>
                  <a:pt x="3923653" y="5170979"/>
                </a:cubicBezTo>
                <a:cubicBezTo>
                  <a:pt x="3792578" y="5180924"/>
                  <a:pt x="3733269" y="5157804"/>
                  <a:pt x="3543243" y="5170979"/>
                </a:cubicBezTo>
                <a:cubicBezTo>
                  <a:pt x="3353217" y="5184154"/>
                  <a:pt x="3081153" y="5107860"/>
                  <a:pt x="2868880" y="5170979"/>
                </a:cubicBezTo>
                <a:cubicBezTo>
                  <a:pt x="2656607" y="5234098"/>
                  <a:pt x="2684601" y="5148635"/>
                  <a:pt x="2586455" y="5170979"/>
                </a:cubicBezTo>
                <a:cubicBezTo>
                  <a:pt x="2488309" y="5193323"/>
                  <a:pt x="2219158" y="5168846"/>
                  <a:pt x="2108060" y="5170979"/>
                </a:cubicBezTo>
                <a:cubicBezTo>
                  <a:pt x="1996962" y="5173112"/>
                  <a:pt x="1912998" y="5143244"/>
                  <a:pt x="1825635" y="5170979"/>
                </a:cubicBezTo>
                <a:cubicBezTo>
                  <a:pt x="1738273" y="5198714"/>
                  <a:pt x="1595713" y="5152750"/>
                  <a:pt x="1445225" y="5170979"/>
                </a:cubicBezTo>
                <a:cubicBezTo>
                  <a:pt x="1294737" y="5189208"/>
                  <a:pt x="1294163" y="5164944"/>
                  <a:pt x="1162799" y="5170979"/>
                </a:cubicBezTo>
                <a:cubicBezTo>
                  <a:pt x="1031435" y="5177014"/>
                  <a:pt x="750947" y="5132473"/>
                  <a:pt x="442326" y="5170979"/>
                </a:cubicBezTo>
                <a:cubicBezTo>
                  <a:pt x="190166" y="5167740"/>
                  <a:pt x="5449" y="4977555"/>
                  <a:pt x="0" y="4728653"/>
                </a:cubicBezTo>
                <a:cubicBezTo>
                  <a:pt x="-63021" y="4550758"/>
                  <a:pt x="55316" y="4405013"/>
                  <a:pt x="0" y="4149999"/>
                </a:cubicBezTo>
                <a:cubicBezTo>
                  <a:pt x="-55316" y="3894985"/>
                  <a:pt x="41925" y="3793039"/>
                  <a:pt x="0" y="3571345"/>
                </a:cubicBezTo>
                <a:cubicBezTo>
                  <a:pt x="-41925" y="3349651"/>
                  <a:pt x="40761" y="3278763"/>
                  <a:pt x="0" y="3035554"/>
                </a:cubicBezTo>
                <a:cubicBezTo>
                  <a:pt x="-40761" y="2792345"/>
                  <a:pt x="30456" y="2711672"/>
                  <a:pt x="0" y="2585490"/>
                </a:cubicBezTo>
                <a:cubicBezTo>
                  <a:pt x="-30456" y="2459308"/>
                  <a:pt x="12033" y="2196135"/>
                  <a:pt x="0" y="2092562"/>
                </a:cubicBezTo>
                <a:cubicBezTo>
                  <a:pt x="-12033" y="1988989"/>
                  <a:pt x="11573" y="1825116"/>
                  <a:pt x="0" y="1685361"/>
                </a:cubicBezTo>
                <a:cubicBezTo>
                  <a:pt x="-11573" y="1545606"/>
                  <a:pt x="37942" y="1366435"/>
                  <a:pt x="0" y="1235296"/>
                </a:cubicBezTo>
                <a:cubicBezTo>
                  <a:pt x="-37942" y="1104158"/>
                  <a:pt x="42336" y="712047"/>
                  <a:pt x="0" y="442326"/>
                </a:cubicBezTo>
                <a:close/>
              </a:path>
              <a:path w="10683089" h="5170979" stroke="0" extrusionOk="0">
                <a:moveTo>
                  <a:pt x="0" y="442326"/>
                </a:moveTo>
                <a:cubicBezTo>
                  <a:pt x="-9519" y="162000"/>
                  <a:pt x="203872" y="12504"/>
                  <a:pt x="442326" y="0"/>
                </a:cubicBezTo>
                <a:cubicBezTo>
                  <a:pt x="630550" y="-43189"/>
                  <a:pt x="1050123" y="18254"/>
                  <a:pt x="1214673" y="0"/>
                </a:cubicBezTo>
                <a:cubicBezTo>
                  <a:pt x="1379223" y="-18254"/>
                  <a:pt x="1731745" y="39676"/>
                  <a:pt x="1889036" y="0"/>
                </a:cubicBezTo>
                <a:cubicBezTo>
                  <a:pt x="2046327" y="-39676"/>
                  <a:pt x="2376565" y="53732"/>
                  <a:pt x="2563399" y="0"/>
                </a:cubicBezTo>
                <a:cubicBezTo>
                  <a:pt x="2750233" y="-53732"/>
                  <a:pt x="2940954" y="21766"/>
                  <a:pt x="3139778" y="0"/>
                </a:cubicBezTo>
                <a:cubicBezTo>
                  <a:pt x="3338602" y="-21766"/>
                  <a:pt x="3733119" y="49942"/>
                  <a:pt x="3912125" y="0"/>
                </a:cubicBezTo>
                <a:cubicBezTo>
                  <a:pt x="4091131" y="-49942"/>
                  <a:pt x="4184583" y="1825"/>
                  <a:pt x="4292535" y="0"/>
                </a:cubicBezTo>
                <a:cubicBezTo>
                  <a:pt x="4400487" y="-1825"/>
                  <a:pt x="4905985" y="5468"/>
                  <a:pt x="5064883" y="0"/>
                </a:cubicBezTo>
                <a:cubicBezTo>
                  <a:pt x="5223781" y="-5468"/>
                  <a:pt x="5467822" y="7247"/>
                  <a:pt x="5837230" y="0"/>
                </a:cubicBezTo>
                <a:cubicBezTo>
                  <a:pt x="6206638" y="-7247"/>
                  <a:pt x="6317544" y="53732"/>
                  <a:pt x="6609578" y="0"/>
                </a:cubicBezTo>
                <a:cubicBezTo>
                  <a:pt x="6901612" y="-53732"/>
                  <a:pt x="7092888" y="66630"/>
                  <a:pt x="7381925" y="0"/>
                </a:cubicBezTo>
                <a:cubicBezTo>
                  <a:pt x="7670962" y="-66630"/>
                  <a:pt x="7720683" y="40394"/>
                  <a:pt x="7958304" y="0"/>
                </a:cubicBezTo>
                <a:cubicBezTo>
                  <a:pt x="8195925" y="-40394"/>
                  <a:pt x="8168930" y="21227"/>
                  <a:pt x="8338713" y="0"/>
                </a:cubicBezTo>
                <a:cubicBezTo>
                  <a:pt x="8508496" y="-21227"/>
                  <a:pt x="8594941" y="47035"/>
                  <a:pt x="8817108" y="0"/>
                </a:cubicBezTo>
                <a:cubicBezTo>
                  <a:pt x="9039275" y="-47035"/>
                  <a:pt x="9022448" y="30143"/>
                  <a:pt x="9099533" y="0"/>
                </a:cubicBezTo>
                <a:cubicBezTo>
                  <a:pt x="9176619" y="-30143"/>
                  <a:pt x="9334828" y="30122"/>
                  <a:pt x="9479943" y="0"/>
                </a:cubicBezTo>
                <a:cubicBezTo>
                  <a:pt x="9625058" y="-30122"/>
                  <a:pt x="9925758" y="1363"/>
                  <a:pt x="10240763" y="0"/>
                </a:cubicBezTo>
                <a:cubicBezTo>
                  <a:pt x="10447905" y="10022"/>
                  <a:pt x="10671195" y="200958"/>
                  <a:pt x="10683089" y="442326"/>
                </a:cubicBezTo>
                <a:cubicBezTo>
                  <a:pt x="10736019" y="580550"/>
                  <a:pt x="10655176" y="752701"/>
                  <a:pt x="10683089" y="935254"/>
                </a:cubicBezTo>
                <a:cubicBezTo>
                  <a:pt x="10711002" y="1117807"/>
                  <a:pt x="10637541" y="1266815"/>
                  <a:pt x="10683089" y="1385318"/>
                </a:cubicBezTo>
                <a:cubicBezTo>
                  <a:pt x="10728637" y="1503821"/>
                  <a:pt x="10655176" y="1724968"/>
                  <a:pt x="10683089" y="1963972"/>
                </a:cubicBezTo>
                <a:cubicBezTo>
                  <a:pt x="10711002" y="2202976"/>
                  <a:pt x="10660355" y="2358941"/>
                  <a:pt x="10683089" y="2542626"/>
                </a:cubicBezTo>
                <a:cubicBezTo>
                  <a:pt x="10705823" y="2726311"/>
                  <a:pt x="10676671" y="2825461"/>
                  <a:pt x="10683089" y="2949827"/>
                </a:cubicBezTo>
                <a:cubicBezTo>
                  <a:pt x="10689507" y="3074193"/>
                  <a:pt x="10659769" y="3359264"/>
                  <a:pt x="10683089" y="3485618"/>
                </a:cubicBezTo>
                <a:cubicBezTo>
                  <a:pt x="10706409" y="3611972"/>
                  <a:pt x="10673555" y="3837481"/>
                  <a:pt x="10683089" y="4064272"/>
                </a:cubicBezTo>
                <a:cubicBezTo>
                  <a:pt x="10692623" y="4291063"/>
                  <a:pt x="10680457" y="4537962"/>
                  <a:pt x="10683089" y="4728653"/>
                </a:cubicBezTo>
                <a:cubicBezTo>
                  <a:pt x="10713997" y="5003372"/>
                  <a:pt x="10462501" y="5138556"/>
                  <a:pt x="10240763" y="5170979"/>
                </a:cubicBezTo>
                <a:cubicBezTo>
                  <a:pt x="10105844" y="5178637"/>
                  <a:pt x="10074369" y="5142320"/>
                  <a:pt x="9958337" y="5170979"/>
                </a:cubicBezTo>
                <a:cubicBezTo>
                  <a:pt x="9842305" y="5199638"/>
                  <a:pt x="9660393" y="5133606"/>
                  <a:pt x="9577928" y="5170979"/>
                </a:cubicBezTo>
                <a:cubicBezTo>
                  <a:pt x="9495463" y="5208352"/>
                  <a:pt x="9096151" y="5097788"/>
                  <a:pt x="8805580" y="5170979"/>
                </a:cubicBezTo>
                <a:cubicBezTo>
                  <a:pt x="8515009" y="5244170"/>
                  <a:pt x="8371502" y="5148913"/>
                  <a:pt x="8131217" y="5170979"/>
                </a:cubicBezTo>
                <a:cubicBezTo>
                  <a:pt x="7890932" y="5193045"/>
                  <a:pt x="7867088" y="5145718"/>
                  <a:pt x="7652823" y="5170979"/>
                </a:cubicBezTo>
                <a:cubicBezTo>
                  <a:pt x="7438558" y="5196240"/>
                  <a:pt x="7246720" y="5167627"/>
                  <a:pt x="6978460" y="5170979"/>
                </a:cubicBezTo>
                <a:cubicBezTo>
                  <a:pt x="6710200" y="5174331"/>
                  <a:pt x="6688590" y="5137964"/>
                  <a:pt x="6402081" y="5170979"/>
                </a:cubicBezTo>
                <a:cubicBezTo>
                  <a:pt x="6115572" y="5203994"/>
                  <a:pt x="6207241" y="5141936"/>
                  <a:pt x="6021671" y="5170979"/>
                </a:cubicBezTo>
                <a:cubicBezTo>
                  <a:pt x="5836101" y="5200022"/>
                  <a:pt x="5759639" y="5153658"/>
                  <a:pt x="5543277" y="5170979"/>
                </a:cubicBezTo>
                <a:cubicBezTo>
                  <a:pt x="5326915" y="5188300"/>
                  <a:pt x="5207980" y="5161045"/>
                  <a:pt x="5064883" y="5170979"/>
                </a:cubicBezTo>
                <a:cubicBezTo>
                  <a:pt x="4921786" y="5180913"/>
                  <a:pt x="4774670" y="5137937"/>
                  <a:pt x="4586488" y="5170979"/>
                </a:cubicBezTo>
                <a:cubicBezTo>
                  <a:pt x="4398307" y="5204021"/>
                  <a:pt x="4138888" y="5113894"/>
                  <a:pt x="4010110" y="5170979"/>
                </a:cubicBezTo>
                <a:cubicBezTo>
                  <a:pt x="3881332" y="5228064"/>
                  <a:pt x="3555157" y="5126217"/>
                  <a:pt x="3335747" y="5170979"/>
                </a:cubicBezTo>
                <a:cubicBezTo>
                  <a:pt x="3116337" y="5215741"/>
                  <a:pt x="3115001" y="5154595"/>
                  <a:pt x="3053321" y="5170979"/>
                </a:cubicBezTo>
                <a:cubicBezTo>
                  <a:pt x="2991641" y="5187363"/>
                  <a:pt x="2859902" y="5168764"/>
                  <a:pt x="2672911" y="5170979"/>
                </a:cubicBezTo>
                <a:cubicBezTo>
                  <a:pt x="2485920" y="5173194"/>
                  <a:pt x="2484874" y="5170225"/>
                  <a:pt x="2390486" y="5170979"/>
                </a:cubicBezTo>
                <a:cubicBezTo>
                  <a:pt x="2296099" y="5171733"/>
                  <a:pt x="2030469" y="5124644"/>
                  <a:pt x="1814107" y="5170979"/>
                </a:cubicBezTo>
                <a:cubicBezTo>
                  <a:pt x="1597745" y="5217314"/>
                  <a:pt x="1207452" y="5136157"/>
                  <a:pt x="1041760" y="5170979"/>
                </a:cubicBezTo>
                <a:cubicBezTo>
                  <a:pt x="876068" y="5205801"/>
                  <a:pt x="648925" y="5143755"/>
                  <a:pt x="442326" y="5170979"/>
                </a:cubicBezTo>
                <a:cubicBezTo>
                  <a:pt x="197091" y="5186180"/>
                  <a:pt x="4962" y="4974743"/>
                  <a:pt x="0" y="4728653"/>
                </a:cubicBezTo>
                <a:cubicBezTo>
                  <a:pt x="-9199" y="4629059"/>
                  <a:pt x="21635" y="4375818"/>
                  <a:pt x="0" y="4235725"/>
                </a:cubicBezTo>
                <a:cubicBezTo>
                  <a:pt x="-21635" y="4095632"/>
                  <a:pt x="28525" y="3933915"/>
                  <a:pt x="0" y="3828524"/>
                </a:cubicBezTo>
                <a:cubicBezTo>
                  <a:pt x="-28525" y="3723133"/>
                  <a:pt x="35176" y="3481148"/>
                  <a:pt x="0" y="3207007"/>
                </a:cubicBezTo>
                <a:cubicBezTo>
                  <a:pt x="-35176" y="2932866"/>
                  <a:pt x="50155" y="2934296"/>
                  <a:pt x="0" y="2756943"/>
                </a:cubicBezTo>
                <a:cubicBezTo>
                  <a:pt x="-50155" y="2579590"/>
                  <a:pt x="2755" y="2370148"/>
                  <a:pt x="0" y="2221152"/>
                </a:cubicBezTo>
                <a:cubicBezTo>
                  <a:pt x="-2755" y="2072156"/>
                  <a:pt x="16835" y="1909655"/>
                  <a:pt x="0" y="1685361"/>
                </a:cubicBezTo>
                <a:cubicBezTo>
                  <a:pt x="-16835" y="1461067"/>
                  <a:pt x="24392" y="1419455"/>
                  <a:pt x="0" y="1278160"/>
                </a:cubicBezTo>
                <a:cubicBezTo>
                  <a:pt x="-24392" y="1136865"/>
                  <a:pt x="57317" y="772667"/>
                  <a:pt x="0" y="442326"/>
                </a:cubicBezTo>
                <a:close/>
              </a:path>
            </a:pathLst>
          </a:custGeom>
          <a:solidFill>
            <a:srgbClr val="D5D6FB"/>
          </a:solidFill>
          <a:ln w="9525">
            <a:solidFill>
              <a:srgbClr val="565ADD"/>
            </a:solidFill>
            <a:extLst>
              <a:ext uri="{C807C97D-BFC1-408E-A445-0C87EB9F89A2}">
                <ask:lineSketchStyleProps xmlns:ask="http://schemas.microsoft.com/office/drawing/2018/sketchyshapes" sd="1022099461">
                  <a:prstGeom prst="roundRect">
                    <a:avLst>
                      <a:gd name="adj" fmla="val 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11">
            <a:extLst>
              <a:ext uri="{FF2B5EF4-FFF2-40B4-BE49-F238E27FC236}">
                <a16:creationId xmlns:a16="http://schemas.microsoft.com/office/drawing/2014/main" id="{95E733C1-AF94-5032-0260-738B888D2AC5}"/>
              </a:ext>
            </a:extLst>
          </p:cNvPr>
          <p:cNvGrpSpPr/>
          <p:nvPr/>
        </p:nvGrpSpPr>
        <p:grpSpPr>
          <a:xfrm>
            <a:off x="1890687" y="275353"/>
            <a:ext cx="8410624" cy="553998"/>
            <a:chOff x="1890687" y="275353"/>
            <a:chExt cx="8410624" cy="553998"/>
          </a:xfrm>
        </p:grpSpPr>
        <p:sp>
          <p:nvSpPr>
            <p:cNvPr id="7" name="TextBox 6">
              <a:extLst>
                <a:ext uri="{FF2B5EF4-FFF2-40B4-BE49-F238E27FC236}">
                  <a16:creationId xmlns:a16="http://schemas.microsoft.com/office/drawing/2014/main" id="{7BE28DE7-0800-6196-F592-4470C1E9B6C6}"/>
                </a:ext>
              </a:extLst>
            </p:cNvPr>
            <p:cNvSpPr txBox="1"/>
            <p:nvPr/>
          </p:nvSpPr>
          <p:spPr>
            <a:xfrm>
              <a:off x="2884448" y="275353"/>
              <a:ext cx="6423102" cy="553998"/>
            </a:xfrm>
            <a:prstGeom prst="rect">
              <a:avLst/>
            </a:prstGeom>
            <a:noFill/>
          </p:spPr>
          <p:txBody>
            <a:bodyPr wrap="square" rtlCol="0">
              <a:spAutoFit/>
            </a:bodyPr>
            <a:lstStyle/>
            <a:p>
              <a:pPr algn="ctr"/>
              <a:r>
                <a:rPr lang="en-US" sz="3000" b="1" dirty="0">
                  <a:solidFill>
                    <a:srgbClr val="565ADD"/>
                  </a:solidFill>
                  <a:effectLst>
                    <a:outerShdw blurRad="50800" dist="38100" dir="5400000" algn="t" rotWithShape="0">
                      <a:prstClr val="black">
                        <a:alpha val="40000"/>
                      </a:prstClr>
                    </a:outerShdw>
                  </a:effectLst>
                  <a:latin typeface="Roboto" pitchFamily="2" charset="0"/>
                  <a:ea typeface="Roboto" pitchFamily="2" charset="0"/>
                </a:rPr>
                <a:t>TRUSTED </a:t>
              </a:r>
              <a:r>
                <a:rPr lang="en-US" sz="3000" b="1" dirty="0" err="1">
                  <a:solidFill>
                    <a:srgbClr val="FFC000"/>
                  </a:solidFill>
                  <a:effectLst>
                    <a:outerShdw blurRad="50800" dist="38100" dir="5400000" algn="t" rotWithShape="0">
                      <a:prstClr val="black">
                        <a:alpha val="40000"/>
                      </a:prstClr>
                    </a:outerShdw>
                  </a:effectLst>
                  <a:latin typeface="Roboto" pitchFamily="2" charset="0"/>
                  <a:ea typeface="Roboto" pitchFamily="2" charset="0"/>
                </a:rPr>
                <a:t>PALMPAY</a:t>
              </a:r>
              <a:r>
                <a:rPr lang="en-US" sz="3000" b="1" dirty="0">
                  <a:solidFill>
                    <a:srgbClr val="565ADD"/>
                  </a:solidFill>
                  <a:effectLst>
                    <a:outerShdw blurRad="50800" dist="38100" dir="5400000" algn="t" rotWithShape="0">
                      <a:prstClr val="black">
                        <a:alpha val="40000"/>
                      </a:prstClr>
                    </a:outerShdw>
                  </a:effectLst>
                  <a:latin typeface="Roboto" pitchFamily="2" charset="0"/>
                  <a:ea typeface="Roboto" pitchFamily="2" charset="0"/>
                </a:rPr>
                <a:t> CAM KẾT</a:t>
              </a:r>
              <a:endParaRPr lang="en-US" sz="3000" b="1" dirty="0">
                <a:solidFill>
                  <a:srgbClr val="FFC000"/>
                </a:solidFill>
                <a:effectLst>
                  <a:outerShdw blurRad="50800" dist="38100" dir="5400000" algn="t" rotWithShape="0">
                    <a:prstClr val="black">
                      <a:alpha val="40000"/>
                    </a:prstClr>
                  </a:outerShdw>
                </a:effectLst>
                <a:latin typeface="Roboto" pitchFamily="2" charset="0"/>
                <a:ea typeface="Roboto" pitchFamily="2" charset="0"/>
              </a:endParaRPr>
            </a:p>
          </p:txBody>
        </p:sp>
        <p:sp>
          <p:nvSpPr>
            <p:cNvPr id="9" name="Rectangle: Rounded Corners 8">
              <a:extLst>
                <a:ext uri="{FF2B5EF4-FFF2-40B4-BE49-F238E27FC236}">
                  <a16:creationId xmlns:a16="http://schemas.microsoft.com/office/drawing/2014/main" id="{32DB5911-ED6A-7594-2E9D-9DB83A5D2E4D}"/>
                </a:ext>
              </a:extLst>
            </p:cNvPr>
            <p:cNvSpPr/>
            <p:nvPr/>
          </p:nvSpPr>
          <p:spPr>
            <a:xfrm>
              <a:off x="1890687" y="414676"/>
              <a:ext cx="1223705" cy="275353"/>
            </a:xfrm>
            <a:prstGeom prst="roundRect">
              <a:avLst/>
            </a:prstGeom>
            <a:gradFill flip="none" rotWithShape="1">
              <a:gsLst>
                <a:gs pos="0">
                  <a:srgbClr val="999BF5"/>
                </a:gs>
                <a:gs pos="20000">
                  <a:srgbClr val="999BF5"/>
                </a:gs>
                <a:gs pos="95000">
                  <a:srgbClr val="444EC2"/>
                </a:gs>
                <a:gs pos="100000">
                  <a:srgbClr val="565ADD"/>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99614766-FDAD-91EA-0988-FF53589386ED}"/>
                </a:ext>
              </a:extLst>
            </p:cNvPr>
            <p:cNvSpPr/>
            <p:nvPr/>
          </p:nvSpPr>
          <p:spPr>
            <a:xfrm rot="10800000">
              <a:off x="9077606" y="414675"/>
              <a:ext cx="1223705" cy="275353"/>
            </a:xfrm>
            <a:prstGeom prst="roundRect">
              <a:avLst/>
            </a:prstGeom>
            <a:gradFill flip="none" rotWithShape="1">
              <a:gsLst>
                <a:gs pos="0">
                  <a:srgbClr val="999BF5"/>
                </a:gs>
                <a:gs pos="20000">
                  <a:srgbClr val="999BF5"/>
                </a:gs>
                <a:gs pos="95000">
                  <a:srgbClr val="444EC2"/>
                </a:gs>
                <a:gs pos="100000">
                  <a:srgbClr val="565ADD"/>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 1">
            <a:extLst>
              <a:ext uri="{FF2B5EF4-FFF2-40B4-BE49-F238E27FC236}">
                <a16:creationId xmlns:a16="http://schemas.microsoft.com/office/drawing/2014/main" id="{1CC29A0E-F10D-2C29-42D2-7FB95DCD9A51}"/>
              </a:ext>
            </a:extLst>
          </p:cNvPr>
          <p:cNvSpPr/>
          <p:nvPr/>
        </p:nvSpPr>
        <p:spPr>
          <a:xfrm>
            <a:off x="1692348" y="936998"/>
            <a:ext cx="9316666" cy="225928"/>
          </a:xfrm>
          <a:prstGeom prst="rect">
            <a:avLst/>
          </a:prstGeom>
          <a:noFill/>
          <a:ln/>
        </p:spPr>
        <p:txBody>
          <a:bodyPr wrap="none" lIns="0" tIns="0" rIns="0" bIns="0" rtlCol="0" anchor="t"/>
          <a:lstStyle/>
          <a:p>
            <a:pPr marL="0" indent="0" algn="l">
              <a:lnSpc>
                <a:spcPct val="133000"/>
              </a:lnSpc>
              <a:buNone/>
            </a:pPr>
            <a:r>
              <a:rPr lang="en-US" sz="1200" b="1" dirty="0">
                <a:solidFill>
                  <a:srgbClr val="565ADD"/>
                </a:solidFill>
                <a:latin typeface="Roboto" pitchFamily="2" charset="0"/>
                <a:ea typeface="Roboto" pitchFamily="2" charset="0"/>
                <a:cs typeface="Times New Roman" panose="02020603050405020304" pitchFamily="18" charset="0"/>
              </a:rPr>
              <a:t>Trusted PalmPay </a:t>
            </a:r>
            <a:r>
              <a:rPr lang="en-US" sz="1200" dirty="0">
                <a:solidFill>
                  <a:srgbClr val="565ADD"/>
                </a:solidFill>
                <a:latin typeface="Roboto" pitchFamily="2" charset="0"/>
                <a:ea typeface="Roboto" pitchFamily="2" charset="0"/>
                <a:cs typeface="Times New Roman" panose="02020603050405020304" pitchFamily="18" charset="0"/>
              </a:rPr>
              <a:t>cam kết tuân thủ đầy đủ các quy định pháp luật hiện hành về thanh toán, bảo mật và bảo vệ dữ liệu cá nhân tại Việt Nam.</a:t>
            </a:r>
          </a:p>
        </p:txBody>
      </p:sp>
      <p:grpSp>
        <p:nvGrpSpPr>
          <p:cNvPr id="24" name="Group 23">
            <a:extLst>
              <a:ext uri="{FF2B5EF4-FFF2-40B4-BE49-F238E27FC236}">
                <a16:creationId xmlns:a16="http://schemas.microsoft.com/office/drawing/2014/main" id="{7E3B12A2-E5D2-1767-A97C-603D7AE32EF4}"/>
              </a:ext>
            </a:extLst>
          </p:cNvPr>
          <p:cNvGrpSpPr/>
          <p:nvPr/>
        </p:nvGrpSpPr>
        <p:grpSpPr>
          <a:xfrm>
            <a:off x="861176" y="1581478"/>
            <a:ext cx="5313287" cy="413875"/>
            <a:chOff x="861176" y="1581478"/>
            <a:chExt cx="5313287" cy="413875"/>
          </a:xfrm>
        </p:grpSpPr>
        <p:sp>
          <p:nvSpPr>
            <p:cNvPr id="15" name="TextBox 14">
              <a:extLst>
                <a:ext uri="{FF2B5EF4-FFF2-40B4-BE49-F238E27FC236}">
                  <a16:creationId xmlns:a16="http://schemas.microsoft.com/office/drawing/2014/main" id="{F4A0C165-F624-FAD1-B546-DBF6A0ACB0BA}"/>
                </a:ext>
              </a:extLst>
            </p:cNvPr>
            <p:cNvSpPr txBox="1"/>
            <p:nvPr/>
          </p:nvSpPr>
          <p:spPr>
            <a:xfrm>
              <a:off x="1275051" y="1649916"/>
              <a:ext cx="4899412" cy="276999"/>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THANH TOÁN, TRUNG GIAN THANH TOÁN</a:t>
              </a:r>
              <a:endParaRPr lang="en-US" sz="1200" b="1" dirty="0">
                <a:solidFill>
                  <a:srgbClr val="565ADD"/>
                </a:solidFill>
                <a:latin typeface="Roboto" pitchFamily="2" charset="0"/>
                <a:ea typeface="Roboto" pitchFamily="2" charset="0"/>
                <a:cs typeface="Times New Roman" panose="02020603050405020304" pitchFamily="18" charset="0"/>
              </a:endParaRPr>
            </a:p>
          </p:txBody>
        </p:sp>
        <p:pic>
          <p:nvPicPr>
            <p:cNvPr id="18" name="Graphic 17" descr="Receipt with solid fill">
              <a:extLst>
                <a:ext uri="{FF2B5EF4-FFF2-40B4-BE49-F238E27FC236}">
                  <a16:creationId xmlns:a16="http://schemas.microsoft.com/office/drawing/2014/main" id="{24FB4EC0-9833-0ACE-CB8F-3228B9E35C1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61176" y="1581478"/>
              <a:ext cx="413875" cy="413875"/>
            </a:xfrm>
            <a:prstGeom prst="rect">
              <a:avLst/>
            </a:prstGeom>
          </p:spPr>
        </p:pic>
      </p:grpSp>
      <p:sp>
        <p:nvSpPr>
          <p:cNvPr id="20" name="TextBox 19">
            <a:extLst>
              <a:ext uri="{FF2B5EF4-FFF2-40B4-BE49-F238E27FC236}">
                <a16:creationId xmlns:a16="http://schemas.microsoft.com/office/drawing/2014/main" id="{53FC7B02-23ED-B90D-461E-512DD5A736A0}"/>
              </a:ext>
            </a:extLst>
          </p:cNvPr>
          <p:cNvSpPr txBox="1"/>
          <p:nvPr/>
        </p:nvSpPr>
        <p:spPr>
          <a:xfrm>
            <a:off x="1387146" y="1997586"/>
            <a:ext cx="5430112"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Nghị định 52/2024/</a:t>
            </a:r>
            <a:r>
              <a:rPr lang="en-US" sz="1200" dirty="0" err="1">
                <a:solidFill>
                  <a:srgbClr val="565ADD"/>
                </a:solidFill>
                <a:latin typeface="Roboto" pitchFamily="2" charset="0"/>
                <a:ea typeface="Roboto" pitchFamily="2" charset="0"/>
                <a:cs typeface="Times New Roman" panose="02020603050405020304" pitchFamily="18" charset="0"/>
              </a:rPr>
              <a:t>NĐ</a:t>
            </a:r>
            <a:r>
              <a:rPr lang="en-US" sz="1200" dirty="0">
                <a:solidFill>
                  <a:srgbClr val="565ADD"/>
                </a:solidFill>
                <a:latin typeface="Roboto" pitchFamily="2" charset="0"/>
                <a:ea typeface="Roboto" pitchFamily="2" charset="0"/>
                <a:cs typeface="Times New Roman" panose="02020603050405020304" pitchFamily="18" charset="0"/>
              </a:rPr>
              <a:t>-CP về quy định thanh toán không dùng tiền mặt</a:t>
            </a:r>
          </a:p>
        </p:txBody>
      </p:sp>
      <p:sp>
        <p:nvSpPr>
          <p:cNvPr id="21" name="TextBox 20">
            <a:extLst>
              <a:ext uri="{FF2B5EF4-FFF2-40B4-BE49-F238E27FC236}">
                <a16:creationId xmlns:a16="http://schemas.microsoft.com/office/drawing/2014/main" id="{370E97F7-01BE-BCEA-8B0E-B9255DC16504}"/>
              </a:ext>
            </a:extLst>
          </p:cNvPr>
          <p:cNvSpPr txBox="1"/>
          <p:nvPr/>
        </p:nvSpPr>
        <p:spPr>
          <a:xfrm>
            <a:off x="1387146" y="2345255"/>
            <a:ext cx="6109122"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Thông tư 40/2024/TT-</a:t>
            </a:r>
            <a:r>
              <a:rPr lang="en-US" sz="1200" dirty="0" err="1">
                <a:solidFill>
                  <a:srgbClr val="565ADD"/>
                </a:solidFill>
                <a:latin typeface="Roboto" pitchFamily="2" charset="0"/>
                <a:ea typeface="Roboto" pitchFamily="2" charset="0"/>
                <a:cs typeface="Times New Roman" panose="02020603050405020304" pitchFamily="18" charset="0"/>
              </a:rPr>
              <a:t>NHNN</a:t>
            </a:r>
            <a:r>
              <a:rPr lang="en-US" sz="1200" dirty="0">
                <a:solidFill>
                  <a:srgbClr val="565ADD"/>
                </a:solidFill>
                <a:latin typeface="Roboto" pitchFamily="2" charset="0"/>
                <a:ea typeface="Roboto" pitchFamily="2" charset="0"/>
                <a:cs typeface="Times New Roman" panose="02020603050405020304" pitchFamily="18" charset="0"/>
              </a:rPr>
              <a:t> về quy định cung ứng dịch vụ trung gian thanh toán</a:t>
            </a:r>
          </a:p>
        </p:txBody>
      </p:sp>
      <p:sp>
        <p:nvSpPr>
          <p:cNvPr id="23" name="TextBox 22">
            <a:extLst>
              <a:ext uri="{FF2B5EF4-FFF2-40B4-BE49-F238E27FC236}">
                <a16:creationId xmlns:a16="http://schemas.microsoft.com/office/drawing/2014/main" id="{6E4B7CEF-280E-3729-7381-807DDB9DD944}"/>
              </a:ext>
            </a:extLst>
          </p:cNvPr>
          <p:cNvSpPr txBox="1"/>
          <p:nvPr/>
        </p:nvSpPr>
        <p:spPr>
          <a:xfrm>
            <a:off x="1387146" y="2692924"/>
            <a:ext cx="6896774"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Thông tư 15/2024/TT-</a:t>
            </a:r>
            <a:r>
              <a:rPr lang="en-US" sz="1200" dirty="0" err="1">
                <a:solidFill>
                  <a:srgbClr val="565ADD"/>
                </a:solidFill>
                <a:latin typeface="Roboto" pitchFamily="2" charset="0"/>
                <a:ea typeface="Roboto" pitchFamily="2" charset="0"/>
                <a:cs typeface="Times New Roman" panose="02020603050405020304" pitchFamily="18" charset="0"/>
              </a:rPr>
              <a:t>NHNN</a:t>
            </a:r>
            <a:r>
              <a:rPr lang="en-US" sz="1200" dirty="0">
                <a:solidFill>
                  <a:srgbClr val="565ADD"/>
                </a:solidFill>
                <a:latin typeface="Roboto" pitchFamily="2" charset="0"/>
                <a:ea typeface="Roboto" pitchFamily="2" charset="0"/>
                <a:cs typeface="Times New Roman" panose="02020603050405020304" pitchFamily="18" charset="0"/>
              </a:rPr>
              <a:t> về quy định về cung ứng dịch vụ thanh toán không dùng tiền mặt</a:t>
            </a:r>
          </a:p>
        </p:txBody>
      </p:sp>
      <p:grpSp>
        <p:nvGrpSpPr>
          <p:cNvPr id="25" name="Group 24">
            <a:extLst>
              <a:ext uri="{FF2B5EF4-FFF2-40B4-BE49-F238E27FC236}">
                <a16:creationId xmlns:a16="http://schemas.microsoft.com/office/drawing/2014/main" id="{D7D5049D-B133-E32C-ECA2-716BCA451742}"/>
              </a:ext>
            </a:extLst>
          </p:cNvPr>
          <p:cNvGrpSpPr/>
          <p:nvPr/>
        </p:nvGrpSpPr>
        <p:grpSpPr>
          <a:xfrm>
            <a:off x="861176" y="3062558"/>
            <a:ext cx="5313287" cy="413875"/>
            <a:chOff x="861176" y="1581478"/>
            <a:chExt cx="5313287" cy="413875"/>
          </a:xfrm>
        </p:grpSpPr>
        <p:sp>
          <p:nvSpPr>
            <p:cNvPr id="26" name="TextBox 25">
              <a:extLst>
                <a:ext uri="{FF2B5EF4-FFF2-40B4-BE49-F238E27FC236}">
                  <a16:creationId xmlns:a16="http://schemas.microsoft.com/office/drawing/2014/main" id="{B1630C7F-76E2-46E6-A4DB-655BA7BECAB9}"/>
                </a:ext>
              </a:extLst>
            </p:cNvPr>
            <p:cNvSpPr txBox="1"/>
            <p:nvPr/>
          </p:nvSpPr>
          <p:spPr>
            <a:xfrm>
              <a:off x="1275051" y="1649916"/>
              <a:ext cx="4899412" cy="276999"/>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AN TOÀN, BẢO MẬT THÔNG TIN</a:t>
              </a:r>
              <a:endParaRPr lang="en-US" sz="1200" b="1" dirty="0">
                <a:solidFill>
                  <a:srgbClr val="565ADD"/>
                </a:solidFill>
                <a:latin typeface="Roboto" pitchFamily="2" charset="0"/>
                <a:ea typeface="Roboto" pitchFamily="2" charset="0"/>
                <a:cs typeface="Times New Roman" panose="02020603050405020304" pitchFamily="18" charset="0"/>
              </a:endParaRPr>
            </a:p>
          </p:txBody>
        </p:sp>
        <p:pic>
          <p:nvPicPr>
            <p:cNvPr id="27" name="Graphic 26" descr="Receipt with solid fill">
              <a:extLst>
                <a:ext uri="{FF2B5EF4-FFF2-40B4-BE49-F238E27FC236}">
                  <a16:creationId xmlns:a16="http://schemas.microsoft.com/office/drawing/2014/main" id="{1073172D-D3E3-DB20-2CA9-0DB135A4956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61176" y="1581478"/>
              <a:ext cx="413875" cy="413875"/>
            </a:xfrm>
            <a:prstGeom prst="rect">
              <a:avLst/>
            </a:prstGeom>
          </p:spPr>
        </p:pic>
      </p:grpSp>
      <p:sp>
        <p:nvSpPr>
          <p:cNvPr id="29" name="TextBox 28">
            <a:extLst>
              <a:ext uri="{FF2B5EF4-FFF2-40B4-BE49-F238E27FC236}">
                <a16:creationId xmlns:a16="http://schemas.microsoft.com/office/drawing/2014/main" id="{297D3211-B81A-CC7A-6D19-F4C9470CA20C}"/>
              </a:ext>
            </a:extLst>
          </p:cNvPr>
          <p:cNvSpPr txBox="1"/>
          <p:nvPr/>
        </p:nvSpPr>
        <p:spPr>
          <a:xfrm>
            <a:off x="1387146" y="3480898"/>
            <a:ext cx="8807055"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Thông tư 50/2024/TT-</a:t>
            </a:r>
            <a:r>
              <a:rPr lang="en-US" sz="1200" dirty="0" err="1">
                <a:solidFill>
                  <a:srgbClr val="565ADD"/>
                </a:solidFill>
                <a:latin typeface="Roboto" pitchFamily="2" charset="0"/>
                <a:ea typeface="Roboto" pitchFamily="2" charset="0"/>
                <a:cs typeface="Times New Roman" panose="02020603050405020304" pitchFamily="18" charset="0"/>
              </a:rPr>
              <a:t>NHNN</a:t>
            </a:r>
            <a:r>
              <a:rPr lang="en-US" sz="1200" dirty="0">
                <a:solidFill>
                  <a:srgbClr val="565ADD"/>
                </a:solidFill>
                <a:latin typeface="Roboto" pitchFamily="2" charset="0"/>
                <a:ea typeface="Roboto" pitchFamily="2" charset="0"/>
                <a:cs typeface="Times New Roman" panose="02020603050405020304" pitchFamily="18" charset="0"/>
              </a:rPr>
              <a:t> về quy định an toàn, bảo mật cho việc cung cấp dịch vụ trực tuyến trong ngành ngân hàng</a:t>
            </a:r>
          </a:p>
        </p:txBody>
      </p:sp>
      <p:sp>
        <p:nvSpPr>
          <p:cNvPr id="31" name="TextBox 30">
            <a:extLst>
              <a:ext uri="{FF2B5EF4-FFF2-40B4-BE49-F238E27FC236}">
                <a16:creationId xmlns:a16="http://schemas.microsoft.com/office/drawing/2014/main" id="{105C3403-F125-587A-F46E-E2BF4467FC11}"/>
              </a:ext>
            </a:extLst>
          </p:cNvPr>
          <p:cNvSpPr txBox="1"/>
          <p:nvPr/>
        </p:nvSpPr>
        <p:spPr>
          <a:xfrm>
            <a:off x="1387146" y="3828567"/>
            <a:ext cx="6109122"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Luật An toàn thông tin mạng 2015</a:t>
            </a:r>
          </a:p>
        </p:txBody>
      </p:sp>
      <p:sp>
        <p:nvSpPr>
          <p:cNvPr id="33" name="TextBox 32">
            <a:extLst>
              <a:ext uri="{FF2B5EF4-FFF2-40B4-BE49-F238E27FC236}">
                <a16:creationId xmlns:a16="http://schemas.microsoft.com/office/drawing/2014/main" id="{A166FA1E-8C74-022F-EE0B-EEE8B2136253}"/>
              </a:ext>
            </a:extLst>
          </p:cNvPr>
          <p:cNvSpPr txBox="1"/>
          <p:nvPr/>
        </p:nvSpPr>
        <p:spPr>
          <a:xfrm>
            <a:off x="1387146" y="4174004"/>
            <a:ext cx="6109122"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Luật An ninh mạng 2018 / Nghị định 53/2022/</a:t>
            </a:r>
            <a:r>
              <a:rPr lang="en-US" sz="1200" dirty="0" err="1">
                <a:solidFill>
                  <a:srgbClr val="565ADD"/>
                </a:solidFill>
                <a:latin typeface="Roboto" pitchFamily="2" charset="0"/>
                <a:ea typeface="Roboto" pitchFamily="2" charset="0"/>
                <a:cs typeface="Times New Roman" panose="02020603050405020304" pitchFamily="18" charset="0"/>
              </a:rPr>
              <a:t>NĐ</a:t>
            </a:r>
            <a:r>
              <a:rPr lang="en-US" sz="1200" dirty="0">
                <a:solidFill>
                  <a:srgbClr val="565ADD"/>
                </a:solidFill>
                <a:latin typeface="Roboto" pitchFamily="2" charset="0"/>
                <a:ea typeface="Roboto" pitchFamily="2" charset="0"/>
                <a:cs typeface="Times New Roman" panose="02020603050405020304" pitchFamily="18" charset="0"/>
              </a:rPr>
              <a:t>-CP</a:t>
            </a:r>
          </a:p>
        </p:txBody>
      </p:sp>
      <p:grpSp>
        <p:nvGrpSpPr>
          <p:cNvPr id="34" name="Group 33">
            <a:extLst>
              <a:ext uri="{FF2B5EF4-FFF2-40B4-BE49-F238E27FC236}">
                <a16:creationId xmlns:a16="http://schemas.microsoft.com/office/drawing/2014/main" id="{6CE6E81E-1535-C488-C450-4F6AE3A90DD7}"/>
              </a:ext>
            </a:extLst>
          </p:cNvPr>
          <p:cNvGrpSpPr/>
          <p:nvPr/>
        </p:nvGrpSpPr>
        <p:grpSpPr>
          <a:xfrm>
            <a:off x="861176" y="4526735"/>
            <a:ext cx="5313287" cy="413875"/>
            <a:chOff x="861176" y="1581478"/>
            <a:chExt cx="5313287" cy="413875"/>
          </a:xfrm>
        </p:grpSpPr>
        <p:sp>
          <p:nvSpPr>
            <p:cNvPr id="35" name="TextBox 34">
              <a:extLst>
                <a:ext uri="{FF2B5EF4-FFF2-40B4-BE49-F238E27FC236}">
                  <a16:creationId xmlns:a16="http://schemas.microsoft.com/office/drawing/2014/main" id="{D9F23B7B-0F00-E7DA-F555-DA3E8FE97643}"/>
                </a:ext>
              </a:extLst>
            </p:cNvPr>
            <p:cNvSpPr txBox="1"/>
            <p:nvPr/>
          </p:nvSpPr>
          <p:spPr>
            <a:xfrm>
              <a:off x="1275051" y="1649916"/>
              <a:ext cx="4899412" cy="276999"/>
            </a:xfrm>
            <a:prstGeom prst="rect">
              <a:avLst/>
            </a:prstGeom>
            <a:noFill/>
          </p:spPr>
          <p:txBody>
            <a:bodyPr wrap="square" rtlCol="0">
              <a:spAutoFit/>
            </a:bodyPr>
            <a:lstStyle/>
            <a:p>
              <a:r>
                <a:rPr lang="vi-VN" sz="1200" b="1" dirty="0">
                  <a:solidFill>
                    <a:srgbClr val="565ADD"/>
                  </a:solidFill>
                  <a:latin typeface="Roboto" pitchFamily="2" charset="0"/>
                  <a:ea typeface="Roboto" pitchFamily="2" charset="0"/>
                  <a:cs typeface="Times New Roman" panose="02020603050405020304" pitchFamily="18" charset="0"/>
                </a:rPr>
                <a:t>BẢO VỆ DỮ LIỆU CÁ NHÂN</a:t>
              </a:r>
              <a:endParaRPr lang="en-US" sz="1200" b="1" dirty="0">
                <a:solidFill>
                  <a:srgbClr val="565ADD"/>
                </a:solidFill>
                <a:latin typeface="Roboto" pitchFamily="2" charset="0"/>
                <a:ea typeface="Roboto" pitchFamily="2" charset="0"/>
                <a:cs typeface="Times New Roman" panose="02020603050405020304" pitchFamily="18" charset="0"/>
              </a:endParaRPr>
            </a:p>
          </p:txBody>
        </p:sp>
        <p:pic>
          <p:nvPicPr>
            <p:cNvPr id="36" name="Graphic 35" descr="Receipt with solid fill">
              <a:extLst>
                <a:ext uri="{FF2B5EF4-FFF2-40B4-BE49-F238E27FC236}">
                  <a16:creationId xmlns:a16="http://schemas.microsoft.com/office/drawing/2014/main" id="{93E72B4A-8A8A-D3D4-0097-6FB10B78BDB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61176" y="1581478"/>
              <a:ext cx="413875" cy="413875"/>
            </a:xfrm>
            <a:prstGeom prst="rect">
              <a:avLst/>
            </a:prstGeom>
          </p:spPr>
        </p:pic>
      </p:grpSp>
      <p:sp>
        <p:nvSpPr>
          <p:cNvPr id="38" name="TextBox 37">
            <a:extLst>
              <a:ext uri="{FF2B5EF4-FFF2-40B4-BE49-F238E27FC236}">
                <a16:creationId xmlns:a16="http://schemas.microsoft.com/office/drawing/2014/main" id="{4F74C750-EE14-EBFB-9AA5-DCB52D771BDD}"/>
              </a:ext>
            </a:extLst>
          </p:cNvPr>
          <p:cNvSpPr txBox="1"/>
          <p:nvPr/>
        </p:nvSpPr>
        <p:spPr>
          <a:xfrm>
            <a:off x="1387146" y="4931085"/>
            <a:ext cx="8807055"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Luật Bảo vệ dữ liệu cá nhân 2025 số 91/2025/</a:t>
            </a:r>
            <a:r>
              <a:rPr lang="en-US" sz="1200" dirty="0" err="1">
                <a:solidFill>
                  <a:srgbClr val="565ADD"/>
                </a:solidFill>
                <a:latin typeface="Roboto" pitchFamily="2" charset="0"/>
                <a:ea typeface="Roboto" pitchFamily="2" charset="0"/>
                <a:cs typeface="Times New Roman" panose="02020603050405020304" pitchFamily="18" charset="0"/>
              </a:rPr>
              <a:t>QH15</a:t>
            </a:r>
            <a:r>
              <a:rPr lang="en-US" sz="1200" dirty="0">
                <a:solidFill>
                  <a:srgbClr val="565ADD"/>
                </a:solidFill>
                <a:latin typeface="Roboto" pitchFamily="2" charset="0"/>
                <a:ea typeface="Roboto" pitchFamily="2" charset="0"/>
                <a:cs typeface="Times New Roman" panose="02020603050405020304" pitchFamily="18" charset="0"/>
              </a:rPr>
              <a:t> ban hành ngày 26/6/2025</a:t>
            </a:r>
          </a:p>
        </p:txBody>
      </p:sp>
      <p:sp>
        <p:nvSpPr>
          <p:cNvPr id="40" name="TextBox 39">
            <a:extLst>
              <a:ext uri="{FF2B5EF4-FFF2-40B4-BE49-F238E27FC236}">
                <a16:creationId xmlns:a16="http://schemas.microsoft.com/office/drawing/2014/main" id="{FAD54655-E05F-95C6-B64D-07823A59A066}"/>
              </a:ext>
            </a:extLst>
          </p:cNvPr>
          <p:cNvSpPr txBox="1"/>
          <p:nvPr/>
        </p:nvSpPr>
        <p:spPr>
          <a:xfrm>
            <a:off x="1387146" y="5276522"/>
            <a:ext cx="8807055"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Nghị định 13/2023/</a:t>
            </a:r>
            <a:r>
              <a:rPr lang="en-US" sz="1200" dirty="0" err="1">
                <a:solidFill>
                  <a:srgbClr val="565ADD"/>
                </a:solidFill>
                <a:latin typeface="Roboto" pitchFamily="2" charset="0"/>
                <a:ea typeface="Roboto" pitchFamily="2" charset="0"/>
                <a:cs typeface="Times New Roman" panose="02020603050405020304" pitchFamily="18" charset="0"/>
              </a:rPr>
              <a:t>NĐ</a:t>
            </a:r>
            <a:r>
              <a:rPr lang="en-US" sz="1200" dirty="0">
                <a:solidFill>
                  <a:srgbClr val="565ADD"/>
                </a:solidFill>
                <a:latin typeface="Roboto" pitchFamily="2" charset="0"/>
                <a:ea typeface="Roboto" pitchFamily="2" charset="0"/>
                <a:cs typeface="Times New Roman" panose="02020603050405020304" pitchFamily="18" charset="0"/>
              </a:rPr>
              <a:t>-CP về bảo vệ dữ liệu cá nhân ban hành ngày 17/04/2023</a:t>
            </a:r>
          </a:p>
        </p:txBody>
      </p:sp>
      <p:sp>
        <p:nvSpPr>
          <p:cNvPr id="42" name="TextBox 41">
            <a:extLst>
              <a:ext uri="{FF2B5EF4-FFF2-40B4-BE49-F238E27FC236}">
                <a16:creationId xmlns:a16="http://schemas.microsoft.com/office/drawing/2014/main" id="{407D91B5-F382-737E-687A-23C0DA80A5DE}"/>
              </a:ext>
            </a:extLst>
          </p:cNvPr>
          <p:cNvSpPr txBox="1"/>
          <p:nvPr/>
        </p:nvSpPr>
        <p:spPr>
          <a:xfrm>
            <a:off x="1387146" y="5621959"/>
            <a:ext cx="8807055" cy="461665"/>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565ADD"/>
                </a:solidFill>
                <a:latin typeface="Roboto" pitchFamily="2" charset="0"/>
                <a:ea typeface="Roboto" pitchFamily="2" charset="0"/>
                <a:cs typeface="Times New Roman" panose="02020603050405020304" pitchFamily="18" charset="0"/>
              </a:rPr>
              <a:t>Nghị định 356/2025/</a:t>
            </a:r>
            <a:r>
              <a:rPr lang="en-US" sz="1200" dirty="0" err="1">
                <a:solidFill>
                  <a:srgbClr val="565ADD"/>
                </a:solidFill>
                <a:latin typeface="Roboto" pitchFamily="2" charset="0"/>
                <a:ea typeface="Roboto" pitchFamily="2" charset="0"/>
                <a:cs typeface="Times New Roman" panose="02020603050405020304" pitchFamily="18" charset="0"/>
              </a:rPr>
              <a:t>NĐ</a:t>
            </a:r>
            <a:r>
              <a:rPr lang="en-US" sz="1200" dirty="0">
                <a:solidFill>
                  <a:srgbClr val="565ADD"/>
                </a:solidFill>
                <a:latin typeface="Roboto" pitchFamily="2" charset="0"/>
                <a:ea typeface="Roboto" pitchFamily="2" charset="0"/>
                <a:cs typeface="Times New Roman" panose="02020603050405020304" pitchFamily="18" charset="0"/>
              </a:rPr>
              <a:t>-CP về quy định chi tiết một số điều và biện pháp thi hành luật bảo vệ dữ liệu cá nhân ban hành ngày 31/12/2025</a:t>
            </a:r>
          </a:p>
        </p:txBody>
      </p:sp>
    </p:spTree>
    <p:extLst>
      <p:ext uri="{BB962C8B-B14F-4D97-AF65-F5344CB8AC3E}">
        <p14:creationId xmlns:p14="http://schemas.microsoft.com/office/powerpoint/2010/main" val="401020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0FEC7C-0B69-65D7-DFCA-B1A1653D313B}"/>
              </a:ext>
            </a:extLst>
          </p:cNvPr>
          <p:cNvSpPr/>
          <p:nvPr/>
        </p:nvSpPr>
        <p:spPr>
          <a:xfrm>
            <a:off x="0" y="1"/>
            <a:ext cx="12192000" cy="5229276"/>
          </a:xfrm>
          <a:prstGeom prst="rect">
            <a:avLst/>
          </a:prstGeom>
          <a:blipFill>
            <a:blip r:embed="rId2">
              <a:alphaModFix amt="7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F2967FA4-82D3-3E5D-322F-CD2383332E70}"/>
              </a:ext>
            </a:extLst>
          </p:cNvPr>
          <p:cNvSpPr/>
          <p:nvPr/>
        </p:nvSpPr>
        <p:spPr>
          <a:xfrm>
            <a:off x="-7876" y="-3847"/>
            <a:ext cx="12192000" cy="5201353"/>
          </a:xfrm>
          <a:prstGeom prst="rect">
            <a:avLst/>
          </a:prstGeom>
          <a:solidFill>
            <a:srgbClr val="565ADD">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5BC0305-4286-1FC0-5136-3C305C5AB8D8}"/>
              </a:ext>
            </a:extLst>
          </p:cNvPr>
          <p:cNvSpPr txBox="1"/>
          <p:nvPr/>
        </p:nvSpPr>
        <p:spPr>
          <a:xfrm>
            <a:off x="1975590" y="2007643"/>
            <a:ext cx="8039100" cy="1323439"/>
          </a:xfrm>
          <a:prstGeom prst="rect">
            <a:avLst/>
          </a:prstGeom>
          <a:noFill/>
        </p:spPr>
        <p:txBody>
          <a:bodyPr wrap="square" rtlCol="0">
            <a:spAutoFit/>
          </a:bodyPr>
          <a:lstStyle/>
          <a:p>
            <a:pPr algn="ctr"/>
            <a:r>
              <a:rPr lang="en-US" sz="8000" b="1" dirty="0">
                <a:solidFill>
                  <a:srgbClr val="EFF0FF"/>
                </a:solidFill>
                <a:latin typeface="Roboto" pitchFamily="2" charset="0"/>
                <a:ea typeface="Roboto" pitchFamily="2" charset="0"/>
              </a:rPr>
              <a:t>XIN CẢM ƠN!</a:t>
            </a:r>
            <a:endParaRPr lang="vi-VN" sz="8000" b="1" dirty="0">
              <a:solidFill>
                <a:srgbClr val="EFF0FF"/>
              </a:solidFill>
              <a:latin typeface="Roboto" pitchFamily="2" charset="0"/>
              <a:ea typeface="Roboto" pitchFamily="2" charset="0"/>
            </a:endParaRPr>
          </a:p>
        </p:txBody>
      </p:sp>
      <p:sp>
        <p:nvSpPr>
          <p:cNvPr id="7" name="Rectangle: Rounded Corners 6">
            <a:extLst>
              <a:ext uri="{FF2B5EF4-FFF2-40B4-BE49-F238E27FC236}">
                <a16:creationId xmlns:a16="http://schemas.microsoft.com/office/drawing/2014/main" id="{70FAD6F0-1ABC-DFE7-3055-D8402FAB45AA}"/>
              </a:ext>
            </a:extLst>
          </p:cNvPr>
          <p:cNvSpPr/>
          <p:nvPr/>
        </p:nvSpPr>
        <p:spPr>
          <a:xfrm>
            <a:off x="3495675" y="4781550"/>
            <a:ext cx="4914900" cy="638175"/>
          </a:xfrm>
          <a:prstGeom prst="roundRect">
            <a:avLst>
              <a:gd name="adj" fmla="val 50000"/>
            </a:avLst>
          </a:prstGeom>
          <a:solidFill>
            <a:srgbClr val="6669E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A35A3FBE-8B2D-E42F-E060-329BEADD0631}"/>
              </a:ext>
            </a:extLst>
          </p:cNvPr>
          <p:cNvSpPr txBox="1"/>
          <p:nvPr/>
        </p:nvSpPr>
        <p:spPr>
          <a:xfrm>
            <a:off x="3995737" y="4937165"/>
            <a:ext cx="3914775" cy="369332"/>
          </a:xfrm>
          <a:prstGeom prst="rect">
            <a:avLst/>
          </a:prstGeom>
          <a:noFill/>
        </p:spPr>
        <p:txBody>
          <a:bodyPr wrap="square" rtlCol="0">
            <a:spAutoFit/>
          </a:bodyPr>
          <a:lstStyle/>
          <a:p>
            <a:pPr algn="ctr"/>
            <a:r>
              <a:rPr lang="en-US" b="1" dirty="0">
                <a:solidFill>
                  <a:srgbClr val="EFF0FF"/>
                </a:solidFill>
                <a:latin typeface="Roboto" pitchFamily="2" charset="0"/>
                <a:ea typeface="Roboto" pitchFamily="2" charset="0"/>
              </a:rPr>
              <a:t>LIÊN HỆ NGAY VỚI CHÚNG TÔI</a:t>
            </a:r>
            <a:endParaRPr lang="vi-VN" b="1" dirty="0">
              <a:solidFill>
                <a:srgbClr val="EFF0FF"/>
              </a:solidFill>
              <a:latin typeface="Roboto" pitchFamily="2" charset="0"/>
              <a:ea typeface="Roboto" pitchFamily="2" charset="0"/>
            </a:endParaRPr>
          </a:p>
        </p:txBody>
      </p:sp>
      <p:pic>
        <p:nvPicPr>
          <p:cNvPr id="10" name="Graphic 9" descr="Touchscreen with solid fill">
            <a:extLst>
              <a:ext uri="{FF2B5EF4-FFF2-40B4-BE49-F238E27FC236}">
                <a16:creationId xmlns:a16="http://schemas.microsoft.com/office/drawing/2014/main" id="{83279923-960E-685F-C99D-28B708BEFE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41456" y="4954377"/>
            <a:ext cx="638176" cy="638176"/>
          </a:xfrm>
          <a:prstGeom prst="rect">
            <a:avLst/>
          </a:prstGeom>
        </p:spPr>
      </p:pic>
      <p:sp>
        <p:nvSpPr>
          <p:cNvPr id="11" name="TextBox 10">
            <a:extLst>
              <a:ext uri="{FF2B5EF4-FFF2-40B4-BE49-F238E27FC236}">
                <a16:creationId xmlns:a16="http://schemas.microsoft.com/office/drawing/2014/main" id="{837BFCB6-1E01-C23E-B133-AE4D52856BD6}"/>
              </a:ext>
            </a:extLst>
          </p:cNvPr>
          <p:cNvSpPr txBox="1"/>
          <p:nvPr/>
        </p:nvSpPr>
        <p:spPr>
          <a:xfrm>
            <a:off x="2494742" y="5652200"/>
            <a:ext cx="6571147" cy="307777"/>
          </a:xfrm>
          <a:prstGeom prst="rect">
            <a:avLst/>
          </a:prstGeom>
          <a:noFill/>
        </p:spPr>
        <p:txBody>
          <a:bodyPr wrap="square" rtlCol="0">
            <a:spAutoFit/>
          </a:bodyPr>
          <a:lstStyle/>
          <a:p>
            <a:pPr algn="ctr"/>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CÔNG TY CỔ PHẦN CÔNG NGHỆ VÀ DỊCH VỤ MOBILE-ID</a:t>
            </a:r>
          </a:p>
        </p:txBody>
      </p:sp>
      <p:grpSp>
        <p:nvGrpSpPr>
          <p:cNvPr id="12" name="Group 11">
            <a:extLst>
              <a:ext uri="{FF2B5EF4-FFF2-40B4-BE49-F238E27FC236}">
                <a16:creationId xmlns:a16="http://schemas.microsoft.com/office/drawing/2014/main" id="{25297CB4-9DD4-D1A2-C218-3E68823E7C39}"/>
              </a:ext>
            </a:extLst>
          </p:cNvPr>
          <p:cNvGrpSpPr/>
          <p:nvPr/>
        </p:nvGrpSpPr>
        <p:grpSpPr>
          <a:xfrm>
            <a:off x="2266076" y="5993168"/>
            <a:ext cx="7572947" cy="309206"/>
            <a:chOff x="3808522" y="5715431"/>
            <a:chExt cx="7572947" cy="309206"/>
          </a:xfrm>
        </p:grpSpPr>
        <p:sp>
          <p:nvSpPr>
            <p:cNvPr id="13" name="TextBox 12">
              <a:extLst>
                <a:ext uri="{FF2B5EF4-FFF2-40B4-BE49-F238E27FC236}">
                  <a16:creationId xmlns:a16="http://schemas.microsoft.com/office/drawing/2014/main" id="{BF5EA58E-A81B-1215-959A-EFD0C6DDED71}"/>
                </a:ext>
              </a:extLst>
            </p:cNvPr>
            <p:cNvSpPr txBox="1"/>
            <p:nvPr/>
          </p:nvSpPr>
          <p:spPr>
            <a:xfrm>
              <a:off x="4001269" y="5747638"/>
              <a:ext cx="7380200" cy="276999"/>
            </a:xfrm>
            <a:prstGeom prst="rect">
              <a:avLst/>
            </a:prstGeom>
            <a:noFill/>
          </p:spPr>
          <p:txBody>
            <a:bodyPr wrap="square" rtlCol="0">
              <a:spAutoFit/>
            </a:bodyPr>
            <a:lstStyle/>
            <a:p>
              <a:r>
                <a:rPr lang="en-US" sz="1200" dirty="0">
                  <a:solidFill>
                    <a:schemeClr val="bg1"/>
                  </a:solidFill>
                  <a:latin typeface="Roboto" pitchFamily="2" charset="0"/>
                  <a:ea typeface="Roboto" pitchFamily="2" charset="0"/>
                  <a:cs typeface="Roboto" pitchFamily="2" charset="0"/>
                </a:rPr>
                <a:t>Tầng 9, </a:t>
              </a:r>
              <a:r>
                <a:rPr lang="en-US" sz="1200" dirty="0" err="1">
                  <a:solidFill>
                    <a:schemeClr val="bg1"/>
                  </a:solidFill>
                  <a:latin typeface="Roboto" pitchFamily="2" charset="0"/>
                  <a:ea typeface="Roboto" pitchFamily="2" charset="0"/>
                  <a:cs typeface="Roboto" pitchFamily="2" charset="0"/>
                </a:rPr>
                <a:t>Tòa</a:t>
              </a:r>
              <a:r>
                <a:rPr lang="en-US" sz="1200" dirty="0">
                  <a:solidFill>
                    <a:schemeClr val="bg1"/>
                  </a:solidFill>
                  <a:latin typeface="Roboto" pitchFamily="2" charset="0"/>
                  <a:ea typeface="Roboto" pitchFamily="2" charset="0"/>
                  <a:cs typeface="Roboto" pitchFamily="2" charset="0"/>
                </a:rPr>
                <a:t> nhà văn phòng Thủy Lợi 4, 286-288 Nguyễn Xí, Phường Bình Lợi Trung, Tp. Hồ Chí Minh</a:t>
              </a:r>
            </a:p>
          </p:txBody>
        </p:sp>
        <p:pic>
          <p:nvPicPr>
            <p:cNvPr id="14" name="Graphic 13" descr="Building outline">
              <a:extLst>
                <a:ext uri="{FF2B5EF4-FFF2-40B4-BE49-F238E27FC236}">
                  <a16:creationId xmlns:a16="http://schemas.microsoft.com/office/drawing/2014/main" id="{4B1AE537-5533-6DD8-5754-DDF26E9FADE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08522" y="5715431"/>
              <a:ext cx="278664" cy="278664"/>
            </a:xfrm>
            <a:prstGeom prst="rect">
              <a:avLst/>
            </a:prstGeom>
          </p:spPr>
        </p:pic>
      </p:grpSp>
      <p:grpSp>
        <p:nvGrpSpPr>
          <p:cNvPr id="15" name="Group 14">
            <a:extLst>
              <a:ext uri="{FF2B5EF4-FFF2-40B4-BE49-F238E27FC236}">
                <a16:creationId xmlns:a16="http://schemas.microsoft.com/office/drawing/2014/main" id="{659443C4-F982-BC31-6031-93B4F8BA5486}"/>
              </a:ext>
            </a:extLst>
          </p:cNvPr>
          <p:cNvGrpSpPr/>
          <p:nvPr/>
        </p:nvGrpSpPr>
        <p:grpSpPr>
          <a:xfrm>
            <a:off x="4081544" y="6326959"/>
            <a:ext cx="1822594" cy="387221"/>
            <a:chOff x="3596931" y="6125409"/>
            <a:chExt cx="1822594" cy="387221"/>
          </a:xfrm>
        </p:grpSpPr>
        <p:pic>
          <p:nvPicPr>
            <p:cNvPr id="16" name="Graphic 15" descr="Telephone outline">
              <a:extLst>
                <a:ext uri="{FF2B5EF4-FFF2-40B4-BE49-F238E27FC236}">
                  <a16:creationId xmlns:a16="http://schemas.microsoft.com/office/drawing/2014/main" id="{2102883D-F99C-0905-450F-1578E04447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6931" y="6125409"/>
              <a:ext cx="387221" cy="387221"/>
            </a:xfrm>
            <a:prstGeom prst="rect">
              <a:avLst/>
            </a:prstGeom>
          </p:spPr>
        </p:pic>
        <p:sp>
          <p:nvSpPr>
            <p:cNvPr id="17" name="TextBox 16">
              <a:extLst>
                <a:ext uri="{FF2B5EF4-FFF2-40B4-BE49-F238E27FC236}">
                  <a16:creationId xmlns:a16="http://schemas.microsoft.com/office/drawing/2014/main" id="{20924096-7A7D-DA00-7D04-E798BBB97D6C}"/>
                </a:ext>
              </a:extLst>
            </p:cNvPr>
            <p:cNvSpPr txBox="1"/>
            <p:nvPr/>
          </p:nvSpPr>
          <p:spPr>
            <a:xfrm>
              <a:off x="4001270" y="6193969"/>
              <a:ext cx="1418255" cy="276999"/>
            </a:xfrm>
            <a:prstGeom prst="rect">
              <a:avLst/>
            </a:prstGeom>
            <a:noFill/>
          </p:spPr>
          <p:txBody>
            <a:bodyPr wrap="square" rtlCol="0">
              <a:spAutoFit/>
            </a:bodyPr>
            <a:lstStyle/>
            <a:p>
              <a:r>
                <a:rPr lang="en-US" sz="1200" dirty="0">
                  <a:solidFill>
                    <a:schemeClr val="bg1"/>
                  </a:solidFill>
                  <a:latin typeface="Roboto" panose="02000000000000000000" pitchFamily="2" charset="0"/>
                  <a:ea typeface="Roboto" panose="02000000000000000000" pitchFamily="2" charset="0"/>
                </a:rPr>
                <a:t>028 3622 </a:t>
              </a:r>
              <a:r>
                <a:rPr lang="en-US" sz="1200" dirty="0">
                  <a:solidFill>
                    <a:schemeClr val="bg1"/>
                  </a:solidFill>
                  <a:latin typeface="Roboto" pitchFamily="2" charset="0"/>
                  <a:ea typeface="Roboto" pitchFamily="2" charset="0"/>
                  <a:cs typeface="Roboto" pitchFamily="2" charset="0"/>
                </a:rPr>
                <a:t>2982</a:t>
              </a:r>
            </a:p>
          </p:txBody>
        </p:sp>
      </p:grpSp>
      <p:grpSp>
        <p:nvGrpSpPr>
          <p:cNvPr id="18" name="Group 17">
            <a:extLst>
              <a:ext uri="{FF2B5EF4-FFF2-40B4-BE49-F238E27FC236}">
                <a16:creationId xmlns:a16="http://schemas.microsoft.com/office/drawing/2014/main" id="{344451F2-DA03-8664-0F20-5035C166F4C0}"/>
              </a:ext>
            </a:extLst>
          </p:cNvPr>
          <p:cNvGrpSpPr/>
          <p:nvPr/>
        </p:nvGrpSpPr>
        <p:grpSpPr>
          <a:xfrm>
            <a:off x="5953124" y="6335566"/>
            <a:ext cx="2620556" cy="387221"/>
            <a:chOff x="6304369" y="6302172"/>
            <a:chExt cx="2620556" cy="387221"/>
          </a:xfrm>
        </p:grpSpPr>
        <p:pic>
          <p:nvPicPr>
            <p:cNvPr id="19" name="Graphic 18" descr="Internet outline">
              <a:extLst>
                <a:ext uri="{FF2B5EF4-FFF2-40B4-BE49-F238E27FC236}">
                  <a16:creationId xmlns:a16="http://schemas.microsoft.com/office/drawing/2014/main" id="{42FF7F0B-0F7F-0CC0-591A-EB770FAEC5B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4369" y="6302172"/>
              <a:ext cx="387221" cy="387221"/>
            </a:xfrm>
            <a:prstGeom prst="rect">
              <a:avLst/>
            </a:prstGeom>
          </p:spPr>
        </p:pic>
        <p:sp>
          <p:nvSpPr>
            <p:cNvPr id="20" name="TextBox 19">
              <a:extLst>
                <a:ext uri="{FF2B5EF4-FFF2-40B4-BE49-F238E27FC236}">
                  <a16:creationId xmlns:a16="http://schemas.microsoft.com/office/drawing/2014/main" id="{62D9478D-B7E7-7392-D2E1-2D5B516EBBC2}"/>
                </a:ext>
              </a:extLst>
            </p:cNvPr>
            <p:cNvSpPr txBox="1"/>
            <p:nvPr/>
          </p:nvSpPr>
          <p:spPr>
            <a:xfrm>
              <a:off x="6789563" y="6342810"/>
              <a:ext cx="2135362" cy="288733"/>
            </a:xfrm>
            <a:prstGeom prst="rect">
              <a:avLst/>
            </a:prstGeom>
            <a:noFill/>
          </p:spPr>
          <p:txBody>
            <a:bodyPr wrap="square" rtlCol="0">
              <a:spAutoFit/>
            </a:bodyPr>
            <a:lstStyle/>
            <a:p>
              <a:pPr lvl="0">
                <a:lnSpc>
                  <a:spcPct val="114000"/>
                </a:lnSpc>
                <a:defRPr/>
              </a:pPr>
              <a:r>
                <a:rPr lang="id-ID" sz="1200" dirty="0">
                  <a:solidFill>
                    <a:schemeClr val="bg1"/>
                  </a:solidFill>
                  <a:latin typeface="Roboto" panose="02000000000000000000" pitchFamily="2" charset="0"/>
                  <a:ea typeface="Roboto" panose="02000000000000000000" pitchFamily="2" charset="0"/>
                  <a:cs typeface="Roboto" panose="02000000000000000000" pitchFamily="2" charset="0"/>
                </a:rPr>
                <a:t>info@mobile-id.vn</a:t>
              </a:r>
            </a:p>
          </p:txBody>
        </p:sp>
      </p:grpSp>
      <p:grpSp>
        <p:nvGrpSpPr>
          <p:cNvPr id="21" name="Group 20">
            <a:extLst>
              <a:ext uri="{FF2B5EF4-FFF2-40B4-BE49-F238E27FC236}">
                <a16:creationId xmlns:a16="http://schemas.microsoft.com/office/drawing/2014/main" id="{132EBA9B-27AA-C325-45B2-6954C96AFFDD}"/>
              </a:ext>
            </a:extLst>
          </p:cNvPr>
          <p:cNvGrpSpPr/>
          <p:nvPr/>
        </p:nvGrpSpPr>
        <p:grpSpPr>
          <a:xfrm rot="1785344">
            <a:off x="1939705" y="1619250"/>
            <a:ext cx="555037" cy="462116"/>
            <a:chOff x="1106614" y="1818968"/>
            <a:chExt cx="555037" cy="462116"/>
          </a:xfrm>
        </p:grpSpPr>
        <p:sp>
          <p:nvSpPr>
            <p:cNvPr id="22" name="Isosceles Triangle 21">
              <a:extLst>
                <a:ext uri="{FF2B5EF4-FFF2-40B4-BE49-F238E27FC236}">
                  <a16:creationId xmlns:a16="http://schemas.microsoft.com/office/drawing/2014/main" id="{1EF8E610-2729-4153-A2ED-8ECCBB943C56}"/>
                </a:ext>
              </a:extLst>
            </p:cNvPr>
            <p:cNvSpPr/>
            <p:nvPr/>
          </p:nvSpPr>
          <p:spPr>
            <a:xfrm rot="4341833">
              <a:off x="1219200" y="1838632"/>
              <a:ext cx="462116" cy="422787"/>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54ECC6E3-821F-12E4-415F-5C3D6F98F377}"/>
                </a:ext>
              </a:extLst>
            </p:cNvPr>
            <p:cNvSpPr/>
            <p:nvPr/>
          </p:nvSpPr>
          <p:spPr>
            <a:xfrm rot="4341833">
              <a:off x="1092335" y="1954504"/>
              <a:ext cx="335543" cy="306986"/>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870D154-678E-4809-7933-AEFBFFFC6DA5}"/>
              </a:ext>
            </a:extLst>
          </p:cNvPr>
          <p:cNvGrpSpPr/>
          <p:nvPr/>
        </p:nvGrpSpPr>
        <p:grpSpPr>
          <a:xfrm>
            <a:off x="635003" y="5720747"/>
            <a:ext cx="369664" cy="307777"/>
            <a:chOff x="1106614" y="1818968"/>
            <a:chExt cx="555037" cy="462116"/>
          </a:xfrm>
        </p:grpSpPr>
        <p:sp>
          <p:nvSpPr>
            <p:cNvPr id="25" name="Isosceles Triangle 24">
              <a:extLst>
                <a:ext uri="{FF2B5EF4-FFF2-40B4-BE49-F238E27FC236}">
                  <a16:creationId xmlns:a16="http://schemas.microsoft.com/office/drawing/2014/main" id="{5DBAEAE7-5A31-A211-7054-E7A37264904C}"/>
                </a:ext>
              </a:extLst>
            </p:cNvPr>
            <p:cNvSpPr/>
            <p:nvPr/>
          </p:nvSpPr>
          <p:spPr>
            <a:xfrm rot="4341833">
              <a:off x="1219200" y="1838632"/>
              <a:ext cx="462116" cy="422787"/>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981D79D6-0A0B-515B-43BC-6AE6A5B0216A}"/>
                </a:ext>
              </a:extLst>
            </p:cNvPr>
            <p:cNvSpPr/>
            <p:nvPr/>
          </p:nvSpPr>
          <p:spPr>
            <a:xfrm rot="4341833">
              <a:off x="1092335" y="1954504"/>
              <a:ext cx="335543" cy="306986"/>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6C565089-F66A-E196-8779-A09F30B8993B}"/>
              </a:ext>
            </a:extLst>
          </p:cNvPr>
          <p:cNvGrpSpPr/>
          <p:nvPr/>
        </p:nvGrpSpPr>
        <p:grpSpPr>
          <a:xfrm rot="10800000">
            <a:off x="10243284" y="671810"/>
            <a:ext cx="369664" cy="307777"/>
            <a:chOff x="1106614" y="1818968"/>
            <a:chExt cx="555037" cy="462116"/>
          </a:xfrm>
        </p:grpSpPr>
        <p:sp>
          <p:nvSpPr>
            <p:cNvPr id="28" name="Isosceles Triangle 27">
              <a:extLst>
                <a:ext uri="{FF2B5EF4-FFF2-40B4-BE49-F238E27FC236}">
                  <a16:creationId xmlns:a16="http://schemas.microsoft.com/office/drawing/2014/main" id="{31388F6F-65EA-3683-5D8B-D20050D9ED18}"/>
                </a:ext>
              </a:extLst>
            </p:cNvPr>
            <p:cNvSpPr/>
            <p:nvPr/>
          </p:nvSpPr>
          <p:spPr>
            <a:xfrm rot="4341833">
              <a:off x="1219200" y="1838632"/>
              <a:ext cx="462116" cy="422787"/>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46FBC80E-94B4-4E7B-DFFD-52B4F853007D}"/>
                </a:ext>
              </a:extLst>
            </p:cNvPr>
            <p:cNvSpPr/>
            <p:nvPr/>
          </p:nvSpPr>
          <p:spPr>
            <a:xfrm rot="4341833">
              <a:off x="1092335" y="1954504"/>
              <a:ext cx="335543" cy="306986"/>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7306A529-B0A0-4FEC-45BE-F18B2918EA62}"/>
              </a:ext>
            </a:extLst>
          </p:cNvPr>
          <p:cNvGrpSpPr/>
          <p:nvPr/>
        </p:nvGrpSpPr>
        <p:grpSpPr>
          <a:xfrm rot="13817624">
            <a:off x="9623374" y="6217634"/>
            <a:ext cx="369664" cy="307777"/>
            <a:chOff x="1106614" y="1818968"/>
            <a:chExt cx="555037" cy="462116"/>
          </a:xfrm>
        </p:grpSpPr>
        <p:sp>
          <p:nvSpPr>
            <p:cNvPr id="31" name="Isosceles Triangle 30">
              <a:extLst>
                <a:ext uri="{FF2B5EF4-FFF2-40B4-BE49-F238E27FC236}">
                  <a16:creationId xmlns:a16="http://schemas.microsoft.com/office/drawing/2014/main" id="{407AC19D-35F8-6095-0BFB-2B503E9FFD24}"/>
                </a:ext>
              </a:extLst>
            </p:cNvPr>
            <p:cNvSpPr/>
            <p:nvPr/>
          </p:nvSpPr>
          <p:spPr>
            <a:xfrm rot="4341833">
              <a:off x="1219200" y="1838632"/>
              <a:ext cx="462116" cy="422787"/>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CB54105D-B841-4F4E-90BC-82CB287143F0}"/>
                </a:ext>
              </a:extLst>
            </p:cNvPr>
            <p:cNvSpPr/>
            <p:nvPr/>
          </p:nvSpPr>
          <p:spPr>
            <a:xfrm rot="4341833">
              <a:off x="1092335" y="1954504"/>
              <a:ext cx="335543" cy="306986"/>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92E11B5-3EAA-65D0-4639-2E1B67E46386}"/>
              </a:ext>
            </a:extLst>
          </p:cNvPr>
          <p:cNvGrpSpPr/>
          <p:nvPr/>
        </p:nvGrpSpPr>
        <p:grpSpPr>
          <a:xfrm rot="13613895">
            <a:off x="9224109" y="3350892"/>
            <a:ext cx="369664" cy="307777"/>
            <a:chOff x="1106614" y="1818968"/>
            <a:chExt cx="555037" cy="462116"/>
          </a:xfrm>
        </p:grpSpPr>
        <p:sp>
          <p:nvSpPr>
            <p:cNvPr id="34" name="Isosceles Triangle 33">
              <a:extLst>
                <a:ext uri="{FF2B5EF4-FFF2-40B4-BE49-F238E27FC236}">
                  <a16:creationId xmlns:a16="http://schemas.microsoft.com/office/drawing/2014/main" id="{BD3C0DF3-7A7D-0D4C-3B38-65FE48C8394B}"/>
                </a:ext>
              </a:extLst>
            </p:cNvPr>
            <p:cNvSpPr/>
            <p:nvPr/>
          </p:nvSpPr>
          <p:spPr>
            <a:xfrm rot="4341833">
              <a:off x="1219200" y="1838632"/>
              <a:ext cx="462116" cy="422787"/>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898940E6-A538-C2C0-1F1F-F97C5EF002C9}"/>
                </a:ext>
              </a:extLst>
            </p:cNvPr>
            <p:cNvSpPr/>
            <p:nvPr/>
          </p:nvSpPr>
          <p:spPr>
            <a:xfrm rot="4341833">
              <a:off x="1092335" y="1954504"/>
              <a:ext cx="335543" cy="306986"/>
            </a:xfrm>
            <a:prstGeom prst="triangle">
              <a:avLst/>
            </a:prstGeom>
            <a:noFill/>
            <a:ln>
              <a:solidFill>
                <a:srgbClr val="E0E1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1831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cTn>
                              </p:par>
                              <p:par>
                                <p:cTn id="17" presetID="2" presetClass="entr" presetSubtype="9"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0-#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1+#ppt_w/2"/>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1+#ppt_w/2"/>
                                          </p:val>
                                        </p:tav>
                                        <p:tav tm="100000">
                                          <p:val>
                                            <p:strVal val="#ppt_x"/>
                                          </p:val>
                                        </p:tav>
                                      </p:tavLst>
                                    </p:anim>
                                    <p:anim calcmode="lin" valueType="num">
                                      <p:cBhvr additive="base">
                                        <p:cTn id="36"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C441159-C7C3-D000-22C1-ECE83EC01F95}"/>
              </a:ext>
            </a:extLst>
          </p:cNvPr>
          <p:cNvGrpSpPr/>
          <p:nvPr/>
        </p:nvGrpSpPr>
        <p:grpSpPr>
          <a:xfrm>
            <a:off x="0" y="0"/>
            <a:ext cx="6317673" cy="6858000"/>
            <a:chOff x="0" y="0"/>
            <a:chExt cx="6317673" cy="6858000"/>
          </a:xfrm>
        </p:grpSpPr>
        <p:sp>
          <p:nvSpPr>
            <p:cNvPr id="24" name="Rectangle 23">
              <a:extLst>
                <a:ext uri="{FF2B5EF4-FFF2-40B4-BE49-F238E27FC236}">
                  <a16:creationId xmlns:a16="http://schemas.microsoft.com/office/drawing/2014/main" id="{699DF2EE-8075-9EE2-ECE6-4DC90DB417CD}"/>
                </a:ext>
              </a:extLst>
            </p:cNvPr>
            <p:cNvSpPr/>
            <p:nvPr/>
          </p:nvSpPr>
          <p:spPr>
            <a:xfrm>
              <a:off x="0" y="0"/>
              <a:ext cx="6317673" cy="6858000"/>
            </a:xfrm>
            <a:prstGeom prst="rect">
              <a:avLst/>
            </a:prstGeom>
            <a:gradFill flip="none" rotWithShape="1">
              <a:gsLst>
                <a:gs pos="34000">
                  <a:srgbClr val="6669E0"/>
                </a:gs>
                <a:gs pos="0">
                  <a:srgbClr val="6669E0"/>
                </a:gs>
                <a:gs pos="100000">
                  <a:srgbClr val="00206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Diagonal Corners Rounded 3">
              <a:extLst>
                <a:ext uri="{FF2B5EF4-FFF2-40B4-BE49-F238E27FC236}">
                  <a16:creationId xmlns:a16="http://schemas.microsoft.com/office/drawing/2014/main" id="{2D1A0716-845C-C8BF-A518-72808E4B22AC}"/>
                </a:ext>
              </a:extLst>
            </p:cNvPr>
            <p:cNvSpPr/>
            <p:nvPr/>
          </p:nvSpPr>
          <p:spPr>
            <a:xfrm>
              <a:off x="554262" y="782479"/>
              <a:ext cx="4830537" cy="5230305"/>
            </a:xfrm>
            <a:prstGeom prst="round2DiagRect">
              <a:avLst/>
            </a:prstGeom>
            <a:blipFill>
              <a:blip r:embed="rId3">
                <a:alphaModFix amt="80000"/>
              </a:blip>
              <a:stretch>
                <a:fillRect/>
              </a:stretch>
            </a:blip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20B1711C-C9DC-DD6E-30D1-318E383BC66A}"/>
              </a:ext>
            </a:extLst>
          </p:cNvPr>
          <p:cNvSpPr txBox="1"/>
          <p:nvPr/>
        </p:nvSpPr>
        <p:spPr>
          <a:xfrm>
            <a:off x="5834296" y="288566"/>
            <a:ext cx="5840387" cy="707886"/>
          </a:xfrm>
          <a:prstGeom prst="rect">
            <a:avLst/>
          </a:prstGeom>
          <a:noFill/>
        </p:spPr>
        <p:txBody>
          <a:bodyPr wrap="square" rtlCol="0">
            <a:spAutoFit/>
          </a:bodyPr>
          <a:lstStyle/>
          <a:p>
            <a:r>
              <a:rPr lang="en-US" sz="4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BỐI CẢNH THỊ TRƯỜNG</a:t>
            </a:r>
          </a:p>
        </p:txBody>
      </p:sp>
      <p:grpSp>
        <p:nvGrpSpPr>
          <p:cNvPr id="27" name="Group 26">
            <a:extLst>
              <a:ext uri="{FF2B5EF4-FFF2-40B4-BE49-F238E27FC236}">
                <a16:creationId xmlns:a16="http://schemas.microsoft.com/office/drawing/2014/main" id="{FEE9E29E-7E6B-6C5E-1D7C-DDAB7CC087DF}"/>
              </a:ext>
            </a:extLst>
          </p:cNvPr>
          <p:cNvGrpSpPr/>
          <p:nvPr/>
        </p:nvGrpSpPr>
        <p:grpSpPr>
          <a:xfrm>
            <a:off x="5834296" y="2511960"/>
            <a:ext cx="5492924" cy="988290"/>
            <a:chOff x="5834296" y="2511960"/>
            <a:chExt cx="5492924" cy="988290"/>
          </a:xfrm>
        </p:grpSpPr>
        <p:grpSp>
          <p:nvGrpSpPr>
            <p:cNvPr id="8" name="Group 7">
              <a:extLst>
                <a:ext uri="{FF2B5EF4-FFF2-40B4-BE49-F238E27FC236}">
                  <a16:creationId xmlns:a16="http://schemas.microsoft.com/office/drawing/2014/main" id="{74FDC95D-1C42-1CD4-EADF-60FD4C02EDC7}"/>
                </a:ext>
              </a:extLst>
            </p:cNvPr>
            <p:cNvGrpSpPr/>
            <p:nvPr/>
          </p:nvGrpSpPr>
          <p:grpSpPr>
            <a:xfrm>
              <a:off x="5834296" y="2511960"/>
              <a:ext cx="988290" cy="988290"/>
              <a:chOff x="1191489" y="3089501"/>
              <a:chExt cx="988290" cy="988290"/>
            </a:xfrm>
          </p:grpSpPr>
          <p:sp>
            <p:nvSpPr>
              <p:cNvPr id="10" name="Oval 9">
                <a:extLst>
                  <a:ext uri="{FF2B5EF4-FFF2-40B4-BE49-F238E27FC236}">
                    <a16:creationId xmlns:a16="http://schemas.microsoft.com/office/drawing/2014/main" id="{E4082B7B-9B33-7BA1-D00D-9AEC456D3246}"/>
                  </a:ext>
                </a:extLst>
              </p:cNvPr>
              <p:cNvSpPr/>
              <p:nvPr/>
            </p:nvSpPr>
            <p:spPr>
              <a:xfrm>
                <a:off x="1191489" y="3089501"/>
                <a:ext cx="988290" cy="988290"/>
              </a:xfrm>
              <a:prstGeom prst="ellipse">
                <a:avLst/>
              </a:prstGeom>
              <a:solidFill>
                <a:srgbClr val="666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Graphic 10" descr="Atom with solid fill">
                <a:extLst>
                  <a:ext uri="{FF2B5EF4-FFF2-40B4-BE49-F238E27FC236}">
                    <a16:creationId xmlns:a16="http://schemas.microsoft.com/office/drawing/2014/main" id="{7AA815D6-4ED8-3FFE-60E1-517004D0AE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28434" y="3126446"/>
                <a:ext cx="914400" cy="914400"/>
              </a:xfrm>
              <a:prstGeom prst="rect">
                <a:avLst/>
              </a:prstGeom>
            </p:spPr>
          </p:pic>
        </p:grpSp>
        <p:grpSp>
          <p:nvGrpSpPr>
            <p:cNvPr id="3" name="Group 2">
              <a:extLst>
                <a:ext uri="{FF2B5EF4-FFF2-40B4-BE49-F238E27FC236}">
                  <a16:creationId xmlns:a16="http://schemas.microsoft.com/office/drawing/2014/main" id="{166CAC08-0D23-60B3-5ED4-6DA18A67181C}"/>
                </a:ext>
              </a:extLst>
            </p:cNvPr>
            <p:cNvGrpSpPr/>
            <p:nvPr/>
          </p:nvGrpSpPr>
          <p:grpSpPr>
            <a:xfrm>
              <a:off x="7018400" y="2628235"/>
              <a:ext cx="4308820" cy="755740"/>
              <a:chOff x="7018400" y="2519708"/>
              <a:chExt cx="4308820" cy="755740"/>
            </a:xfrm>
          </p:grpSpPr>
          <p:sp>
            <p:nvSpPr>
              <p:cNvPr id="7" name="TextBox 6">
                <a:extLst>
                  <a:ext uri="{FF2B5EF4-FFF2-40B4-BE49-F238E27FC236}">
                    <a16:creationId xmlns:a16="http://schemas.microsoft.com/office/drawing/2014/main" id="{2FDA3510-7FCB-2495-BA3D-5BB878E10A39}"/>
                  </a:ext>
                </a:extLst>
              </p:cNvPr>
              <p:cNvSpPr txBox="1"/>
              <p:nvPr/>
            </p:nvSpPr>
            <p:spPr>
              <a:xfrm>
                <a:off x="7018400" y="2813783"/>
                <a:ext cx="4308820" cy="461665"/>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Giao dịch chậm, xếp hàng chờ dài vào giờ cao điểm, trải nghiệm chưa liền mạch</a:t>
                </a:r>
              </a:p>
            </p:txBody>
          </p:sp>
          <p:sp>
            <p:nvSpPr>
              <p:cNvPr id="9" name="TextBox 8">
                <a:extLst>
                  <a:ext uri="{FF2B5EF4-FFF2-40B4-BE49-F238E27FC236}">
                    <a16:creationId xmlns:a16="http://schemas.microsoft.com/office/drawing/2014/main" id="{417AA33E-9B5F-D525-0C6E-0D83D7C5495F}"/>
                  </a:ext>
                </a:extLst>
              </p:cNvPr>
              <p:cNvSpPr txBox="1"/>
              <p:nvPr/>
            </p:nvSpPr>
            <p:spPr>
              <a:xfrm>
                <a:off x="7018400" y="2519708"/>
                <a:ext cx="4308820" cy="308161"/>
              </a:xfrm>
              <a:prstGeom prst="rect">
                <a:avLst/>
              </a:prstGeom>
              <a:noFill/>
            </p:spPr>
            <p:txBody>
              <a:bodyPr wrap="square" rtlCol="0">
                <a:spAutoFit/>
              </a:bodyPr>
              <a:lstStyle/>
              <a:p>
                <a:pPr>
                  <a:lnSpc>
                    <a:spcPct val="104000"/>
                  </a:lnSpc>
                </a:pPr>
                <a:r>
                  <a:rPr lang="en-US" sz="1400" b="1" dirty="0">
                    <a:solidFill>
                      <a:srgbClr val="999BF5"/>
                    </a:solidFill>
                    <a:latin typeface="Roboto" pitchFamily="2" charset="0"/>
                    <a:ea typeface="Roboto" pitchFamily="2" charset="0"/>
                    <a:cs typeface="Times New Roman" panose="02020603050405020304" pitchFamily="18" charset="0"/>
                  </a:rPr>
                  <a:t>MA SÁT THANH TOÁN</a:t>
                </a:r>
              </a:p>
            </p:txBody>
          </p:sp>
        </p:grpSp>
      </p:grpSp>
      <p:grpSp>
        <p:nvGrpSpPr>
          <p:cNvPr id="26" name="Group 25">
            <a:extLst>
              <a:ext uri="{FF2B5EF4-FFF2-40B4-BE49-F238E27FC236}">
                <a16:creationId xmlns:a16="http://schemas.microsoft.com/office/drawing/2014/main" id="{889F36E2-275F-25E9-0ACC-62FF786C1CC7}"/>
              </a:ext>
            </a:extLst>
          </p:cNvPr>
          <p:cNvGrpSpPr/>
          <p:nvPr/>
        </p:nvGrpSpPr>
        <p:grpSpPr>
          <a:xfrm>
            <a:off x="5834296" y="3900455"/>
            <a:ext cx="5700478" cy="988290"/>
            <a:chOff x="5834296" y="3882329"/>
            <a:chExt cx="5700478" cy="988290"/>
          </a:xfrm>
        </p:grpSpPr>
        <p:grpSp>
          <p:nvGrpSpPr>
            <p:cNvPr id="14" name="Group 13">
              <a:extLst>
                <a:ext uri="{FF2B5EF4-FFF2-40B4-BE49-F238E27FC236}">
                  <a16:creationId xmlns:a16="http://schemas.microsoft.com/office/drawing/2014/main" id="{15ACBBD7-D2B0-EC60-FD1B-F311017936CC}"/>
                </a:ext>
              </a:extLst>
            </p:cNvPr>
            <p:cNvGrpSpPr/>
            <p:nvPr/>
          </p:nvGrpSpPr>
          <p:grpSpPr>
            <a:xfrm>
              <a:off x="5834296" y="3882329"/>
              <a:ext cx="988290" cy="988290"/>
              <a:chOff x="5366325" y="3089501"/>
              <a:chExt cx="988290" cy="988290"/>
            </a:xfrm>
          </p:grpSpPr>
          <p:sp>
            <p:nvSpPr>
              <p:cNvPr id="16" name="Oval 15">
                <a:extLst>
                  <a:ext uri="{FF2B5EF4-FFF2-40B4-BE49-F238E27FC236}">
                    <a16:creationId xmlns:a16="http://schemas.microsoft.com/office/drawing/2014/main" id="{AF486342-04F2-B990-23EE-33D8444235F3}"/>
                  </a:ext>
                </a:extLst>
              </p:cNvPr>
              <p:cNvSpPr/>
              <p:nvPr/>
            </p:nvSpPr>
            <p:spPr>
              <a:xfrm>
                <a:off x="5366325" y="3089501"/>
                <a:ext cx="988290" cy="988290"/>
              </a:xfrm>
              <a:prstGeom prst="ellipse">
                <a:avLst/>
              </a:prstGeom>
              <a:solidFill>
                <a:srgbClr val="E0E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Graphic 16" descr="Internet Of Things with solid fill">
                <a:extLst>
                  <a:ext uri="{FF2B5EF4-FFF2-40B4-BE49-F238E27FC236}">
                    <a16:creationId xmlns:a16="http://schemas.microsoft.com/office/drawing/2014/main" id="{EF996D45-94F9-1772-32F1-F1C56ECF17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89320" y="3226421"/>
                <a:ext cx="775852" cy="775852"/>
              </a:xfrm>
              <a:prstGeom prst="rect">
                <a:avLst/>
              </a:prstGeom>
            </p:spPr>
          </p:pic>
        </p:grpSp>
        <p:grpSp>
          <p:nvGrpSpPr>
            <p:cNvPr id="6" name="Group 5">
              <a:extLst>
                <a:ext uri="{FF2B5EF4-FFF2-40B4-BE49-F238E27FC236}">
                  <a16:creationId xmlns:a16="http://schemas.microsoft.com/office/drawing/2014/main" id="{5D7853BF-5058-4AFD-535D-6A12B864E9A4}"/>
                </a:ext>
              </a:extLst>
            </p:cNvPr>
            <p:cNvGrpSpPr/>
            <p:nvPr/>
          </p:nvGrpSpPr>
          <p:grpSpPr>
            <a:xfrm>
              <a:off x="7058293" y="4085533"/>
              <a:ext cx="4476481" cy="581882"/>
              <a:chOff x="7058293" y="3880982"/>
              <a:chExt cx="4476481" cy="581882"/>
            </a:xfrm>
          </p:grpSpPr>
          <p:sp>
            <p:nvSpPr>
              <p:cNvPr id="13" name="TextBox 12">
                <a:extLst>
                  <a:ext uri="{FF2B5EF4-FFF2-40B4-BE49-F238E27FC236}">
                    <a16:creationId xmlns:a16="http://schemas.microsoft.com/office/drawing/2014/main" id="{D21ACDB2-43C0-E8FA-F07B-037921834309}"/>
                  </a:ext>
                </a:extLst>
              </p:cNvPr>
              <p:cNvSpPr txBox="1"/>
              <p:nvPr/>
            </p:nvSpPr>
            <p:spPr>
              <a:xfrm>
                <a:off x="7058293" y="4185865"/>
                <a:ext cx="4476481" cy="276999"/>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Vẫn cần điện thoại, pin, mạng và nhiều bước thao tác tại quầy</a:t>
                </a:r>
              </a:p>
            </p:txBody>
          </p:sp>
          <p:sp>
            <p:nvSpPr>
              <p:cNvPr id="15" name="TextBox 14">
                <a:extLst>
                  <a:ext uri="{FF2B5EF4-FFF2-40B4-BE49-F238E27FC236}">
                    <a16:creationId xmlns:a16="http://schemas.microsoft.com/office/drawing/2014/main" id="{ACD46894-543D-234C-AB91-E91F437139CF}"/>
                  </a:ext>
                </a:extLst>
              </p:cNvPr>
              <p:cNvSpPr txBox="1"/>
              <p:nvPr/>
            </p:nvSpPr>
            <p:spPr>
              <a:xfrm>
                <a:off x="7058294" y="3880982"/>
                <a:ext cx="4308820" cy="307777"/>
              </a:xfrm>
              <a:prstGeom prst="rect">
                <a:avLst/>
              </a:prstGeom>
              <a:noFill/>
            </p:spPr>
            <p:txBody>
              <a:bodyPr wrap="square" rtlCol="0">
                <a:spAutoFit/>
              </a:bodyPr>
              <a:lstStyle/>
              <a:p>
                <a:r>
                  <a:rPr lang="vi-VN" sz="1400" b="1" dirty="0">
                    <a:solidFill>
                      <a:srgbClr val="999BF5"/>
                    </a:solidFill>
                    <a:latin typeface="Roboto" pitchFamily="2" charset="0"/>
                    <a:ea typeface="Roboto" pitchFamily="2" charset="0"/>
                    <a:cs typeface="Times New Roman" panose="02020603050405020304" pitchFamily="18" charset="0"/>
                  </a:rPr>
                  <a:t>GIỚI HẠN VỀ QR/APP</a:t>
                </a:r>
                <a:endParaRPr lang="en-US" sz="1400" b="1" dirty="0">
                  <a:solidFill>
                    <a:srgbClr val="999BF5"/>
                  </a:solidFill>
                  <a:latin typeface="Roboto" pitchFamily="2" charset="0"/>
                  <a:ea typeface="Roboto" pitchFamily="2" charset="0"/>
                  <a:cs typeface="Roboto" pitchFamily="2" charset="0"/>
                </a:endParaRPr>
              </a:p>
            </p:txBody>
          </p:sp>
        </p:grpSp>
      </p:grpSp>
      <p:grpSp>
        <p:nvGrpSpPr>
          <p:cNvPr id="18" name="Group 17">
            <a:extLst>
              <a:ext uri="{FF2B5EF4-FFF2-40B4-BE49-F238E27FC236}">
                <a16:creationId xmlns:a16="http://schemas.microsoft.com/office/drawing/2014/main" id="{354BC747-A0E0-C7A3-2283-6505360F62F8}"/>
              </a:ext>
            </a:extLst>
          </p:cNvPr>
          <p:cNvGrpSpPr/>
          <p:nvPr/>
        </p:nvGrpSpPr>
        <p:grpSpPr>
          <a:xfrm>
            <a:off x="5834296" y="5288949"/>
            <a:ext cx="6073008" cy="988290"/>
            <a:chOff x="5834296" y="5288949"/>
            <a:chExt cx="6073008" cy="988290"/>
          </a:xfrm>
        </p:grpSpPr>
        <p:grpSp>
          <p:nvGrpSpPr>
            <p:cNvPr id="20" name="Group 19">
              <a:extLst>
                <a:ext uri="{FF2B5EF4-FFF2-40B4-BE49-F238E27FC236}">
                  <a16:creationId xmlns:a16="http://schemas.microsoft.com/office/drawing/2014/main" id="{5DA33E49-234E-BAF7-2E60-6F211DC68141}"/>
                </a:ext>
              </a:extLst>
            </p:cNvPr>
            <p:cNvGrpSpPr/>
            <p:nvPr/>
          </p:nvGrpSpPr>
          <p:grpSpPr>
            <a:xfrm>
              <a:off x="5834296" y="5288949"/>
              <a:ext cx="988290" cy="988290"/>
              <a:chOff x="3278907" y="3089501"/>
              <a:chExt cx="988290" cy="988290"/>
            </a:xfrm>
          </p:grpSpPr>
          <p:sp>
            <p:nvSpPr>
              <p:cNvPr id="22" name="Oval 21">
                <a:extLst>
                  <a:ext uri="{FF2B5EF4-FFF2-40B4-BE49-F238E27FC236}">
                    <a16:creationId xmlns:a16="http://schemas.microsoft.com/office/drawing/2014/main" id="{1B84A305-5A27-2E98-7882-9F8D8B08C39F}"/>
                  </a:ext>
                </a:extLst>
              </p:cNvPr>
              <p:cNvSpPr/>
              <p:nvPr/>
            </p:nvSpPr>
            <p:spPr>
              <a:xfrm>
                <a:off x="3278907" y="3089501"/>
                <a:ext cx="988290" cy="988290"/>
              </a:xfrm>
              <a:prstGeom prst="ellipse">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3" name="Graphic 22" descr="Bullseye with solid fill">
                <a:extLst>
                  <a:ext uri="{FF2B5EF4-FFF2-40B4-BE49-F238E27FC236}">
                    <a16:creationId xmlns:a16="http://schemas.microsoft.com/office/drawing/2014/main" id="{7181117C-8725-EF7A-012C-10195B36FEE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334326" y="3106345"/>
                <a:ext cx="914400" cy="914400"/>
              </a:xfrm>
              <a:prstGeom prst="rect">
                <a:avLst/>
              </a:prstGeom>
            </p:spPr>
          </p:pic>
        </p:grpSp>
        <p:grpSp>
          <p:nvGrpSpPr>
            <p:cNvPr id="12" name="Group 11">
              <a:extLst>
                <a:ext uri="{FF2B5EF4-FFF2-40B4-BE49-F238E27FC236}">
                  <a16:creationId xmlns:a16="http://schemas.microsoft.com/office/drawing/2014/main" id="{BAF791FB-9F3F-13AF-6D4A-39BC4AD2456A}"/>
                </a:ext>
              </a:extLst>
            </p:cNvPr>
            <p:cNvGrpSpPr/>
            <p:nvPr/>
          </p:nvGrpSpPr>
          <p:grpSpPr>
            <a:xfrm>
              <a:off x="7058294" y="5398373"/>
              <a:ext cx="4849010" cy="769442"/>
              <a:chOff x="7058294" y="5252699"/>
              <a:chExt cx="4849010" cy="769442"/>
            </a:xfrm>
          </p:grpSpPr>
          <p:sp>
            <p:nvSpPr>
              <p:cNvPr id="19" name="TextBox 18">
                <a:extLst>
                  <a:ext uri="{FF2B5EF4-FFF2-40B4-BE49-F238E27FC236}">
                    <a16:creationId xmlns:a16="http://schemas.microsoft.com/office/drawing/2014/main" id="{0E9A0EF1-0D59-D037-B876-D11D48EF305A}"/>
                  </a:ext>
                </a:extLst>
              </p:cNvPr>
              <p:cNvSpPr txBox="1"/>
              <p:nvPr/>
            </p:nvSpPr>
            <p:spPr>
              <a:xfrm>
                <a:off x="7063695" y="5560476"/>
                <a:ext cx="4263525" cy="461665"/>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Dữ liệu giao dịch hạn chế, khó liên kết với định danh và hành vi mua sắm</a:t>
                </a:r>
              </a:p>
            </p:txBody>
          </p:sp>
          <p:sp>
            <p:nvSpPr>
              <p:cNvPr id="21" name="TextBox 20">
                <a:extLst>
                  <a:ext uri="{FF2B5EF4-FFF2-40B4-BE49-F238E27FC236}">
                    <a16:creationId xmlns:a16="http://schemas.microsoft.com/office/drawing/2014/main" id="{B83B2438-1F4D-507C-AF99-8EA4D1E9B45A}"/>
                  </a:ext>
                </a:extLst>
              </p:cNvPr>
              <p:cNvSpPr txBox="1"/>
              <p:nvPr/>
            </p:nvSpPr>
            <p:spPr>
              <a:xfrm>
                <a:off x="7058294" y="5252699"/>
                <a:ext cx="4849010" cy="307777"/>
              </a:xfrm>
              <a:prstGeom prst="rect">
                <a:avLst/>
              </a:prstGeom>
              <a:noFill/>
            </p:spPr>
            <p:txBody>
              <a:bodyPr wrap="square" rtlCol="0">
                <a:spAutoFit/>
              </a:bodyPr>
              <a:lstStyle/>
              <a:p>
                <a:r>
                  <a:rPr lang="vi-VN" sz="1400" b="1" dirty="0">
                    <a:solidFill>
                      <a:srgbClr val="999BF5"/>
                    </a:solidFill>
                    <a:latin typeface="Roboto" pitchFamily="2" charset="0"/>
                    <a:ea typeface="Roboto" pitchFamily="2" charset="0"/>
                    <a:cs typeface="Times New Roman" panose="02020603050405020304" pitchFamily="18" charset="0"/>
                  </a:rPr>
                  <a:t>KHOẢNG TRỐNG DỮ LIỆU</a:t>
                </a:r>
                <a:endParaRPr lang="en-US" sz="1400" b="1" dirty="0">
                  <a:solidFill>
                    <a:srgbClr val="999BF5"/>
                  </a:solidFill>
                  <a:latin typeface="Roboto" pitchFamily="2" charset="0"/>
                  <a:ea typeface="Roboto" pitchFamily="2" charset="0"/>
                  <a:cs typeface="Roboto" pitchFamily="2" charset="0"/>
                </a:endParaRPr>
              </a:p>
            </p:txBody>
          </p:sp>
        </p:grpSp>
      </p:grpSp>
      <p:sp>
        <p:nvSpPr>
          <p:cNvPr id="2" name="TextBox 1">
            <a:extLst>
              <a:ext uri="{FF2B5EF4-FFF2-40B4-BE49-F238E27FC236}">
                <a16:creationId xmlns:a16="http://schemas.microsoft.com/office/drawing/2014/main" id="{1E5FD61C-A249-88F5-F1BD-D4EFFC19A131}"/>
              </a:ext>
            </a:extLst>
          </p:cNvPr>
          <p:cNvSpPr txBox="1"/>
          <p:nvPr/>
        </p:nvSpPr>
        <p:spPr>
          <a:xfrm>
            <a:off x="5872342" y="1265464"/>
            <a:ext cx="5765396" cy="830997"/>
          </a:xfrm>
          <a:prstGeom prst="rect">
            <a:avLst/>
          </a:prstGeom>
          <a:noFill/>
        </p:spPr>
        <p:txBody>
          <a:bodyPr wrap="square" rtlCol="0">
            <a:spAutoFit/>
          </a:bodyPr>
          <a:lstStyle/>
          <a:p>
            <a:r>
              <a:rPr lang="en-US" sz="1200" dirty="0">
                <a:solidFill>
                  <a:srgbClr val="EFF0FF"/>
                </a:solidFill>
                <a:latin typeface="Roboto" pitchFamily="2" charset="0"/>
                <a:ea typeface="Roboto" pitchFamily="2" charset="0"/>
                <a:cs typeface="Times New Roman" panose="02020603050405020304" pitchFamily="18" charset="0"/>
              </a:rPr>
              <a:t>Thanh toán số đã trở thành hạ tầng tài chính hiện đại với mobile banking, ví điện tử, QR Code và sinh trắc học. Tuy nhiên, tại điểm bán thực tế — </a:t>
            </a:r>
            <a:r>
              <a:rPr lang="en-US" sz="1200" dirty="0" err="1">
                <a:solidFill>
                  <a:srgbClr val="EFF0FF"/>
                </a:solidFill>
                <a:latin typeface="Roboto" pitchFamily="2" charset="0"/>
                <a:ea typeface="Roboto" pitchFamily="2" charset="0"/>
                <a:cs typeface="Times New Roman" panose="02020603050405020304" pitchFamily="18" charset="0"/>
              </a:rPr>
              <a:t>F&amp;B</a:t>
            </a:r>
            <a:r>
              <a:rPr lang="en-US" sz="1200" dirty="0">
                <a:solidFill>
                  <a:srgbClr val="EFF0FF"/>
                </a:solidFill>
                <a:latin typeface="Roboto" pitchFamily="2" charset="0"/>
                <a:ea typeface="Roboto" pitchFamily="2" charset="0"/>
                <a:cs typeface="Times New Roman" panose="02020603050405020304" pitchFamily="18" charset="0"/>
              </a:rPr>
              <a:t>, cửa hàng tiện lợi, nhà thuốc, bệnh viện, campus — quá trình thanh toán vẫn còn nhiều thao tác: mở app, quét mã, nhập số tiền, xác nhận, chờ phản hồi</a:t>
            </a:r>
          </a:p>
        </p:txBody>
      </p:sp>
    </p:spTree>
    <p:extLst>
      <p:ext uri="{BB962C8B-B14F-4D97-AF65-F5344CB8AC3E}">
        <p14:creationId xmlns:p14="http://schemas.microsoft.com/office/powerpoint/2010/main" val="2445697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042A87D-39D7-C96F-2FA6-ADEF428409B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AB308B-B127-72AF-5BA4-B09614ACD3CA}"/>
              </a:ext>
            </a:extLst>
          </p:cNvPr>
          <p:cNvSpPr txBox="1"/>
          <p:nvPr/>
        </p:nvSpPr>
        <p:spPr>
          <a:xfrm>
            <a:off x="2089648" y="294568"/>
            <a:ext cx="8012704" cy="707886"/>
          </a:xfrm>
          <a:prstGeom prst="rect">
            <a:avLst/>
          </a:prstGeom>
          <a:noFill/>
        </p:spPr>
        <p:txBody>
          <a:bodyPr wrap="square" rtlCol="0">
            <a:spAutoFit/>
          </a:bodyPr>
          <a:lstStyle/>
          <a:p>
            <a:r>
              <a:rPr lang="en-US" sz="4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VẤN ĐỀ THỊ TRƯỜNG HIỆN NAY</a:t>
            </a:r>
          </a:p>
        </p:txBody>
      </p:sp>
      <p:pic>
        <p:nvPicPr>
          <p:cNvPr id="40" name="Image 0" descr="preencoded.png">
            <a:extLst>
              <a:ext uri="{FF2B5EF4-FFF2-40B4-BE49-F238E27FC236}">
                <a16:creationId xmlns:a16="http://schemas.microsoft.com/office/drawing/2014/main" id="{831EEA43-4496-B8DD-FF9C-DE2168B41F11}"/>
              </a:ext>
            </a:extLst>
          </p:cNvPr>
          <p:cNvPicPr>
            <a:picLocks noChangeAspect="1"/>
          </p:cNvPicPr>
          <p:nvPr/>
        </p:nvPicPr>
        <p:blipFill>
          <a:blip r:embed="rId3"/>
          <a:stretch>
            <a:fillRect/>
          </a:stretch>
        </p:blipFill>
        <p:spPr>
          <a:xfrm>
            <a:off x="8390843" y="1241398"/>
            <a:ext cx="2692013" cy="1663727"/>
          </a:xfrm>
          <a:prstGeom prst="rect">
            <a:avLst/>
          </a:prstGeom>
        </p:spPr>
      </p:pic>
      <p:grpSp>
        <p:nvGrpSpPr>
          <p:cNvPr id="44" name="Group 43">
            <a:extLst>
              <a:ext uri="{FF2B5EF4-FFF2-40B4-BE49-F238E27FC236}">
                <a16:creationId xmlns:a16="http://schemas.microsoft.com/office/drawing/2014/main" id="{83401EF9-BE5D-E0CB-838A-4B950D183EA1}"/>
              </a:ext>
            </a:extLst>
          </p:cNvPr>
          <p:cNvGrpSpPr/>
          <p:nvPr/>
        </p:nvGrpSpPr>
        <p:grpSpPr>
          <a:xfrm>
            <a:off x="1085849" y="1241398"/>
            <a:ext cx="6439085" cy="1678643"/>
            <a:chOff x="76200" y="1765273"/>
            <a:chExt cx="6439085" cy="1678643"/>
          </a:xfrm>
        </p:grpSpPr>
        <p:sp>
          <p:nvSpPr>
            <p:cNvPr id="29" name="Rectangle 28">
              <a:extLst>
                <a:ext uri="{FF2B5EF4-FFF2-40B4-BE49-F238E27FC236}">
                  <a16:creationId xmlns:a16="http://schemas.microsoft.com/office/drawing/2014/main" id="{46955ED5-0B67-ABE3-C055-52B796E492EB}"/>
                </a:ext>
              </a:extLst>
            </p:cNvPr>
            <p:cNvSpPr/>
            <p:nvPr/>
          </p:nvSpPr>
          <p:spPr>
            <a:xfrm>
              <a:off x="76200" y="1765273"/>
              <a:ext cx="6439085" cy="1678643"/>
            </a:xfrm>
            <a:prstGeom prst="rect">
              <a:avLst/>
            </a:prstGeom>
            <a:gradFill>
              <a:gsLst>
                <a:gs pos="43000">
                  <a:srgbClr val="243A8E"/>
                </a:gs>
                <a:gs pos="0">
                  <a:srgbClr val="6669E0"/>
                </a:gs>
                <a:gs pos="14000">
                  <a:srgbClr val="6669E0"/>
                </a:gs>
                <a:gs pos="100000">
                  <a:srgbClr val="00206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a16="http://schemas.microsoft.com/office/drawing/2014/main" id="{129D3613-85A6-1CF8-E718-8DC59A467024}"/>
                </a:ext>
              </a:extLst>
            </p:cNvPr>
            <p:cNvSpPr/>
            <p:nvPr/>
          </p:nvSpPr>
          <p:spPr>
            <a:xfrm>
              <a:off x="584163" y="1913051"/>
              <a:ext cx="406400" cy="415637"/>
            </a:xfrm>
            <a:prstGeom prst="rect">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AAE97C93-7F70-E050-8C51-A381CD4F8189}"/>
                </a:ext>
              </a:extLst>
            </p:cNvPr>
            <p:cNvSpPr txBox="1"/>
            <p:nvPr/>
          </p:nvSpPr>
          <p:spPr>
            <a:xfrm>
              <a:off x="1039054" y="1995271"/>
              <a:ext cx="1281545" cy="307777"/>
            </a:xfrm>
            <a:prstGeom prst="rect">
              <a:avLst/>
            </a:prstGeom>
            <a:noFill/>
          </p:spPr>
          <p:txBody>
            <a:bodyPr wrap="square" rtlCol="0">
              <a:spAutoFit/>
            </a:bodyPr>
            <a:lstStyle/>
            <a:p>
              <a:r>
                <a:rPr lang="vi-VN" sz="1400" b="1" dirty="0">
                  <a:solidFill>
                    <a:srgbClr val="E0E1FC"/>
                  </a:solidFill>
                  <a:latin typeface="Roboto" pitchFamily="2" charset="0"/>
                  <a:ea typeface="Roboto" pitchFamily="2" charset="0"/>
                  <a:cs typeface="Times New Roman" panose="02020603050405020304" pitchFamily="18" charset="0"/>
                </a:rPr>
                <a:t>NGÂN HÀNG</a:t>
              </a:r>
              <a:endParaRPr lang="en-US" sz="1400" b="1" dirty="0">
                <a:solidFill>
                  <a:srgbClr val="E0E1FC"/>
                </a:solidFill>
                <a:latin typeface="Roboto" pitchFamily="2" charset="0"/>
                <a:ea typeface="Roboto" pitchFamily="2" charset="0"/>
                <a:cs typeface="Roboto" pitchFamily="2" charset="0"/>
              </a:endParaRPr>
            </a:p>
          </p:txBody>
        </p:sp>
        <p:grpSp>
          <p:nvGrpSpPr>
            <p:cNvPr id="32" name="Group 31">
              <a:extLst>
                <a:ext uri="{FF2B5EF4-FFF2-40B4-BE49-F238E27FC236}">
                  <a16:creationId xmlns:a16="http://schemas.microsoft.com/office/drawing/2014/main" id="{6481E118-6312-7ECF-AB55-19FFBEDEBAC0}"/>
                </a:ext>
              </a:extLst>
            </p:cNvPr>
            <p:cNvGrpSpPr/>
            <p:nvPr/>
          </p:nvGrpSpPr>
          <p:grpSpPr>
            <a:xfrm>
              <a:off x="757346" y="2399444"/>
              <a:ext cx="4075455" cy="317459"/>
              <a:chOff x="902856" y="2675407"/>
              <a:chExt cx="4075455" cy="317459"/>
            </a:xfrm>
          </p:grpSpPr>
          <p:sp>
            <p:nvSpPr>
              <p:cNvPr id="33" name="TextBox 32">
                <a:extLst>
                  <a:ext uri="{FF2B5EF4-FFF2-40B4-BE49-F238E27FC236}">
                    <a16:creationId xmlns:a16="http://schemas.microsoft.com/office/drawing/2014/main" id="{686A121C-39BB-0EC4-1823-3E3E1482FF82}"/>
                  </a:ext>
                </a:extLst>
              </p:cNvPr>
              <p:cNvSpPr txBox="1"/>
              <p:nvPr/>
            </p:nvSpPr>
            <p:spPr>
              <a:xfrm>
                <a:off x="1154546" y="2675407"/>
                <a:ext cx="3823765"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Thiếu điểm chạm thực tế ngoài app</a:t>
                </a:r>
              </a:p>
            </p:txBody>
          </p:sp>
          <p:sp>
            <p:nvSpPr>
              <p:cNvPr id="34" name="Oval 33">
                <a:extLst>
                  <a:ext uri="{FF2B5EF4-FFF2-40B4-BE49-F238E27FC236}">
                    <a16:creationId xmlns:a16="http://schemas.microsoft.com/office/drawing/2014/main" id="{7D202ED9-1190-4BAC-DAEA-B97D0A0DBCDC}"/>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5" name="Graphic 34" descr="Bank with solid fill">
              <a:extLst>
                <a:ext uri="{FF2B5EF4-FFF2-40B4-BE49-F238E27FC236}">
                  <a16:creationId xmlns:a16="http://schemas.microsoft.com/office/drawing/2014/main" id="{6C235926-8293-4137-0C5B-E57360E118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9725" y="1979235"/>
              <a:ext cx="295275" cy="295275"/>
            </a:xfrm>
            <a:prstGeom prst="rect">
              <a:avLst/>
            </a:prstGeom>
          </p:spPr>
        </p:pic>
        <p:grpSp>
          <p:nvGrpSpPr>
            <p:cNvPr id="36" name="Group 35">
              <a:extLst>
                <a:ext uri="{FF2B5EF4-FFF2-40B4-BE49-F238E27FC236}">
                  <a16:creationId xmlns:a16="http://schemas.microsoft.com/office/drawing/2014/main" id="{013E2481-38A4-0CDC-F6CC-61291ABE81B0}"/>
                </a:ext>
              </a:extLst>
            </p:cNvPr>
            <p:cNvGrpSpPr/>
            <p:nvPr/>
          </p:nvGrpSpPr>
          <p:grpSpPr>
            <a:xfrm>
              <a:off x="757346" y="2703613"/>
              <a:ext cx="5472004" cy="315023"/>
              <a:chOff x="902856" y="2675407"/>
              <a:chExt cx="5472004" cy="315023"/>
            </a:xfrm>
          </p:grpSpPr>
          <p:sp>
            <p:nvSpPr>
              <p:cNvPr id="37" name="TextBox 36">
                <a:extLst>
                  <a:ext uri="{FF2B5EF4-FFF2-40B4-BE49-F238E27FC236}">
                    <a16:creationId xmlns:a16="http://schemas.microsoft.com/office/drawing/2014/main" id="{D559CA82-9D86-28FE-4C5B-8B92E58FDC41}"/>
                  </a:ext>
                </a:extLst>
              </p:cNvPr>
              <p:cNvSpPr txBox="1"/>
              <p:nvPr/>
            </p:nvSpPr>
            <p:spPr>
              <a:xfrm>
                <a:off x="1154546" y="2675407"/>
                <a:ext cx="5220314" cy="31502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Cần tăng tần suất giao dịch và CASA/prepaid balance</a:t>
                </a:r>
              </a:p>
            </p:txBody>
          </p:sp>
          <p:sp>
            <p:nvSpPr>
              <p:cNvPr id="38" name="Oval 37">
                <a:extLst>
                  <a:ext uri="{FF2B5EF4-FFF2-40B4-BE49-F238E27FC236}">
                    <a16:creationId xmlns:a16="http://schemas.microsoft.com/office/drawing/2014/main" id="{DB8F29E9-75C1-E530-18D8-126B71015D15}"/>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1" name="Group 40">
              <a:extLst>
                <a:ext uri="{FF2B5EF4-FFF2-40B4-BE49-F238E27FC236}">
                  <a16:creationId xmlns:a16="http://schemas.microsoft.com/office/drawing/2014/main" id="{376AA6E7-2606-0A48-05C3-83A7A2DEBE5E}"/>
                </a:ext>
              </a:extLst>
            </p:cNvPr>
            <p:cNvGrpSpPr/>
            <p:nvPr/>
          </p:nvGrpSpPr>
          <p:grpSpPr>
            <a:xfrm>
              <a:off x="757346" y="3005346"/>
              <a:ext cx="5472004" cy="317459"/>
              <a:chOff x="902856" y="2675407"/>
              <a:chExt cx="5472004" cy="317459"/>
            </a:xfrm>
          </p:grpSpPr>
          <p:sp>
            <p:nvSpPr>
              <p:cNvPr id="42" name="TextBox 41">
                <a:extLst>
                  <a:ext uri="{FF2B5EF4-FFF2-40B4-BE49-F238E27FC236}">
                    <a16:creationId xmlns:a16="http://schemas.microsoft.com/office/drawing/2014/main" id="{2B6A4776-430C-4330-0C69-8CAD1F57871F}"/>
                  </a:ext>
                </a:extLst>
              </p:cNvPr>
              <p:cNvSpPr txBox="1"/>
              <p:nvPr/>
            </p:nvSpPr>
            <p:spPr>
              <a:xfrm>
                <a:off x="1154546" y="2675407"/>
                <a:ext cx="5220314"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Mở rộng merchant acquiring và khai thác dữ liệu hành vi</a:t>
                </a:r>
              </a:p>
            </p:txBody>
          </p:sp>
          <p:sp>
            <p:nvSpPr>
              <p:cNvPr id="43" name="Oval 42">
                <a:extLst>
                  <a:ext uri="{FF2B5EF4-FFF2-40B4-BE49-F238E27FC236}">
                    <a16:creationId xmlns:a16="http://schemas.microsoft.com/office/drawing/2014/main" id="{A66427A7-94A5-C878-74F3-231EDFD95B3C}"/>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pic>
        <p:nvPicPr>
          <p:cNvPr id="59" name="Image 1" descr="preencoded.png">
            <a:extLst>
              <a:ext uri="{FF2B5EF4-FFF2-40B4-BE49-F238E27FC236}">
                <a16:creationId xmlns:a16="http://schemas.microsoft.com/office/drawing/2014/main" id="{A7401CC9-91F9-4CE7-213C-CA1801D56AAF}"/>
              </a:ext>
            </a:extLst>
          </p:cNvPr>
          <p:cNvPicPr>
            <a:picLocks noChangeAspect="1"/>
          </p:cNvPicPr>
          <p:nvPr/>
        </p:nvPicPr>
        <p:blipFill>
          <a:blip r:embed="rId5"/>
          <a:stretch>
            <a:fillRect/>
          </a:stretch>
        </p:blipFill>
        <p:spPr>
          <a:xfrm>
            <a:off x="8390844" y="3124123"/>
            <a:ext cx="2728827" cy="1686479"/>
          </a:xfrm>
          <a:prstGeom prst="rect">
            <a:avLst/>
          </a:prstGeom>
        </p:spPr>
      </p:pic>
      <p:grpSp>
        <p:nvGrpSpPr>
          <p:cNvPr id="62" name="Group 61">
            <a:extLst>
              <a:ext uri="{FF2B5EF4-FFF2-40B4-BE49-F238E27FC236}">
                <a16:creationId xmlns:a16="http://schemas.microsoft.com/office/drawing/2014/main" id="{F6A7EA1E-B3BE-8744-8F89-58AEA6FA93E0}"/>
              </a:ext>
            </a:extLst>
          </p:cNvPr>
          <p:cNvGrpSpPr/>
          <p:nvPr/>
        </p:nvGrpSpPr>
        <p:grpSpPr>
          <a:xfrm>
            <a:off x="1085849" y="3104938"/>
            <a:ext cx="6439085" cy="1678643"/>
            <a:chOff x="76199" y="3631841"/>
            <a:chExt cx="6439085" cy="1678643"/>
          </a:xfrm>
        </p:grpSpPr>
        <p:grpSp>
          <p:nvGrpSpPr>
            <p:cNvPr id="45" name="Group 44">
              <a:extLst>
                <a:ext uri="{FF2B5EF4-FFF2-40B4-BE49-F238E27FC236}">
                  <a16:creationId xmlns:a16="http://schemas.microsoft.com/office/drawing/2014/main" id="{D98AFC74-E3F2-13BE-6F0F-221BDA9762AC}"/>
                </a:ext>
              </a:extLst>
            </p:cNvPr>
            <p:cNvGrpSpPr/>
            <p:nvPr/>
          </p:nvGrpSpPr>
          <p:grpSpPr>
            <a:xfrm>
              <a:off x="76199" y="3631841"/>
              <a:ext cx="6439085" cy="1678643"/>
              <a:chOff x="76200" y="1765273"/>
              <a:chExt cx="6439085" cy="1678643"/>
            </a:xfrm>
          </p:grpSpPr>
          <p:sp>
            <p:nvSpPr>
              <p:cNvPr id="46" name="Rectangle 45">
                <a:extLst>
                  <a:ext uri="{FF2B5EF4-FFF2-40B4-BE49-F238E27FC236}">
                    <a16:creationId xmlns:a16="http://schemas.microsoft.com/office/drawing/2014/main" id="{699DBFCF-B36C-2BAE-EF86-629F546FA8F1}"/>
                  </a:ext>
                </a:extLst>
              </p:cNvPr>
              <p:cNvSpPr/>
              <p:nvPr/>
            </p:nvSpPr>
            <p:spPr>
              <a:xfrm>
                <a:off x="76200" y="1765273"/>
                <a:ext cx="6439085" cy="1678643"/>
              </a:xfrm>
              <a:prstGeom prst="rect">
                <a:avLst/>
              </a:prstGeom>
              <a:gradFill>
                <a:gsLst>
                  <a:gs pos="43000">
                    <a:srgbClr val="243A8E"/>
                  </a:gs>
                  <a:gs pos="0">
                    <a:srgbClr val="6669E0"/>
                  </a:gs>
                  <a:gs pos="14000">
                    <a:srgbClr val="6669E0"/>
                  </a:gs>
                  <a:gs pos="100000">
                    <a:srgbClr val="00206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Rectangle 46">
                <a:extLst>
                  <a:ext uri="{FF2B5EF4-FFF2-40B4-BE49-F238E27FC236}">
                    <a16:creationId xmlns:a16="http://schemas.microsoft.com/office/drawing/2014/main" id="{9A928870-6D27-FC8F-A2AB-BEBE153787E9}"/>
                  </a:ext>
                </a:extLst>
              </p:cNvPr>
              <p:cNvSpPr/>
              <p:nvPr/>
            </p:nvSpPr>
            <p:spPr>
              <a:xfrm>
                <a:off x="584163" y="1913051"/>
                <a:ext cx="406400" cy="415637"/>
              </a:xfrm>
              <a:prstGeom prst="rect">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TextBox 47">
                <a:extLst>
                  <a:ext uri="{FF2B5EF4-FFF2-40B4-BE49-F238E27FC236}">
                    <a16:creationId xmlns:a16="http://schemas.microsoft.com/office/drawing/2014/main" id="{CFF7C17C-7C6C-D3B5-C736-F271759E8828}"/>
                  </a:ext>
                </a:extLst>
              </p:cNvPr>
              <p:cNvSpPr txBox="1"/>
              <p:nvPr/>
            </p:nvSpPr>
            <p:spPr>
              <a:xfrm>
                <a:off x="1039054" y="1995271"/>
                <a:ext cx="3580572" cy="307777"/>
              </a:xfrm>
              <a:prstGeom prst="rect">
                <a:avLst/>
              </a:prstGeom>
              <a:noFill/>
            </p:spPr>
            <p:txBody>
              <a:bodyPr wrap="square" rtlCol="0">
                <a:spAutoFit/>
              </a:bodyPr>
              <a:lstStyle/>
              <a:p>
                <a:r>
                  <a:rPr lang="vi-VN" sz="1400" b="1" dirty="0">
                    <a:solidFill>
                      <a:srgbClr val="E0E1FC"/>
                    </a:solidFill>
                    <a:latin typeface="Roboto" pitchFamily="2" charset="0"/>
                    <a:ea typeface="Roboto" pitchFamily="2" charset="0"/>
                    <a:cs typeface="Times New Roman" panose="02020603050405020304" pitchFamily="18" charset="0"/>
                  </a:rPr>
                  <a:t>MERCHANT/CHUỖI BÁN LẺ</a:t>
                </a:r>
                <a:endParaRPr lang="en-US" sz="1400" b="1" dirty="0">
                  <a:solidFill>
                    <a:srgbClr val="E0E1FC"/>
                  </a:solidFill>
                  <a:latin typeface="Roboto" pitchFamily="2" charset="0"/>
                  <a:ea typeface="Roboto" pitchFamily="2" charset="0"/>
                  <a:cs typeface="Roboto" pitchFamily="2" charset="0"/>
                </a:endParaRPr>
              </a:p>
            </p:txBody>
          </p:sp>
          <p:grpSp>
            <p:nvGrpSpPr>
              <p:cNvPr id="49" name="Group 48">
                <a:extLst>
                  <a:ext uri="{FF2B5EF4-FFF2-40B4-BE49-F238E27FC236}">
                    <a16:creationId xmlns:a16="http://schemas.microsoft.com/office/drawing/2014/main" id="{0291A3C8-3BF8-9171-42C2-968F76C47248}"/>
                  </a:ext>
                </a:extLst>
              </p:cNvPr>
              <p:cNvGrpSpPr/>
              <p:nvPr/>
            </p:nvGrpSpPr>
            <p:grpSpPr>
              <a:xfrm>
                <a:off x="757346" y="2399444"/>
                <a:ext cx="5195780" cy="315023"/>
                <a:chOff x="902856" y="2675407"/>
                <a:chExt cx="5195780" cy="315023"/>
              </a:xfrm>
            </p:grpSpPr>
            <p:sp>
              <p:nvSpPr>
                <p:cNvPr id="57" name="TextBox 56">
                  <a:extLst>
                    <a:ext uri="{FF2B5EF4-FFF2-40B4-BE49-F238E27FC236}">
                      <a16:creationId xmlns:a16="http://schemas.microsoft.com/office/drawing/2014/main" id="{5EA15E4F-EE63-D27D-14FD-E6CCF15E80A8}"/>
                    </a:ext>
                  </a:extLst>
                </p:cNvPr>
                <p:cNvSpPr txBox="1"/>
                <p:nvPr/>
              </p:nvSpPr>
              <p:spPr>
                <a:xfrm>
                  <a:off x="1154546" y="2675407"/>
                  <a:ext cx="4944090" cy="31502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Áp lực giờ cao điểm, hàng chờ dài ảnh hưởng doanh thu</a:t>
                  </a:r>
                </a:p>
              </p:txBody>
            </p:sp>
            <p:sp>
              <p:nvSpPr>
                <p:cNvPr id="58" name="Oval 57">
                  <a:extLst>
                    <a:ext uri="{FF2B5EF4-FFF2-40B4-BE49-F238E27FC236}">
                      <a16:creationId xmlns:a16="http://schemas.microsoft.com/office/drawing/2014/main" id="{48C1BA33-D2C7-58D9-702A-967B35011291}"/>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1" name="Group 50">
                <a:extLst>
                  <a:ext uri="{FF2B5EF4-FFF2-40B4-BE49-F238E27FC236}">
                    <a16:creationId xmlns:a16="http://schemas.microsoft.com/office/drawing/2014/main" id="{7530ED07-C50D-E826-A8D3-CD8C546647BC}"/>
                  </a:ext>
                </a:extLst>
              </p:cNvPr>
              <p:cNvGrpSpPr/>
              <p:nvPr/>
            </p:nvGrpSpPr>
            <p:grpSpPr>
              <a:xfrm>
                <a:off x="757346" y="2703613"/>
                <a:ext cx="5472004" cy="317459"/>
                <a:chOff x="902856" y="2675407"/>
                <a:chExt cx="5472004" cy="317459"/>
              </a:xfrm>
            </p:grpSpPr>
            <p:sp>
              <p:nvSpPr>
                <p:cNvPr id="55" name="TextBox 54">
                  <a:extLst>
                    <a:ext uri="{FF2B5EF4-FFF2-40B4-BE49-F238E27FC236}">
                      <a16:creationId xmlns:a16="http://schemas.microsoft.com/office/drawing/2014/main" id="{9904D76A-1087-D6BF-8CD0-640766A30E1D}"/>
                    </a:ext>
                  </a:extLst>
                </p:cNvPr>
                <p:cNvSpPr txBox="1"/>
                <p:nvPr/>
              </p:nvSpPr>
              <p:spPr>
                <a:xfrm>
                  <a:off x="1154546" y="2675407"/>
                  <a:ext cx="5220314"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Loyalty rời rạc, khó kích hoạt đúng thời điểm thanh toán</a:t>
                  </a:r>
                </a:p>
              </p:txBody>
            </p:sp>
            <p:sp>
              <p:nvSpPr>
                <p:cNvPr id="56" name="Oval 55">
                  <a:extLst>
                    <a:ext uri="{FF2B5EF4-FFF2-40B4-BE49-F238E27FC236}">
                      <a16:creationId xmlns:a16="http://schemas.microsoft.com/office/drawing/2014/main" id="{F5846EC5-52A6-F491-2D9E-3223279E1AEF}"/>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2" name="Group 51">
                <a:extLst>
                  <a:ext uri="{FF2B5EF4-FFF2-40B4-BE49-F238E27FC236}">
                    <a16:creationId xmlns:a16="http://schemas.microsoft.com/office/drawing/2014/main" id="{27550231-3F2C-4871-B120-5F1AC269BB19}"/>
                  </a:ext>
                </a:extLst>
              </p:cNvPr>
              <p:cNvGrpSpPr/>
              <p:nvPr/>
            </p:nvGrpSpPr>
            <p:grpSpPr>
              <a:xfrm>
                <a:off x="757346" y="3005346"/>
                <a:ext cx="5472004" cy="317459"/>
                <a:chOff x="902856" y="2675407"/>
                <a:chExt cx="5472004" cy="317459"/>
              </a:xfrm>
            </p:grpSpPr>
            <p:sp>
              <p:nvSpPr>
                <p:cNvPr id="53" name="TextBox 52">
                  <a:extLst>
                    <a:ext uri="{FF2B5EF4-FFF2-40B4-BE49-F238E27FC236}">
                      <a16:creationId xmlns:a16="http://schemas.microsoft.com/office/drawing/2014/main" id="{7038F661-2A99-BC94-12B6-7340FBF04251}"/>
                    </a:ext>
                  </a:extLst>
                </p:cNvPr>
                <p:cNvSpPr txBox="1"/>
                <p:nvPr/>
              </p:nvSpPr>
              <p:spPr>
                <a:xfrm>
                  <a:off x="1154546" y="2675407"/>
                  <a:ext cx="5220314"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Cần tối ưu đối soát và vận hành theo ca</a:t>
                  </a:r>
                </a:p>
              </p:txBody>
            </p:sp>
            <p:sp>
              <p:nvSpPr>
                <p:cNvPr id="54" name="Oval 53">
                  <a:extLst>
                    <a:ext uri="{FF2B5EF4-FFF2-40B4-BE49-F238E27FC236}">
                      <a16:creationId xmlns:a16="http://schemas.microsoft.com/office/drawing/2014/main" id="{7143B80D-1503-89C6-3D04-06C5CF1BBA88}"/>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pic>
          <p:nvPicPr>
            <p:cNvPr id="61" name="Graphic 60" descr="Kiosk with solid fill">
              <a:extLst>
                <a:ext uri="{FF2B5EF4-FFF2-40B4-BE49-F238E27FC236}">
                  <a16:creationId xmlns:a16="http://schemas.microsoft.com/office/drawing/2014/main" id="{769F2688-5EF5-D264-CFD8-E8612D86473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5371" y="3818152"/>
              <a:ext cx="343981" cy="343981"/>
            </a:xfrm>
            <a:prstGeom prst="rect">
              <a:avLst/>
            </a:prstGeom>
          </p:spPr>
        </p:pic>
      </p:grpSp>
      <p:grpSp>
        <p:nvGrpSpPr>
          <p:cNvPr id="68" name="Group 67">
            <a:extLst>
              <a:ext uri="{FF2B5EF4-FFF2-40B4-BE49-F238E27FC236}">
                <a16:creationId xmlns:a16="http://schemas.microsoft.com/office/drawing/2014/main" id="{00DAA7CA-C1BA-FCE1-D5EE-590F6F393DDC}"/>
              </a:ext>
            </a:extLst>
          </p:cNvPr>
          <p:cNvGrpSpPr/>
          <p:nvPr/>
        </p:nvGrpSpPr>
        <p:grpSpPr>
          <a:xfrm>
            <a:off x="1085849" y="4995500"/>
            <a:ext cx="6439085" cy="1678643"/>
            <a:chOff x="76200" y="1765273"/>
            <a:chExt cx="6439085" cy="1678643"/>
          </a:xfrm>
        </p:grpSpPr>
        <p:sp>
          <p:nvSpPr>
            <p:cNvPr id="70" name="Rectangle 69">
              <a:extLst>
                <a:ext uri="{FF2B5EF4-FFF2-40B4-BE49-F238E27FC236}">
                  <a16:creationId xmlns:a16="http://schemas.microsoft.com/office/drawing/2014/main" id="{A6541DE0-D7E7-12D4-7303-DABF7D7E4E6F}"/>
                </a:ext>
              </a:extLst>
            </p:cNvPr>
            <p:cNvSpPr/>
            <p:nvPr/>
          </p:nvSpPr>
          <p:spPr>
            <a:xfrm>
              <a:off x="76200" y="1765273"/>
              <a:ext cx="6439085" cy="1678643"/>
            </a:xfrm>
            <a:prstGeom prst="rect">
              <a:avLst/>
            </a:prstGeom>
            <a:gradFill>
              <a:gsLst>
                <a:gs pos="43000">
                  <a:srgbClr val="243A8E"/>
                </a:gs>
                <a:gs pos="0">
                  <a:srgbClr val="6669E0"/>
                </a:gs>
                <a:gs pos="14000">
                  <a:srgbClr val="6669E0"/>
                </a:gs>
                <a:gs pos="100000">
                  <a:srgbClr val="00206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a:extLst>
                <a:ext uri="{FF2B5EF4-FFF2-40B4-BE49-F238E27FC236}">
                  <a16:creationId xmlns:a16="http://schemas.microsoft.com/office/drawing/2014/main" id="{50CED190-84CB-A4FB-0037-B288559E84B7}"/>
                </a:ext>
              </a:extLst>
            </p:cNvPr>
            <p:cNvSpPr/>
            <p:nvPr/>
          </p:nvSpPr>
          <p:spPr>
            <a:xfrm>
              <a:off x="584163" y="1913051"/>
              <a:ext cx="406400" cy="415637"/>
            </a:xfrm>
            <a:prstGeom prst="rect">
              <a:avLst/>
            </a:prstGeom>
            <a:solidFill>
              <a:srgbClr val="999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46847FBC-6749-403F-F32D-B043FE15F836}"/>
                </a:ext>
              </a:extLst>
            </p:cNvPr>
            <p:cNvSpPr txBox="1"/>
            <p:nvPr/>
          </p:nvSpPr>
          <p:spPr>
            <a:xfrm>
              <a:off x="1039054" y="1995271"/>
              <a:ext cx="3580572" cy="307777"/>
            </a:xfrm>
            <a:prstGeom prst="rect">
              <a:avLst/>
            </a:prstGeom>
            <a:noFill/>
          </p:spPr>
          <p:txBody>
            <a:bodyPr wrap="square" rtlCol="0">
              <a:spAutoFit/>
            </a:bodyPr>
            <a:lstStyle/>
            <a:p>
              <a:r>
                <a:rPr lang="vi-VN" sz="1400" b="1" dirty="0">
                  <a:solidFill>
                    <a:srgbClr val="E0E1FC"/>
                  </a:solidFill>
                  <a:latin typeface="Roboto" pitchFamily="2" charset="0"/>
                  <a:ea typeface="Roboto" pitchFamily="2" charset="0"/>
                  <a:cs typeface="Times New Roman" panose="02020603050405020304" pitchFamily="18" charset="0"/>
                </a:rPr>
                <a:t>KHÁCH HÀNG</a:t>
              </a:r>
              <a:endParaRPr lang="en-US" sz="1400" b="1" dirty="0">
                <a:solidFill>
                  <a:srgbClr val="E0E1FC"/>
                </a:solidFill>
                <a:latin typeface="Roboto" pitchFamily="2" charset="0"/>
                <a:ea typeface="Roboto" pitchFamily="2" charset="0"/>
                <a:cs typeface="Roboto" pitchFamily="2" charset="0"/>
              </a:endParaRPr>
            </a:p>
          </p:txBody>
        </p:sp>
        <p:grpSp>
          <p:nvGrpSpPr>
            <p:cNvPr id="73" name="Group 72">
              <a:extLst>
                <a:ext uri="{FF2B5EF4-FFF2-40B4-BE49-F238E27FC236}">
                  <a16:creationId xmlns:a16="http://schemas.microsoft.com/office/drawing/2014/main" id="{A0937DBF-C144-8C88-B9CA-6F18824217B4}"/>
                </a:ext>
              </a:extLst>
            </p:cNvPr>
            <p:cNvGrpSpPr/>
            <p:nvPr/>
          </p:nvGrpSpPr>
          <p:grpSpPr>
            <a:xfrm>
              <a:off x="757346" y="2399444"/>
              <a:ext cx="5195780" cy="317459"/>
              <a:chOff x="902856" y="2675407"/>
              <a:chExt cx="5195780" cy="317459"/>
            </a:xfrm>
          </p:grpSpPr>
          <p:sp>
            <p:nvSpPr>
              <p:cNvPr id="80" name="TextBox 79">
                <a:extLst>
                  <a:ext uri="{FF2B5EF4-FFF2-40B4-BE49-F238E27FC236}">
                    <a16:creationId xmlns:a16="http://schemas.microsoft.com/office/drawing/2014/main" id="{54C27F35-ED26-7C95-894A-F01E85198205}"/>
                  </a:ext>
                </a:extLst>
              </p:cNvPr>
              <p:cNvSpPr txBox="1"/>
              <p:nvPr/>
            </p:nvSpPr>
            <p:spPr>
              <a:xfrm>
                <a:off x="1154546" y="2675407"/>
                <a:ext cx="4944090"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Kỳ vọng thanh toán nhanh, tiện lợi, an toàn</a:t>
                </a:r>
              </a:p>
            </p:txBody>
          </p:sp>
          <p:sp>
            <p:nvSpPr>
              <p:cNvPr id="81" name="Oval 80">
                <a:extLst>
                  <a:ext uri="{FF2B5EF4-FFF2-40B4-BE49-F238E27FC236}">
                    <a16:creationId xmlns:a16="http://schemas.microsoft.com/office/drawing/2014/main" id="{5AC9B591-17EC-8B13-F6D5-B5E1F131F9C0}"/>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4" name="Group 73">
              <a:extLst>
                <a:ext uri="{FF2B5EF4-FFF2-40B4-BE49-F238E27FC236}">
                  <a16:creationId xmlns:a16="http://schemas.microsoft.com/office/drawing/2014/main" id="{D3458B3F-BCED-2218-8448-4DE42830C9CB}"/>
                </a:ext>
              </a:extLst>
            </p:cNvPr>
            <p:cNvGrpSpPr/>
            <p:nvPr/>
          </p:nvGrpSpPr>
          <p:grpSpPr>
            <a:xfrm>
              <a:off x="757346" y="2703613"/>
              <a:ext cx="5472004" cy="317459"/>
              <a:chOff x="902856" y="2675407"/>
              <a:chExt cx="5472004" cy="317459"/>
            </a:xfrm>
          </p:grpSpPr>
          <p:sp>
            <p:nvSpPr>
              <p:cNvPr id="78" name="TextBox 77">
                <a:extLst>
                  <a:ext uri="{FF2B5EF4-FFF2-40B4-BE49-F238E27FC236}">
                    <a16:creationId xmlns:a16="http://schemas.microsoft.com/office/drawing/2014/main" id="{26FACDB7-85A5-2246-3356-453B6AEC182F}"/>
                  </a:ext>
                </a:extLst>
              </p:cNvPr>
              <p:cNvSpPr txBox="1"/>
              <p:nvPr/>
            </p:nvSpPr>
            <p:spPr>
              <a:xfrm>
                <a:off x="1154546" y="2675407"/>
                <a:ext cx="5220314"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Không muốn phụ thuộc điện thoại, thẻ hay tiền mặt</a:t>
                </a:r>
              </a:p>
            </p:txBody>
          </p:sp>
          <p:sp>
            <p:nvSpPr>
              <p:cNvPr id="79" name="Oval 78">
                <a:extLst>
                  <a:ext uri="{FF2B5EF4-FFF2-40B4-BE49-F238E27FC236}">
                    <a16:creationId xmlns:a16="http://schemas.microsoft.com/office/drawing/2014/main" id="{B124FEF3-6FC9-A19A-86F0-5819162323BE}"/>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5" name="Group 74">
              <a:extLst>
                <a:ext uri="{FF2B5EF4-FFF2-40B4-BE49-F238E27FC236}">
                  <a16:creationId xmlns:a16="http://schemas.microsoft.com/office/drawing/2014/main" id="{FF3AA30E-B6E3-E747-769B-91205ED392B9}"/>
                </a:ext>
              </a:extLst>
            </p:cNvPr>
            <p:cNvGrpSpPr/>
            <p:nvPr/>
          </p:nvGrpSpPr>
          <p:grpSpPr>
            <a:xfrm>
              <a:off x="757346" y="3005346"/>
              <a:ext cx="5472004" cy="317459"/>
              <a:chOff x="902856" y="2675407"/>
              <a:chExt cx="5472004" cy="317459"/>
            </a:xfrm>
          </p:grpSpPr>
          <p:sp>
            <p:nvSpPr>
              <p:cNvPr id="76" name="TextBox 75">
                <a:extLst>
                  <a:ext uri="{FF2B5EF4-FFF2-40B4-BE49-F238E27FC236}">
                    <a16:creationId xmlns:a16="http://schemas.microsoft.com/office/drawing/2014/main" id="{855B9976-1B4C-D3BB-8519-8B0DB47F1693}"/>
                  </a:ext>
                </a:extLst>
              </p:cNvPr>
              <p:cNvSpPr txBox="1"/>
              <p:nvPr/>
            </p:nvSpPr>
            <p:spPr>
              <a:xfrm>
                <a:off x="1154546" y="2675407"/>
                <a:ext cx="5220314" cy="317459"/>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Xu hướng sinh trắc học và trải nghiệm tự nhiên hơn</a:t>
                </a:r>
              </a:p>
            </p:txBody>
          </p:sp>
          <p:sp>
            <p:nvSpPr>
              <p:cNvPr id="77" name="Oval 76">
                <a:extLst>
                  <a:ext uri="{FF2B5EF4-FFF2-40B4-BE49-F238E27FC236}">
                    <a16:creationId xmlns:a16="http://schemas.microsoft.com/office/drawing/2014/main" id="{10574DA0-6CF7-CF78-69F8-537BD260D12A}"/>
                  </a:ext>
                </a:extLst>
              </p:cNvPr>
              <p:cNvSpPr/>
              <p:nvPr/>
            </p:nvSpPr>
            <p:spPr>
              <a:xfrm>
                <a:off x="902856" y="2792576"/>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pic>
        <p:nvPicPr>
          <p:cNvPr id="83" name="Graphic 82" descr="User with solid fill">
            <a:extLst>
              <a:ext uri="{FF2B5EF4-FFF2-40B4-BE49-F238E27FC236}">
                <a16:creationId xmlns:a16="http://schemas.microsoft.com/office/drawing/2014/main" id="{DB5C63DA-C769-433B-FF86-4A223EDADA9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620798" y="5192279"/>
            <a:ext cx="323851" cy="323851"/>
          </a:xfrm>
          <a:prstGeom prst="rect">
            <a:avLst/>
          </a:prstGeom>
        </p:spPr>
      </p:pic>
      <p:pic>
        <p:nvPicPr>
          <p:cNvPr id="84" name="Image 2" descr="preencoded.png">
            <a:extLst>
              <a:ext uri="{FF2B5EF4-FFF2-40B4-BE49-F238E27FC236}">
                <a16:creationId xmlns:a16="http://schemas.microsoft.com/office/drawing/2014/main" id="{57B7506B-CE0B-481F-3231-8772900052F2}"/>
              </a:ext>
            </a:extLst>
          </p:cNvPr>
          <p:cNvPicPr>
            <a:picLocks noChangeAspect="1"/>
          </p:cNvPicPr>
          <p:nvPr/>
        </p:nvPicPr>
        <p:blipFill>
          <a:blip r:embed="rId8"/>
          <a:stretch>
            <a:fillRect/>
          </a:stretch>
        </p:blipFill>
        <p:spPr>
          <a:xfrm>
            <a:off x="8366708" y="4995500"/>
            <a:ext cx="2716148" cy="1678643"/>
          </a:xfrm>
          <a:prstGeom prst="rect">
            <a:avLst/>
          </a:prstGeom>
        </p:spPr>
      </p:pic>
    </p:spTree>
    <p:extLst>
      <p:ext uri="{BB962C8B-B14F-4D97-AF65-F5344CB8AC3E}">
        <p14:creationId xmlns:p14="http://schemas.microsoft.com/office/powerpoint/2010/main" val="3342215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left)">
                                      <p:cBhvr>
                                        <p:cTn id="10" dur="500"/>
                                        <p:tgtEl>
                                          <p:spTgt spid="62"/>
                                        </p:tgtEl>
                                      </p:cBhvr>
                                    </p:animEffect>
                                  </p:childTnLst>
                                </p:cTn>
                              </p:par>
                              <p:par>
                                <p:cTn id="11" presetID="22" presetClass="entr" presetSubtype="8"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500"/>
                                        <p:tgtEl>
                                          <p:spTgt spid="40"/>
                                        </p:tgtEl>
                                      </p:cBhvr>
                                    </p:animEffect>
                                  </p:childTnLst>
                                </p:cTn>
                              </p:par>
                              <p:par>
                                <p:cTn id="17" presetID="22" presetClass="entr" presetSubtype="2"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right)">
                                      <p:cBhvr>
                                        <p:cTn id="19" dur="500"/>
                                        <p:tgtEl>
                                          <p:spTgt spid="59"/>
                                        </p:tgtEl>
                                      </p:cBhvr>
                                    </p:animEffect>
                                  </p:childTnLst>
                                </p:cTn>
                              </p:par>
                              <p:par>
                                <p:cTn id="20" presetID="22" presetClass="entr" presetSubtype="2"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right)">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1A61C163-73E8-26D1-CFC6-662C34D1698C}"/>
              </a:ext>
            </a:extLst>
          </p:cNvPr>
          <p:cNvSpPr/>
          <p:nvPr/>
        </p:nvSpPr>
        <p:spPr>
          <a:xfrm>
            <a:off x="0" y="3002383"/>
            <a:ext cx="6070307" cy="2894752"/>
          </a:xfrm>
          <a:prstGeom prst="round2DiagRect">
            <a:avLst/>
          </a:prstGeom>
          <a:gradFill flip="none" rotWithShape="1">
            <a:gsLst>
              <a:gs pos="56000">
                <a:srgbClr val="6669E0"/>
              </a:gs>
              <a:gs pos="0">
                <a:srgbClr val="999BF5"/>
              </a:gs>
              <a:gs pos="100000">
                <a:srgbClr val="6669E0"/>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3E82E896-F917-9642-8501-EC2930445386}"/>
              </a:ext>
            </a:extLst>
          </p:cNvPr>
          <p:cNvSpPr/>
          <p:nvPr/>
        </p:nvSpPr>
        <p:spPr>
          <a:xfrm>
            <a:off x="1742893" y="351565"/>
            <a:ext cx="355017" cy="355017"/>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2A52DE0B-AF44-0043-17F3-94A559185E65}"/>
              </a:ext>
            </a:extLst>
          </p:cNvPr>
          <p:cNvSpPr/>
          <p:nvPr/>
        </p:nvSpPr>
        <p:spPr>
          <a:xfrm>
            <a:off x="3436900" y="4910029"/>
            <a:ext cx="355017" cy="355017"/>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id="{1CDAB0A6-A245-E974-0710-975EABBD5462}"/>
              </a:ext>
            </a:extLst>
          </p:cNvPr>
          <p:cNvPicPr>
            <a:picLocks noChangeAspect="1"/>
          </p:cNvPicPr>
          <p:nvPr/>
        </p:nvPicPr>
        <p:blipFill>
          <a:blip r:embed="rId3">
            <a:extLst>
              <a:ext uri="{28A0092B-C50C-407E-A947-70E740481C1C}">
                <a14:useLocalDpi xmlns:a14="http://schemas.microsoft.com/office/drawing/2010/main" val="0"/>
              </a:ext>
            </a:extLst>
          </a:blip>
          <a:srcRect t="21391" b="21391"/>
          <a:stretch/>
        </p:blipFill>
        <p:spPr>
          <a:xfrm>
            <a:off x="169682" y="2764382"/>
            <a:ext cx="2668902" cy="2002210"/>
          </a:xfrm>
          <a:prstGeom prst="roundRect">
            <a:avLst/>
          </a:prstGeom>
        </p:spPr>
      </p:pic>
      <p:pic>
        <p:nvPicPr>
          <p:cNvPr id="13" name="Picture 12">
            <a:extLst>
              <a:ext uri="{FF2B5EF4-FFF2-40B4-BE49-F238E27FC236}">
                <a16:creationId xmlns:a16="http://schemas.microsoft.com/office/drawing/2014/main" id="{133BD4F8-D5EB-DE43-8628-41EEF2915C7C}"/>
              </a:ext>
            </a:extLst>
          </p:cNvPr>
          <p:cNvPicPr>
            <a:picLocks noChangeAspect="1"/>
          </p:cNvPicPr>
          <p:nvPr/>
        </p:nvPicPr>
        <p:blipFill>
          <a:blip r:embed="rId4">
            <a:extLst>
              <a:ext uri="{28A0092B-C50C-407E-A947-70E740481C1C}">
                <a14:useLocalDpi xmlns:a14="http://schemas.microsoft.com/office/drawing/2010/main" val="0"/>
              </a:ext>
            </a:extLst>
          </a:blip>
          <a:srcRect l="4286" r="4286"/>
          <a:stretch/>
        </p:blipFill>
        <p:spPr>
          <a:xfrm>
            <a:off x="1576234" y="1226821"/>
            <a:ext cx="3336248" cy="2085155"/>
          </a:xfrm>
          <a:prstGeom prst="roundRect">
            <a:avLst/>
          </a:prstGeom>
        </p:spPr>
      </p:pic>
      <p:pic>
        <p:nvPicPr>
          <p:cNvPr id="15" name="Picture 14" descr="A person holding a phone&#10;&#10;AI-generated content may be incorrect.">
            <a:extLst>
              <a:ext uri="{FF2B5EF4-FFF2-40B4-BE49-F238E27FC236}">
                <a16:creationId xmlns:a16="http://schemas.microsoft.com/office/drawing/2014/main" id="{2AF0AB96-7FBD-F674-AF1E-8682335E2589}"/>
              </a:ext>
            </a:extLst>
          </p:cNvPr>
          <p:cNvPicPr>
            <a:picLocks noChangeAspect="1"/>
          </p:cNvPicPr>
          <p:nvPr/>
        </p:nvPicPr>
        <p:blipFill>
          <a:blip r:embed="rId5">
            <a:extLst>
              <a:ext uri="{28A0092B-C50C-407E-A947-70E740481C1C}">
                <a14:useLocalDpi xmlns:a14="http://schemas.microsoft.com/office/drawing/2010/main" val="0"/>
              </a:ext>
            </a:extLst>
          </a:blip>
          <a:srcRect l="24821" r="13584"/>
          <a:stretch/>
        </p:blipFill>
        <p:spPr>
          <a:xfrm>
            <a:off x="3684802" y="3177338"/>
            <a:ext cx="2315112" cy="2157585"/>
          </a:xfrm>
          <a:prstGeom prst="roundRect">
            <a:avLst/>
          </a:prstGeom>
        </p:spPr>
      </p:pic>
      <p:sp>
        <p:nvSpPr>
          <p:cNvPr id="16" name="TextBox 15">
            <a:extLst>
              <a:ext uri="{FF2B5EF4-FFF2-40B4-BE49-F238E27FC236}">
                <a16:creationId xmlns:a16="http://schemas.microsoft.com/office/drawing/2014/main" id="{7C1EC72A-9DE6-29BA-2933-B61B37C6B3A3}"/>
              </a:ext>
            </a:extLst>
          </p:cNvPr>
          <p:cNvSpPr txBox="1"/>
          <p:nvPr/>
        </p:nvSpPr>
        <p:spPr>
          <a:xfrm>
            <a:off x="4872359" y="351565"/>
            <a:ext cx="7319641" cy="923330"/>
          </a:xfrm>
          <a:prstGeom prst="rect">
            <a:avLst/>
          </a:prstGeom>
          <a:noFill/>
        </p:spPr>
        <p:txBody>
          <a:bodyPr wrap="square" rtlCol="0">
            <a:spAutoFit/>
          </a:bodyPr>
          <a:lstStyle/>
          <a:p>
            <a:pPr algn="ctr"/>
            <a:r>
              <a:rPr lang="en-US" sz="5400" b="1" dirty="0">
                <a:solidFill>
                  <a:srgbClr val="999BF5"/>
                </a:solidFill>
                <a:effectLst>
                  <a:outerShdw blurRad="63500" sx="102000" sy="102000" algn="ctr" rotWithShape="0">
                    <a:prstClr val="black">
                      <a:alpha val="40000"/>
                    </a:prstClr>
                  </a:outerShdw>
                </a:effectLst>
                <a:latin typeface="Roboto" pitchFamily="2" charset="0"/>
                <a:ea typeface="Roboto" pitchFamily="2" charset="0"/>
              </a:rPr>
              <a:t>TRUSTED </a:t>
            </a:r>
            <a:r>
              <a:rPr lang="en-US" sz="54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54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sp>
        <p:nvSpPr>
          <p:cNvPr id="17" name="Oval 16">
            <a:extLst>
              <a:ext uri="{FF2B5EF4-FFF2-40B4-BE49-F238E27FC236}">
                <a16:creationId xmlns:a16="http://schemas.microsoft.com/office/drawing/2014/main" id="{93BD6244-7E62-7DD4-FBAB-121319D9FE18}"/>
              </a:ext>
            </a:extLst>
          </p:cNvPr>
          <p:cNvSpPr/>
          <p:nvPr/>
        </p:nvSpPr>
        <p:spPr>
          <a:xfrm>
            <a:off x="1313272" y="312139"/>
            <a:ext cx="262962" cy="262962"/>
          </a:xfrm>
          <a:prstGeom prst="ellipse">
            <a:avLst/>
          </a:prstGeom>
          <a:solidFill>
            <a:srgbClr val="E0E1F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CA9EA462-0108-AFE6-8476-3473F4EDA8B0}"/>
              </a:ext>
            </a:extLst>
          </p:cNvPr>
          <p:cNvSpPr/>
          <p:nvPr/>
        </p:nvSpPr>
        <p:spPr>
          <a:xfrm>
            <a:off x="3790432" y="5342494"/>
            <a:ext cx="238596" cy="238596"/>
          </a:xfrm>
          <a:prstGeom prst="ellipse">
            <a:avLst/>
          </a:prstGeom>
          <a:solidFill>
            <a:srgbClr val="E0E1F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1" name="Group 20">
            <a:extLst>
              <a:ext uri="{FF2B5EF4-FFF2-40B4-BE49-F238E27FC236}">
                <a16:creationId xmlns:a16="http://schemas.microsoft.com/office/drawing/2014/main" id="{3B07B2ED-8521-EE74-F12D-1A02A0AE863E}"/>
              </a:ext>
            </a:extLst>
          </p:cNvPr>
          <p:cNvGrpSpPr/>
          <p:nvPr/>
        </p:nvGrpSpPr>
        <p:grpSpPr>
          <a:xfrm>
            <a:off x="4612299" y="1669035"/>
            <a:ext cx="600363" cy="600363"/>
            <a:chOff x="858983" y="2866258"/>
            <a:chExt cx="600363" cy="600363"/>
          </a:xfrm>
        </p:grpSpPr>
        <p:sp>
          <p:nvSpPr>
            <p:cNvPr id="19" name="Oval 18">
              <a:extLst>
                <a:ext uri="{FF2B5EF4-FFF2-40B4-BE49-F238E27FC236}">
                  <a16:creationId xmlns:a16="http://schemas.microsoft.com/office/drawing/2014/main" id="{839F37A9-5D18-E7F4-0CDC-749F3D884187}"/>
                </a:ext>
              </a:extLst>
            </p:cNvPr>
            <p:cNvSpPr/>
            <p:nvPr/>
          </p:nvSpPr>
          <p:spPr>
            <a:xfrm>
              <a:off x="858983" y="2866258"/>
              <a:ext cx="600363" cy="600363"/>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Graphic 19" descr="Badge Tick with solid fill">
              <a:extLst>
                <a:ext uri="{FF2B5EF4-FFF2-40B4-BE49-F238E27FC236}">
                  <a16:creationId xmlns:a16="http://schemas.microsoft.com/office/drawing/2014/main" id="{BA29F736-9C8B-48E4-BEEA-DDC131A3637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05448" y="2911948"/>
              <a:ext cx="507429" cy="507429"/>
            </a:xfrm>
            <a:prstGeom prst="rect">
              <a:avLst/>
            </a:prstGeom>
          </p:spPr>
        </p:pic>
      </p:grpSp>
      <p:sp>
        <p:nvSpPr>
          <p:cNvPr id="32" name="Oval 31">
            <a:extLst>
              <a:ext uri="{FF2B5EF4-FFF2-40B4-BE49-F238E27FC236}">
                <a16:creationId xmlns:a16="http://schemas.microsoft.com/office/drawing/2014/main" id="{3510CCE3-BFF7-10C7-DE8C-236F76A11AEE}"/>
              </a:ext>
            </a:extLst>
          </p:cNvPr>
          <p:cNvSpPr/>
          <p:nvPr/>
        </p:nvSpPr>
        <p:spPr>
          <a:xfrm>
            <a:off x="11751031" y="5977120"/>
            <a:ext cx="355017" cy="355017"/>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Oval 32">
            <a:extLst>
              <a:ext uri="{FF2B5EF4-FFF2-40B4-BE49-F238E27FC236}">
                <a16:creationId xmlns:a16="http://schemas.microsoft.com/office/drawing/2014/main" id="{B3778643-C4E3-C593-BBBB-BF786FCF7723}"/>
              </a:ext>
            </a:extLst>
          </p:cNvPr>
          <p:cNvSpPr/>
          <p:nvPr/>
        </p:nvSpPr>
        <p:spPr>
          <a:xfrm>
            <a:off x="11660835" y="6416239"/>
            <a:ext cx="180392" cy="180392"/>
          </a:xfrm>
          <a:prstGeom prst="ellipse">
            <a:avLst/>
          </a:prstGeom>
          <a:solidFill>
            <a:srgbClr val="E0E1F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814162C4-8A25-8CEB-4952-4A377708C936}"/>
              </a:ext>
            </a:extLst>
          </p:cNvPr>
          <p:cNvSpPr txBox="1"/>
          <p:nvPr/>
        </p:nvSpPr>
        <p:spPr>
          <a:xfrm>
            <a:off x="6232702" y="1326006"/>
            <a:ext cx="4816685" cy="400110"/>
          </a:xfrm>
          <a:prstGeom prst="rect">
            <a:avLst/>
          </a:prstGeom>
          <a:noFill/>
        </p:spPr>
        <p:txBody>
          <a:bodyPr wrap="square" rtlCol="0">
            <a:spAutoFit/>
          </a:bodyPr>
          <a:lstStyle/>
          <a:p>
            <a:r>
              <a:rPr lang="vi-VN" sz="2000" dirty="0">
                <a:solidFill>
                  <a:srgbClr val="EFF0FF"/>
                </a:solidFill>
                <a:latin typeface="SVN-AZ Cupcakes" panose="02000000000000000000" pitchFamily="50" charset="0"/>
                <a:ea typeface="SVN-AZ Cupcakes" panose="02000000000000000000" pitchFamily="50" charset="0"/>
                <a:cs typeface="Times New Roman" panose="02020603050405020304" pitchFamily="18" charset="0"/>
              </a:rPr>
              <a:t>Cánh tay nối dài của Ngân hàng tới mọi điểm bán</a:t>
            </a:r>
            <a:endParaRPr lang="en-US" sz="2000" dirty="0">
              <a:solidFill>
                <a:srgbClr val="EFF0FF"/>
              </a:solidFill>
              <a:latin typeface="SVN-AZ Cupcakes" panose="02000000000000000000" pitchFamily="50" charset="0"/>
              <a:ea typeface="SVN-AZ Cupcakes" panose="02000000000000000000" pitchFamily="50" charset="0"/>
              <a:cs typeface="Roboto" pitchFamily="2" charset="0"/>
            </a:endParaRPr>
          </a:p>
        </p:txBody>
      </p:sp>
      <p:grpSp>
        <p:nvGrpSpPr>
          <p:cNvPr id="35" name="Group 34">
            <a:extLst>
              <a:ext uri="{FF2B5EF4-FFF2-40B4-BE49-F238E27FC236}">
                <a16:creationId xmlns:a16="http://schemas.microsoft.com/office/drawing/2014/main" id="{D1B74D7E-37D9-99E4-2D25-A7AE658FE19C}"/>
              </a:ext>
            </a:extLst>
          </p:cNvPr>
          <p:cNvGrpSpPr/>
          <p:nvPr/>
        </p:nvGrpSpPr>
        <p:grpSpPr>
          <a:xfrm>
            <a:off x="6319642" y="1854280"/>
            <a:ext cx="5407302" cy="1015663"/>
            <a:chOff x="6607667" y="3301427"/>
            <a:chExt cx="5407302" cy="1015663"/>
          </a:xfrm>
        </p:grpSpPr>
        <p:sp>
          <p:nvSpPr>
            <p:cNvPr id="12" name="TextBox 11">
              <a:extLst>
                <a:ext uri="{FF2B5EF4-FFF2-40B4-BE49-F238E27FC236}">
                  <a16:creationId xmlns:a16="http://schemas.microsoft.com/office/drawing/2014/main" id="{E53B4A72-D946-3544-0B23-2166D7D6141E}"/>
                </a:ext>
              </a:extLst>
            </p:cNvPr>
            <p:cNvSpPr txBox="1"/>
            <p:nvPr/>
          </p:nvSpPr>
          <p:spPr>
            <a:xfrm>
              <a:off x="6889564" y="3610199"/>
              <a:ext cx="5125405" cy="646331"/>
            </a:xfrm>
            <a:prstGeom prst="rect">
              <a:avLst/>
            </a:prstGeom>
            <a:noFill/>
          </p:spPr>
          <p:txBody>
            <a:bodyPr wrap="square" rtlCol="0">
              <a:spAutoFit/>
            </a:bodyPr>
            <a:lstStyle/>
            <a:p>
              <a:pPr algn="r"/>
              <a:r>
                <a:rPr lang="en-US" sz="1200" i="1" dirty="0">
                  <a:solidFill>
                    <a:srgbClr val="EFF0FF"/>
                  </a:solidFill>
                  <a:latin typeface="Roboto" pitchFamily="2" charset="0"/>
                  <a:ea typeface="Roboto" pitchFamily="2" charset="0"/>
                  <a:cs typeface="Times New Roman" panose="02020603050405020304" pitchFamily="18" charset="0"/>
                </a:rPr>
                <a:t>Thanh toán &amp; Định danh bằng lòng bàn tay, mở rộng điểm chạm ngoài app, tạo dòng tiền thanh toán trước, kết nối loyalty và dữ liệu giao dịch tại các chuỗi cửa hàng lớn</a:t>
              </a:r>
            </a:p>
          </p:txBody>
        </p:sp>
        <p:sp>
          <p:nvSpPr>
            <p:cNvPr id="34" name="TextBox 33">
              <a:extLst>
                <a:ext uri="{FF2B5EF4-FFF2-40B4-BE49-F238E27FC236}">
                  <a16:creationId xmlns:a16="http://schemas.microsoft.com/office/drawing/2014/main" id="{01A67E10-6EB3-E67C-909C-308EC808B24B}"/>
                </a:ext>
              </a:extLst>
            </p:cNvPr>
            <p:cNvSpPr txBox="1"/>
            <p:nvPr/>
          </p:nvSpPr>
          <p:spPr>
            <a:xfrm>
              <a:off x="6607667" y="3301427"/>
              <a:ext cx="548064" cy="1015663"/>
            </a:xfrm>
            <a:prstGeom prst="rect">
              <a:avLst/>
            </a:prstGeom>
            <a:noFill/>
          </p:spPr>
          <p:txBody>
            <a:bodyPr wrap="square" rtlCol="0">
              <a:spAutoFit/>
            </a:bodyPr>
            <a:lstStyle/>
            <a:p>
              <a:r>
                <a:rPr lang="vi-VN" sz="6000" b="1" dirty="0">
                  <a:solidFill>
                    <a:srgbClr val="EFF0FF"/>
                  </a:solidFill>
                  <a:effectLst/>
                  <a:latin typeface="Roboto" pitchFamily="2" charset="0"/>
                  <a:ea typeface="Roboto" pitchFamily="2" charset="0"/>
                  <a:cs typeface="Times New Roman" panose="02020603050405020304" pitchFamily="18" charset="0"/>
                </a:rPr>
                <a:t>“</a:t>
              </a:r>
              <a:endParaRPr lang="en-US" sz="6000" dirty="0">
                <a:solidFill>
                  <a:srgbClr val="EFF0FF"/>
                </a:solidFill>
                <a:latin typeface="Roboto" pitchFamily="2" charset="0"/>
                <a:ea typeface="Roboto" pitchFamily="2" charset="0"/>
                <a:cs typeface="Roboto" pitchFamily="2" charset="0"/>
              </a:endParaRPr>
            </a:p>
          </p:txBody>
        </p:sp>
      </p:grpSp>
      <p:grpSp>
        <p:nvGrpSpPr>
          <p:cNvPr id="60" name="Group 59">
            <a:extLst>
              <a:ext uri="{FF2B5EF4-FFF2-40B4-BE49-F238E27FC236}">
                <a16:creationId xmlns:a16="http://schemas.microsoft.com/office/drawing/2014/main" id="{F57C01BA-33EC-4BB7-EF60-1CF6F6C601DB}"/>
              </a:ext>
            </a:extLst>
          </p:cNvPr>
          <p:cNvGrpSpPr/>
          <p:nvPr/>
        </p:nvGrpSpPr>
        <p:grpSpPr>
          <a:xfrm>
            <a:off x="6523385" y="3177338"/>
            <a:ext cx="5137449" cy="523220"/>
            <a:chOff x="6523386" y="3177338"/>
            <a:chExt cx="5137449" cy="523220"/>
          </a:xfrm>
        </p:grpSpPr>
        <p:sp>
          <p:nvSpPr>
            <p:cNvPr id="38" name="TextBox 37">
              <a:extLst>
                <a:ext uri="{FF2B5EF4-FFF2-40B4-BE49-F238E27FC236}">
                  <a16:creationId xmlns:a16="http://schemas.microsoft.com/office/drawing/2014/main" id="{2E751A61-1174-695B-F1C0-3F32F9CDA750}"/>
                </a:ext>
              </a:extLst>
            </p:cNvPr>
            <p:cNvSpPr txBox="1"/>
            <p:nvPr/>
          </p:nvSpPr>
          <p:spPr>
            <a:xfrm>
              <a:off x="6992894" y="3177338"/>
              <a:ext cx="4667941" cy="523220"/>
            </a:xfrm>
            <a:prstGeom prst="rect">
              <a:avLst/>
            </a:prstGeom>
            <a:noFill/>
          </p:spPr>
          <p:txBody>
            <a:bodyPr wrap="square" rtlCol="0">
              <a:spAutoFit/>
            </a:bodyPr>
            <a:lstStyle/>
            <a:p>
              <a:r>
                <a:rPr lang="vi-VN" sz="1400" b="1" dirty="0">
                  <a:solidFill>
                    <a:srgbClr val="EFF0FF"/>
                  </a:solidFill>
                  <a:effectLst/>
                  <a:latin typeface="Roboto" pitchFamily="2" charset="0"/>
                  <a:ea typeface="Roboto" pitchFamily="2" charset="0"/>
                  <a:cs typeface="Times New Roman" panose="02020603050405020304" pitchFamily="18" charset="0"/>
                </a:rPr>
                <a:t>QR/App </a:t>
              </a:r>
              <a:r>
                <a:rPr lang="vi-VN" sz="1400" dirty="0">
                  <a:solidFill>
                    <a:srgbClr val="EFF0FF"/>
                  </a:solidFill>
                  <a:latin typeface="Roboto" pitchFamily="2" charset="0"/>
                  <a:ea typeface="Roboto" pitchFamily="2" charset="0"/>
                  <a:cs typeface="Times New Roman" panose="02020603050405020304" pitchFamily="18" charset="0"/>
                </a:rPr>
                <a:t>đã phổ biến nhưng còn thiếu thao tác và ma sát tại quầy </a:t>
              </a:r>
              <a:endParaRPr lang="en-US" sz="1400" dirty="0">
                <a:solidFill>
                  <a:srgbClr val="EFF0FF"/>
                </a:solidFill>
                <a:latin typeface="Roboto" pitchFamily="2" charset="0"/>
                <a:ea typeface="Roboto" pitchFamily="2" charset="0"/>
                <a:cs typeface="Roboto" pitchFamily="2" charset="0"/>
              </a:endParaRPr>
            </a:p>
          </p:txBody>
        </p:sp>
        <p:grpSp>
          <p:nvGrpSpPr>
            <p:cNvPr id="53" name="Group 52">
              <a:extLst>
                <a:ext uri="{FF2B5EF4-FFF2-40B4-BE49-F238E27FC236}">
                  <a16:creationId xmlns:a16="http://schemas.microsoft.com/office/drawing/2014/main" id="{9A31EDD0-FAF6-4D89-9479-B06F120FAC90}"/>
                </a:ext>
              </a:extLst>
            </p:cNvPr>
            <p:cNvGrpSpPr/>
            <p:nvPr/>
          </p:nvGrpSpPr>
          <p:grpSpPr>
            <a:xfrm>
              <a:off x="6523386" y="3255430"/>
              <a:ext cx="367037" cy="367037"/>
              <a:chOff x="6523386" y="3215791"/>
              <a:chExt cx="367037" cy="367037"/>
            </a:xfrm>
          </p:grpSpPr>
          <p:sp>
            <p:nvSpPr>
              <p:cNvPr id="39" name="Oval 38">
                <a:extLst>
                  <a:ext uri="{FF2B5EF4-FFF2-40B4-BE49-F238E27FC236}">
                    <a16:creationId xmlns:a16="http://schemas.microsoft.com/office/drawing/2014/main" id="{7B08DAC9-E376-5BCB-0A26-CD751F85F9F7}"/>
                  </a:ext>
                </a:extLst>
              </p:cNvPr>
              <p:cNvSpPr/>
              <p:nvPr/>
            </p:nvSpPr>
            <p:spPr>
              <a:xfrm>
                <a:off x="6523386" y="3215791"/>
                <a:ext cx="367037" cy="367037"/>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2" name="Graphic 51" descr="Question mark with solid fill">
                <a:extLst>
                  <a:ext uri="{FF2B5EF4-FFF2-40B4-BE49-F238E27FC236}">
                    <a16:creationId xmlns:a16="http://schemas.microsoft.com/office/drawing/2014/main" id="{E1EA668C-2743-025A-94C4-C579358597C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78243" y="3270648"/>
                <a:ext cx="257322" cy="257322"/>
              </a:xfrm>
              <a:prstGeom prst="rect">
                <a:avLst/>
              </a:prstGeom>
            </p:spPr>
          </p:pic>
        </p:grpSp>
      </p:grpSp>
      <p:grpSp>
        <p:nvGrpSpPr>
          <p:cNvPr id="61" name="Group 60">
            <a:extLst>
              <a:ext uri="{FF2B5EF4-FFF2-40B4-BE49-F238E27FC236}">
                <a16:creationId xmlns:a16="http://schemas.microsoft.com/office/drawing/2014/main" id="{6A1C316B-30D1-06CA-C8E0-12A8AB53FA75}"/>
              </a:ext>
            </a:extLst>
          </p:cNvPr>
          <p:cNvGrpSpPr/>
          <p:nvPr/>
        </p:nvGrpSpPr>
        <p:grpSpPr>
          <a:xfrm>
            <a:off x="6523385" y="3791885"/>
            <a:ext cx="5137449" cy="523220"/>
            <a:chOff x="6523386" y="3862096"/>
            <a:chExt cx="5137449" cy="523220"/>
          </a:xfrm>
        </p:grpSpPr>
        <p:sp>
          <p:nvSpPr>
            <p:cNvPr id="43" name="TextBox 42">
              <a:extLst>
                <a:ext uri="{FF2B5EF4-FFF2-40B4-BE49-F238E27FC236}">
                  <a16:creationId xmlns:a16="http://schemas.microsoft.com/office/drawing/2014/main" id="{5DC7657A-652F-1C02-5884-F12076BBC846}"/>
                </a:ext>
              </a:extLst>
            </p:cNvPr>
            <p:cNvSpPr txBox="1"/>
            <p:nvPr/>
          </p:nvSpPr>
          <p:spPr>
            <a:xfrm>
              <a:off x="6992894" y="3862096"/>
              <a:ext cx="4667941" cy="523220"/>
            </a:xfrm>
            <a:prstGeom prst="rect">
              <a:avLst/>
            </a:prstGeom>
            <a:noFill/>
          </p:spPr>
          <p:txBody>
            <a:bodyPr wrap="square" rtlCol="0">
              <a:spAutoFit/>
            </a:bodyPr>
            <a:lstStyle/>
            <a:p>
              <a:r>
                <a:rPr lang="vi-VN" sz="1400" b="1" dirty="0">
                  <a:solidFill>
                    <a:srgbClr val="EFF0FF"/>
                  </a:solidFill>
                  <a:effectLst/>
                  <a:latin typeface="Roboto" pitchFamily="2" charset="0"/>
                  <a:ea typeface="Roboto" pitchFamily="2" charset="0"/>
                  <a:cs typeface="Times New Roman" panose="02020603050405020304" pitchFamily="18" charset="0"/>
                </a:rPr>
                <a:t>Ngân hàng </a:t>
              </a:r>
              <a:r>
                <a:rPr lang="vi-VN" sz="1400" dirty="0">
                  <a:solidFill>
                    <a:srgbClr val="EFF0FF"/>
                  </a:solidFill>
                  <a:effectLst/>
                  <a:latin typeface="Roboto" pitchFamily="2" charset="0"/>
                  <a:ea typeface="Roboto" pitchFamily="2" charset="0"/>
                  <a:cs typeface="Times New Roman" panose="02020603050405020304" pitchFamily="18" charset="0"/>
                </a:rPr>
                <a:t>cần điểm chạm giao dịch ngoài app để tăng tần suất, tăng CASA và gắn kết với khách hàng</a:t>
              </a:r>
              <a:endParaRPr lang="en-US" sz="1400" dirty="0">
                <a:solidFill>
                  <a:srgbClr val="EFF0FF"/>
                </a:solidFill>
                <a:latin typeface="Roboto" pitchFamily="2" charset="0"/>
                <a:ea typeface="Roboto" pitchFamily="2" charset="0"/>
                <a:cs typeface="Roboto" pitchFamily="2" charset="0"/>
              </a:endParaRPr>
            </a:p>
          </p:txBody>
        </p:sp>
        <p:grpSp>
          <p:nvGrpSpPr>
            <p:cNvPr id="54" name="Group 53">
              <a:extLst>
                <a:ext uri="{FF2B5EF4-FFF2-40B4-BE49-F238E27FC236}">
                  <a16:creationId xmlns:a16="http://schemas.microsoft.com/office/drawing/2014/main" id="{5B057206-808F-C997-B83E-A459E27C0B34}"/>
                </a:ext>
              </a:extLst>
            </p:cNvPr>
            <p:cNvGrpSpPr/>
            <p:nvPr/>
          </p:nvGrpSpPr>
          <p:grpSpPr>
            <a:xfrm>
              <a:off x="6523386" y="3940188"/>
              <a:ext cx="367037" cy="367037"/>
              <a:chOff x="6523386" y="3215791"/>
              <a:chExt cx="367037" cy="367037"/>
            </a:xfrm>
          </p:grpSpPr>
          <p:sp>
            <p:nvSpPr>
              <p:cNvPr id="55" name="Oval 54">
                <a:extLst>
                  <a:ext uri="{FF2B5EF4-FFF2-40B4-BE49-F238E27FC236}">
                    <a16:creationId xmlns:a16="http://schemas.microsoft.com/office/drawing/2014/main" id="{1E4EF836-72D4-9F72-1B4B-CED267DCF5FC}"/>
                  </a:ext>
                </a:extLst>
              </p:cNvPr>
              <p:cNvSpPr/>
              <p:nvPr/>
            </p:nvSpPr>
            <p:spPr>
              <a:xfrm>
                <a:off x="6523386" y="3215791"/>
                <a:ext cx="367037" cy="367037"/>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6" name="Graphic 55" descr="Question mark with solid fill">
                <a:extLst>
                  <a:ext uri="{FF2B5EF4-FFF2-40B4-BE49-F238E27FC236}">
                    <a16:creationId xmlns:a16="http://schemas.microsoft.com/office/drawing/2014/main" id="{8A5D9CCB-9F3E-6F68-5D98-09D9D315FA9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78243" y="3270648"/>
                <a:ext cx="257322" cy="257322"/>
              </a:xfrm>
              <a:prstGeom prst="rect">
                <a:avLst/>
              </a:prstGeom>
            </p:spPr>
          </p:pic>
        </p:grpSp>
      </p:grpSp>
      <p:grpSp>
        <p:nvGrpSpPr>
          <p:cNvPr id="62" name="Group 61">
            <a:extLst>
              <a:ext uri="{FF2B5EF4-FFF2-40B4-BE49-F238E27FC236}">
                <a16:creationId xmlns:a16="http://schemas.microsoft.com/office/drawing/2014/main" id="{7F1545F2-FEBA-B044-9D36-C5E9987D20A5}"/>
              </a:ext>
            </a:extLst>
          </p:cNvPr>
          <p:cNvGrpSpPr/>
          <p:nvPr/>
        </p:nvGrpSpPr>
        <p:grpSpPr>
          <a:xfrm>
            <a:off x="6523385" y="4406432"/>
            <a:ext cx="5137450" cy="523220"/>
            <a:chOff x="6523385" y="4546853"/>
            <a:chExt cx="5137450" cy="523220"/>
          </a:xfrm>
        </p:grpSpPr>
        <p:sp>
          <p:nvSpPr>
            <p:cNvPr id="48" name="TextBox 47">
              <a:extLst>
                <a:ext uri="{FF2B5EF4-FFF2-40B4-BE49-F238E27FC236}">
                  <a16:creationId xmlns:a16="http://schemas.microsoft.com/office/drawing/2014/main" id="{E528AEF3-AE20-B24F-5FE1-B59A59E4DC69}"/>
                </a:ext>
              </a:extLst>
            </p:cNvPr>
            <p:cNvSpPr txBox="1"/>
            <p:nvPr/>
          </p:nvSpPr>
          <p:spPr>
            <a:xfrm>
              <a:off x="6992894" y="4546853"/>
              <a:ext cx="4667941" cy="523220"/>
            </a:xfrm>
            <a:prstGeom prst="rect">
              <a:avLst/>
            </a:prstGeom>
            <a:noFill/>
          </p:spPr>
          <p:txBody>
            <a:bodyPr wrap="square" rtlCol="0">
              <a:spAutoFit/>
            </a:bodyPr>
            <a:lstStyle/>
            <a:p>
              <a:r>
                <a:rPr lang="vi-VN" sz="1400" b="1" dirty="0">
                  <a:solidFill>
                    <a:srgbClr val="EFF0FF"/>
                  </a:solidFill>
                  <a:effectLst/>
                  <a:latin typeface="Roboto" pitchFamily="2" charset="0"/>
                  <a:ea typeface="Roboto" pitchFamily="2" charset="0"/>
                  <a:cs typeface="Times New Roman" panose="02020603050405020304" pitchFamily="18" charset="0"/>
                </a:rPr>
                <a:t>Chuỗi cửa hàng </a:t>
              </a:r>
              <a:r>
                <a:rPr lang="vi-VN" sz="1400" dirty="0">
                  <a:solidFill>
                    <a:srgbClr val="EFF0FF"/>
                  </a:solidFill>
                  <a:effectLst/>
                  <a:latin typeface="Roboto" pitchFamily="2" charset="0"/>
                  <a:ea typeface="Roboto" pitchFamily="2" charset="0"/>
                  <a:cs typeface="Times New Roman" panose="02020603050405020304" pitchFamily="18" charset="0"/>
                </a:rPr>
                <a:t>cần thanh toán nhanh hơn, giảm xếp hàng, đặc biệt trong giờ cao điểm</a:t>
              </a:r>
              <a:endParaRPr lang="en-US" sz="1400" dirty="0">
                <a:solidFill>
                  <a:srgbClr val="EFF0FF"/>
                </a:solidFill>
                <a:latin typeface="Roboto" pitchFamily="2" charset="0"/>
                <a:ea typeface="Roboto" pitchFamily="2" charset="0"/>
                <a:cs typeface="Roboto" pitchFamily="2" charset="0"/>
              </a:endParaRPr>
            </a:p>
          </p:txBody>
        </p:sp>
        <p:grpSp>
          <p:nvGrpSpPr>
            <p:cNvPr id="57" name="Group 56">
              <a:extLst>
                <a:ext uri="{FF2B5EF4-FFF2-40B4-BE49-F238E27FC236}">
                  <a16:creationId xmlns:a16="http://schemas.microsoft.com/office/drawing/2014/main" id="{D5E6D9EE-37B3-3E37-70DD-77E71021B6FB}"/>
                </a:ext>
              </a:extLst>
            </p:cNvPr>
            <p:cNvGrpSpPr/>
            <p:nvPr/>
          </p:nvGrpSpPr>
          <p:grpSpPr>
            <a:xfrm>
              <a:off x="6523385" y="4624945"/>
              <a:ext cx="367037" cy="367037"/>
              <a:chOff x="6523386" y="3215791"/>
              <a:chExt cx="367037" cy="367037"/>
            </a:xfrm>
          </p:grpSpPr>
          <p:sp>
            <p:nvSpPr>
              <p:cNvPr id="58" name="Oval 57">
                <a:extLst>
                  <a:ext uri="{FF2B5EF4-FFF2-40B4-BE49-F238E27FC236}">
                    <a16:creationId xmlns:a16="http://schemas.microsoft.com/office/drawing/2014/main" id="{412E0219-2BF3-314F-056B-845BC1F05082}"/>
                  </a:ext>
                </a:extLst>
              </p:cNvPr>
              <p:cNvSpPr/>
              <p:nvPr/>
            </p:nvSpPr>
            <p:spPr>
              <a:xfrm>
                <a:off x="6523386" y="3215791"/>
                <a:ext cx="367037" cy="367037"/>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descr="Question mark with solid fill">
                <a:extLst>
                  <a:ext uri="{FF2B5EF4-FFF2-40B4-BE49-F238E27FC236}">
                    <a16:creationId xmlns:a16="http://schemas.microsoft.com/office/drawing/2014/main" id="{B8008744-699D-5BC6-A332-22F070C9CFF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78243" y="3270648"/>
                <a:ext cx="257322" cy="257322"/>
              </a:xfrm>
              <a:prstGeom prst="rect">
                <a:avLst/>
              </a:prstGeom>
            </p:spPr>
          </p:pic>
        </p:grpSp>
      </p:grpSp>
      <p:grpSp>
        <p:nvGrpSpPr>
          <p:cNvPr id="63" name="Group 62">
            <a:extLst>
              <a:ext uri="{FF2B5EF4-FFF2-40B4-BE49-F238E27FC236}">
                <a16:creationId xmlns:a16="http://schemas.microsoft.com/office/drawing/2014/main" id="{8805857A-0FC2-ACF4-38A5-35C6A7B92456}"/>
              </a:ext>
            </a:extLst>
          </p:cNvPr>
          <p:cNvGrpSpPr/>
          <p:nvPr/>
        </p:nvGrpSpPr>
        <p:grpSpPr>
          <a:xfrm>
            <a:off x="6523385" y="5020979"/>
            <a:ext cx="5137450" cy="523220"/>
            <a:chOff x="6523385" y="4546853"/>
            <a:chExt cx="5137450" cy="523220"/>
          </a:xfrm>
        </p:grpSpPr>
        <p:sp>
          <p:nvSpPr>
            <p:cNvPr id="64" name="TextBox 63">
              <a:extLst>
                <a:ext uri="{FF2B5EF4-FFF2-40B4-BE49-F238E27FC236}">
                  <a16:creationId xmlns:a16="http://schemas.microsoft.com/office/drawing/2014/main" id="{95243666-2AD0-B47E-5192-B2F03B4C2F98}"/>
                </a:ext>
              </a:extLst>
            </p:cNvPr>
            <p:cNvSpPr txBox="1"/>
            <p:nvPr/>
          </p:nvSpPr>
          <p:spPr>
            <a:xfrm>
              <a:off x="6992894" y="4546853"/>
              <a:ext cx="4667941" cy="523220"/>
            </a:xfrm>
            <a:prstGeom prst="rect">
              <a:avLst/>
            </a:prstGeom>
            <a:noFill/>
          </p:spPr>
          <p:txBody>
            <a:bodyPr wrap="square" rtlCol="0">
              <a:spAutoFit/>
            </a:bodyPr>
            <a:lstStyle/>
            <a:p>
              <a:r>
                <a:rPr lang="vi-VN" sz="1400" b="1" dirty="0">
                  <a:solidFill>
                    <a:srgbClr val="EFF0FF"/>
                  </a:solidFill>
                  <a:effectLst/>
                  <a:latin typeface="Roboto" pitchFamily="2" charset="0"/>
                  <a:ea typeface="Roboto" pitchFamily="2" charset="0"/>
                  <a:cs typeface="Times New Roman" panose="02020603050405020304" pitchFamily="18" charset="0"/>
                </a:rPr>
                <a:t>Sinh trắc học </a:t>
              </a:r>
              <a:r>
                <a:rPr lang="vi-VN" sz="1400" dirty="0">
                  <a:solidFill>
                    <a:srgbClr val="EFF0FF"/>
                  </a:solidFill>
                  <a:effectLst/>
                  <a:latin typeface="Roboto" pitchFamily="2" charset="0"/>
                  <a:ea typeface="Roboto" pitchFamily="2" charset="0"/>
                  <a:cs typeface="Times New Roman" panose="02020603050405020304" pitchFamily="18" charset="0"/>
                </a:rPr>
                <a:t>đã chuyển từ định danh sang giao dịch thực tế rộng rãi</a:t>
              </a:r>
              <a:endParaRPr lang="en-US" sz="1400" dirty="0">
                <a:solidFill>
                  <a:srgbClr val="EFF0FF"/>
                </a:solidFill>
                <a:latin typeface="Roboto" pitchFamily="2" charset="0"/>
                <a:ea typeface="Roboto" pitchFamily="2" charset="0"/>
                <a:cs typeface="Roboto" pitchFamily="2" charset="0"/>
              </a:endParaRPr>
            </a:p>
          </p:txBody>
        </p:sp>
        <p:grpSp>
          <p:nvGrpSpPr>
            <p:cNvPr id="65" name="Group 64">
              <a:extLst>
                <a:ext uri="{FF2B5EF4-FFF2-40B4-BE49-F238E27FC236}">
                  <a16:creationId xmlns:a16="http://schemas.microsoft.com/office/drawing/2014/main" id="{A2551A58-6C41-0ED2-8419-1E39E0BBC8EE}"/>
                </a:ext>
              </a:extLst>
            </p:cNvPr>
            <p:cNvGrpSpPr/>
            <p:nvPr/>
          </p:nvGrpSpPr>
          <p:grpSpPr>
            <a:xfrm>
              <a:off x="6523385" y="4624945"/>
              <a:ext cx="367037" cy="367037"/>
              <a:chOff x="6523386" y="3215791"/>
              <a:chExt cx="367037" cy="367037"/>
            </a:xfrm>
          </p:grpSpPr>
          <p:sp>
            <p:nvSpPr>
              <p:cNvPr id="66" name="Oval 65">
                <a:extLst>
                  <a:ext uri="{FF2B5EF4-FFF2-40B4-BE49-F238E27FC236}">
                    <a16:creationId xmlns:a16="http://schemas.microsoft.com/office/drawing/2014/main" id="{121C068E-EF7C-53B8-A07A-453DBCC7E314}"/>
                  </a:ext>
                </a:extLst>
              </p:cNvPr>
              <p:cNvSpPr/>
              <p:nvPr/>
            </p:nvSpPr>
            <p:spPr>
              <a:xfrm>
                <a:off x="6523386" y="3215791"/>
                <a:ext cx="367037" cy="367037"/>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7" name="Graphic 66" descr="Question mark with solid fill">
                <a:extLst>
                  <a:ext uri="{FF2B5EF4-FFF2-40B4-BE49-F238E27FC236}">
                    <a16:creationId xmlns:a16="http://schemas.microsoft.com/office/drawing/2014/main" id="{2A3126F0-4DC4-1634-13DA-7C90251AEE3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78243" y="3270648"/>
                <a:ext cx="257322" cy="257322"/>
              </a:xfrm>
              <a:prstGeom prst="rect">
                <a:avLst/>
              </a:prstGeom>
            </p:spPr>
          </p:pic>
        </p:grpSp>
      </p:grpSp>
      <p:grpSp>
        <p:nvGrpSpPr>
          <p:cNvPr id="68" name="Group 67">
            <a:extLst>
              <a:ext uri="{FF2B5EF4-FFF2-40B4-BE49-F238E27FC236}">
                <a16:creationId xmlns:a16="http://schemas.microsoft.com/office/drawing/2014/main" id="{56A6FDF3-B3CB-ED93-C3A0-37A0D055307D}"/>
              </a:ext>
            </a:extLst>
          </p:cNvPr>
          <p:cNvGrpSpPr/>
          <p:nvPr/>
        </p:nvGrpSpPr>
        <p:grpSpPr>
          <a:xfrm>
            <a:off x="6523385" y="5635525"/>
            <a:ext cx="5137450" cy="523220"/>
            <a:chOff x="6523385" y="4546853"/>
            <a:chExt cx="5137450" cy="523220"/>
          </a:xfrm>
        </p:grpSpPr>
        <p:sp>
          <p:nvSpPr>
            <p:cNvPr id="69" name="TextBox 68">
              <a:extLst>
                <a:ext uri="{FF2B5EF4-FFF2-40B4-BE49-F238E27FC236}">
                  <a16:creationId xmlns:a16="http://schemas.microsoft.com/office/drawing/2014/main" id="{6F6A125D-CBED-8F33-0A26-3141CA2337A6}"/>
                </a:ext>
              </a:extLst>
            </p:cNvPr>
            <p:cNvSpPr txBox="1"/>
            <p:nvPr/>
          </p:nvSpPr>
          <p:spPr>
            <a:xfrm>
              <a:off x="6992894" y="4546853"/>
              <a:ext cx="4667941" cy="523220"/>
            </a:xfrm>
            <a:prstGeom prst="rect">
              <a:avLst/>
            </a:prstGeom>
            <a:noFill/>
          </p:spPr>
          <p:txBody>
            <a:bodyPr wrap="square" rtlCol="0">
              <a:spAutoFit/>
            </a:bodyPr>
            <a:lstStyle/>
            <a:p>
              <a:r>
                <a:rPr lang="vi-VN" sz="1400" b="1" dirty="0">
                  <a:solidFill>
                    <a:srgbClr val="EFF0FF"/>
                  </a:solidFill>
                  <a:effectLst/>
                  <a:latin typeface="Roboto" pitchFamily="2" charset="0"/>
                  <a:ea typeface="Roboto" pitchFamily="2" charset="0"/>
                  <a:cs typeface="Times New Roman" panose="02020603050405020304" pitchFamily="18" charset="0"/>
                </a:rPr>
                <a:t>Người dùng </a:t>
              </a:r>
              <a:r>
                <a:rPr lang="vi-VN" sz="1400" dirty="0">
                  <a:solidFill>
                    <a:srgbClr val="EFF0FF"/>
                  </a:solidFill>
                  <a:effectLst/>
                  <a:latin typeface="Roboto" pitchFamily="2" charset="0"/>
                  <a:ea typeface="Roboto" pitchFamily="2" charset="0"/>
                  <a:cs typeface="Times New Roman" panose="02020603050405020304" pitchFamily="18" charset="0"/>
                </a:rPr>
                <a:t>đã sẵn sàng cho thanh toán không chạm, nhanh, an toàn và tiện lợi hơn</a:t>
              </a:r>
              <a:endParaRPr lang="en-US" sz="1400" dirty="0">
                <a:solidFill>
                  <a:srgbClr val="EFF0FF"/>
                </a:solidFill>
                <a:latin typeface="Roboto" pitchFamily="2" charset="0"/>
                <a:ea typeface="Roboto" pitchFamily="2" charset="0"/>
                <a:cs typeface="Roboto" pitchFamily="2" charset="0"/>
              </a:endParaRPr>
            </a:p>
          </p:txBody>
        </p:sp>
        <p:grpSp>
          <p:nvGrpSpPr>
            <p:cNvPr id="70" name="Group 69">
              <a:extLst>
                <a:ext uri="{FF2B5EF4-FFF2-40B4-BE49-F238E27FC236}">
                  <a16:creationId xmlns:a16="http://schemas.microsoft.com/office/drawing/2014/main" id="{4EE909FD-8C7D-66AD-E91C-EE01B4EFA8D4}"/>
                </a:ext>
              </a:extLst>
            </p:cNvPr>
            <p:cNvGrpSpPr/>
            <p:nvPr/>
          </p:nvGrpSpPr>
          <p:grpSpPr>
            <a:xfrm>
              <a:off x="6523385" y="4624945"/>
              <a:ext cx="367037" cy="367037"/>
              <a:chOff x="6523386" y="3215791"/>
              <a:chExt cx="367037" cy="367037"/>
            </a:xfrm>
          </p:grpSpPr>
          <p:sp>
            <p:nvSpPr>
              <p:cNvPr id="71" name="Oval 70">
                <a:extLst>
                  <a:ext uri="{FF2B5EF4-FFF2-40B4-BE49-F238E27FC236}">
                    <a16:creationId xmlns:a16="http://schemas.microsoft.com/office/drawing/2014/main" id="{66A69F65-CF11-FEAF-01B7-A3FF81EAD6A3}"/>
                  </a:ext>
                </a:extLst>
              </p:cNvPr>
              <p:cNvSpPr/>
              <p:nvPr/>
            </p:nvSpPr>
            <p:spPr>
              <a:xfrm>
                <a:off x="6523386" y="3215791"/>
                <a:ext cx="367037" cy="367037"/>
              </a:xfrm>
              <a:prstGeom prst="ellipse">
                <a:avLst/>
              </a:prstGeom>
              <a:solidFill>
                <a:srgbClr val="565AD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Graphic 71" descr="Question mark with solid fill">
                <a:extLst>
                  <a:ext uri="{FF2B5EF4-FFF2-40B4-BE49-F238E27FC236}">
                    <a16:creationId xmlns:a16="http://schemas.microsoft.com/office/drawing/2014/main" id="{2A33417F-0940-91F0-A9F5-ECF84A44A39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78243" y="3270648"/>
                <a:ext cx="257322" cy="257322"/>
              </a:xfrm>
              <a:prstGeom prst="rect">
                <a:avLst/>
              </a:prstGeom>
            </p:spPr>
          </p:pic>
        </p:grpSp>
      </p:grpSp>
    </p:spTree>
    <p:extLst>
      <p:ext uri="{BB962C8B-B14F-4D97-AF65-F5344CB8AC3E}">
        <p14:creationId xmlns:p14="http://schemas.microsoft.com/office/powerpoint/2010/main" val="1225628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22" presetClass="entr" presetSubtype="8"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par>
                                <p:cTn id="22" presetID="47"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1000"/>
                                        <p:tgtEl>
                                          <p:spTgt spid="61"/>
                                        </p:tgtEl>
                                      </p:cBhvr>
                                    </p:animEffect>
                                    <p:anim calcmode="lin" valueType="num">
                                      <p:cBhvr>
                                        <p:cTn id="30" dur="1000" fill="hold"/>
                                        <p:tgtEl>
                                          <p:spTgt spid="61"/>
                                        </p:tgtEl>
                                        <p:attrNameLst>
                                          <p:attrName>ppt_x</p:attrName>
                                        </p:attrNameLst>
                                      </p:cBhvr>
                                      <p:tavLst>
                                        <p:tav tm="0">
                                          <p:val>
                                            <p:strVal val="#ppt_x"/>
                                          </p:val>
                                        </p:tav>
                                        <p:tav tm="100000">
                                          <p:val>
                                            <p:strVal val="#ppt_x"/>
                                          </p:val>
                                        </p:tav>
                                      </p:tavLst>
                                    </p:anim>
                                    <p:anim calcmode="lin" valueType="num">
                                      <p:cBhvr>
                                        <p:cTn id="31" dur="1000" fill="hold"/>
                                        <p:tgtEl>
                                          <p:spTgt spid="6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000"/>
                                        <p:tgtEl>
                                          <p:spTgt spid="62"/>
                                        </p:tgtEl>
                                      </p:cBhvr>
                                    </p:animEffect>
                                    <p:anim calcmode="lin" valueType="num">
                                      <p:cBhvr>
                                        <p:cTn id="35" dur="1000" fill="hold"/>
                                        <p:tgtEl>
                                          <p:spTgt spid="62"/>
                                        </p:tgtEl>
                                        <p:attrNameLst>
                                          <p:attrName>ppt_x</p:attrName>
                                        </p:attrNameLst>
                                      </p:cBhvr>
                                      <p:tavLst>
                                        <p:tav tm="0">
                                          <p:val>
                                            <p:strVal val="#ppt_x"/>
                                          </p:val>
                                        </p:tav>
                                        <p:tav tm="100000">
                                          <p:val>
                                            <p:strVal val="#ppt_x"/>
                                          </p:val>
                                        </p:tav>
                                      </p:tavLst>
                                    </p:anim>
                                    <p:anim calcmode="lin" valueType="num">
                                      <p:cBhvr>
                                        <p:cTn id="36" dur="1000" fill="hold"/>
                                        <p:tgtEl>
                                          <p:spTgt spid="62"/>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1000"/>
                                        <p:tgtEl>
                                          <p:spTgt spid="63"/>
                                        </p:tgtEl>
                                      </p:cBhvr>
                                    </p:animEffect>
                                    <p:anim calcmode="lin" valueType="num">
                                      <p:cBhvr>
                                        <p:cTn id="40" dur="1000" fill="hold"/>
                                        <p:tgtEl>
                                          <p:spTgt spid="63"/>
                                        </p:tgtEl>
                                        <p:attrNameLst>
                                          <p:attrName>ppt_x</p:attrName>
                                        </p:attrNameLst>
                                      </p:cBhvr>
                                      <p:tavLst>
                                        <p:tav tm="0">
                                          <p:val>
                                            <p:strVal val="#ppt_x"/>
                                          </p:val>
                                        </p:tav>
                                        <p:tav tm="100000">
                                          <p:val>
                                            <p:strVal val="#ppt_x"/>
                                          </p:val>
                                        </p:tav>
                                      </p:tavLst>
                                    </p:anim>
                                    <p:anim calcmode="lin" valueType="num">
                                      <p:cBhvr>
                                        <p:cTn id="41" dur="1000" fill="hold"/>
                                        <p:tgtEl>
                                          <p:spTgt spid="6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1000"/>
                                        <p:tgtEl>
                                          <p:spTgt spid="68"/>
                                        </p:tgtEl>
                                      </p:cBhvr>
                                    </p:animEffect>
                                    <p:anim calcmode="lin" valueType="num">
                                      <p:cBhvr>
                                        <p:cTn id="45" dur="1000" fill="hold"/>
                                        <p:tgtEl>
                                          <p:spTgt spid="68"/>
                                        </p:tgtEl>
                                        <p:attrNameLst>
                                          <p:attrName>ppt_x</p:attrName>
                                        </p:attrNameLst>
                                      </p:cBhvr>
                                      <p:tavLst>
                                        <p:tav tm="0">
                                          <p:val>
                                            <p:strVal val="#ppt_x"/>
                                          </p:val>
                                        </p:tav>
                                        <p:tav tm="100000">
                                          <p:val>
                                            <p:strVal val="#ppt_x"/>
                                          </p:val>
                                        </p:tav>
                                      </p:tavLst>
                                    </p:anim>
                                    <p:anim calcmode="lin" valueType="num">
                                      <p:cBhvr>
                                        <p:cTn id="4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7000">
              <a:srgbClr val="243A8E"/>
            </a:gs>
            <a:gs pos="0">
              <a:srgbClr val="999BF5"/>
            </a:gs>
            <a:gs pos="100000">
              <a:srgbClr val="002060"/>
            </a:gs>
          </a:gsLst>
          <a:lin ang="0" scaled="1"/>
        </a:gradFill>
        <a:effectLst/>
      </p:bgPr>
    </p:bg>
    <p:spTree>
      <p:nvGrpSpPr>
        <p:cNvPr id="1" name=""/>
        <p:cNvGrpSpPr/>
        <p:nvPr/>
      </p:nvGrpSpPr>
      <p:grpSpPr>
        <a:xfrm>
          <a:off x="0" y="0"/>
          <a:ext cx="0" cy="0"/>
          <a:chOff x="0" y="0"/>
          <a:chExt cx="0" cy="0"/>
        </a:xfrm>
      </p:grpSpPr>
      <p:pic>
        <p:nvPicPr>
          <p:cNvPr id="23" name="Picture 22" descr="Shanghai city skyline">
            <a:extLst>
              <a:ext uri="{FF2B5EF4-FFF2-40B4-BE49-F238E27FC236}">
                <a16:creationId xmlns:a16="http://schemas.microsoft.com/office/drawing/2014/main" id="{8E18AA4F-CEDA-F3FE-2E34-B54454E1860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183" r="-1"/>
          <a:stretch>
            <a:fillRect/>
          </a:stretch>
        </p:blipFill>
        <p:spPr>
          <a:xfrm>
            <a:off x="1898600" y="0"/>
            <a:ext cx="10293400" cy="6858000"/>
          </a:xfrm>
          <a:prstGeom prst="rect">
            <a:avLst/>
          </a:prstGeom>
          <a:effectLst>
            <a:softEdge rad="317500"/>
          </a:effectLst>
        </p:spPr>
      </p:pic>
      <p:sp>
        <p:nvSpPr>
          <p:cNvPr id="5" name="Rectangle: Rounded Corners 4">
            <a:extLst>
              <a:ext uri="{FF2B5EF4-FFF2-40B4-BE49-F238E27FC236}">
                <a16:creationId xmlns:a16="http://schemas.microsoft.com/office/drawing/2014/main" id="{A8108FF6-1101-8B6B-0EAB-308713AF07EE}"/>
              </a:ext>
            </a:extLst>
          </p:cNvPr>
          <p:cNvSpPr/>
          <p:nvPr/>
        </p:nvSpPr>
        <p:spPr>
          <a:xfrm>
            <a:off x="2535084" y="942107"/>
            <a:ext cx="4375706" cy="4405744"/>
          </a:xfrm>
          <a:prstGeom prst="roundRect">
            <a:avLst>
              <a:gd name="adj" fmla="val 9973"/>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53C92A-DFEB-6C1A-902A-AF3E70615FCE}"/>
              </a:ext>
            </a:extLst>
          </p:cNvPr>
          <p:cNvSpPr txBox="1"/>
          <p:nvPr/>
        </p:nvSpPr>
        <p:spPr>
          <a:xfrm>
            <a:off x="7333388" y="1137793"/>
            <a:ext cx="4202830" cy="553998"/>
          </a:xfrm>
          <a:prstGeom prst="rect">
            <a:avLst/>
          </a:prstGeom>
          <a:noFill/>
        </p:spPr>
        <p:txBody>
          <a:bodyPr wrap="square" rtlCol="0">
            <a:spAutoFit/>
          </a:bodyPr>
          <a:lstStyle/>
          <a:p>
            <a:pPr algn="ctr"/>
            <a:r>
              <a:rPr lang="en-US" sz="3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THANH TOÁN QR/APP</a:t>
            </a:r>
          </a:p>
        </p:txBody>
      </p:sp>
      <p:grpSp>
        <p:nvGrpSpPr>
          <p:cNvPr id="12" name="Group 11">
            <a:extLst>
              <a:ext uri="{FF2B5EF4-FFF2-40B4-BE49-F238E27FC236}">
                <a16:creationId xmlns:a16="http://schemas.microsoft.com/office/drawing/2014/main" id="{0E32C633-0D6D-757D-6212-27FEAF5CDB08}"/>
              </a:ext>
            </a:extLst>
          </p:cNvPr>
          <p:cNvGrpSpPr/>
          <p:nvPr/>
        </p:nvGrpSpPr>
        <p:grpSpPr>
          <a:xfrm>
            <a:off x="351189" y="1184835"/>
            <a:ext cx="1607127" cy="397163"/>
            <a:chOff x="10353964" y="124691"/>
            <a:chExt cx="1607127" cy="397163"/>
          </a:xfrm>
        </p:grpSpPr>
        <p:sp>
          <p:nvSpPr>
            <p:cNvPr id="7" name="Rectangle: Rounded Corners 6">
              <a:extLst>
                <a:ext uri="{FF2B5EF4-FFF2-40B4-BE49-F238E27FC236}">
                  <a16:creationId xmlns:a16="http://schemas.microsoft.com/office/drawing/2014/main" id="{513A858E-3366-90C2-C65D-5907A0B75502}"/>
                </a:ext>
              </a:extLst>
            </p:cNvPr>
            <p:cNvSpPr/>
            <p:nvPr/>
          </p:nvSpPr>
          <p:spPr>
            <a:xfrm>
              <a:off x="10353964" y="124691"/>
              <a:ext cx="1607127" cy="397163"/>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6E79267-2ED2-78FF-DAF7-25884AC1A15B}"/>
                </a:ext>
              </a:extLst>
            </p:cNvPr>
            <p:cNvSpPr txBox="1"/>
            <p:nvPr/>
          </p:nvSpPr>
          <p:spPr>
            <a:xfrm>
              <a:off x="10584651" y="153995"/>
              <a:ext cx="1145752"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SO SÁNH</a:t>
              </a:r>
              <a:endParaRPr lang="en-US" sz="1600" b="1" dirty="0">
                <a:solidFill>
                  <a:srgbClr val="565ADD"/>
                </a:solidFill>
                <a:latin typeface="Roboto" pitchFamily="2" charset="0"/>
                <a:ea typeface="Roboto" pitchFamily="2" charset="0"/>
                <a:cs typeface="Roboto" pitchFamily="2" charset="0"/>
              </a:endParaRPr>
            </a:p>
          </p:txBody>
        </p:sp>
      </p:grpSp>
      <p:sp>
        <p:nvSpPr>
          <p:cNvPr id="9" name="TextBox 8">
            <a:extLst>
              <a:ext uri="{FF2B5EF4-FFF2-40B4-BE49-F238E27FC236}">
                <a16:creationId xmlns:a16="http://schemas.microsoft.com/office/drawing/2014/main" id="{E9698DCD-7F5F-7DD0-1D93-6FFA9C2843BF}"/>
              </a:ext>
            </a:extLst>
          </p:cNvPr>
          <p:cNvSpPr txBox="1"/>
          <p:nvPr/>
        </p:nvSpPr>
        <p:spPr>
          <a:xfrm>
            <a:off x="2739898" y="1137793"/>
            <a:ext cx="3966077" cy="553998"/>
          </a:xfrm>
          <a:prstGeom prst="rect">
            <a:avLst/>
          </a:prstGeom>
          <a:noFill/>
        </p:spPr>
        <p:txBody>
          <a:bodyPr wrap="square" rtlCol="0">
            <a:spAutoFit/>
          </a:bodyPr>
          <a:lstStyle/>
          <a:p>
            <a:pPr algn="ctr"/>
            <a:r>
              <a:rPr lang="en-US" sz="3000" b="1" dirty="0">
                <a:solidFill>
                  <a:srgbClr val="002060"/>
                </a:solidFill>
                <a:effectLst>
                  <a:outerShdw blurRad="63500" sx="102000" sy="102000" algn="ctr" rotWithShape="0">
                    <a:prstClr val="black">
                      <a:alpha val="40000"/>
                    </a:prstClr>
                  </a:outerShdw>
                </a:effectLst>
                <a:latin typeface="Roboto" pitchFamily="2" charset="0"/>
                <a:ea typeface="Roboto" pitchFamily="2" charset="0"/>
              </a:rPr>
              <a:t>TRUSTED</a:t>
            </a:r>
            <a:r>
              <a:rPr lang="en-US" sz="3000" b="1" dirty="0">
                <a:solidFill>
                  <a:srgbClr val="999BF5"/>
                </a:solidFill>
                <a:effectLst>
                  <a:outerShdw blurRad="63500" sx="102000" sy="102000" algn="ctr" rotWithShape="0">
                    <a:prstClr val="black">
                      <a:alpha val="40000"/>
                    </a:prstClr>
                  </a:outerShdw>
                </a:effectLst>
                <a:latin typeface="Roboto" pitchFamily="2" charset="0"/>
                <a:ea typeface="Roboto" pitchFamily="2" charset="0"/>
              </a:rPr>
              <a:t> </a:t>
            </a:r>
            <a:r>
              <a:rPr lang="en-US" sz="30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30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sp>
        <p:nvSpPr>
          <p:cNvPr id="18" name="Rectangle: Rounded Corners 17">
            <a:extLst>
              <a:ext uri="{FF2B5EF4-FFF2-40B4-BE49-F238E27FC236}">
                <a16:creationId xmlns:a16="http://schemas.microsoft.com/office/drawing/2014/main" id="{588C44D7-3F3A-F344-41D0-1D67EC805E45}"/>
              </a:ext>
            </a:extLst>
          </p:cNvPr>
          <p:cNvSpPr/>
          <p:nvPr/>
        </p:nvSpPr>
        <p:spPr>
          <a:xfrm>
            <a:off x="7202072" y="942107"/>
            <a:ext cx="4375706" cy="4405743"/>
          </a:xfrm>
          <a:prstGeom prst="roundRect">
            <a:avLst>
              <a:gd name="adj" fmla="val 9628"/>
            </a:avLst>
          </a:prstGeom>
          <a:noFill/>
          <a:ln>
            <a:solidFill>
              <a:srgbClr val="D5D6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1" name="Group 30">
            <a:extLst>
              <a:ext uri="{FF2B5EF4-FFF2-40B4-BE49-F238E27FC236}">
                <a16:creationId xmlns:a16="http://schemas.microsoft.com/office/drawing/2014/main" id="{83C7A1C7-D259-604B-54BC-3C668C269EB1}"/>
              </a:ext>
            </a:extLst>
          </p:cNvPr>
          <p:cNvGrpSpPr/>
          <p:nvPr/>
        </p:nvGrpSpPr>
        <p:grpSpPr>
          <a:xfrm>
            <a:off x="7442551" y="1877937"/>
            <a:ext cx="3908942" cy="342466"/>
            <a:chOff x="7627276" y="2401836"/>
            <a:chExt cx="3908942" cy="342466"/>
          </a:xfrm>
        </p:grpSpPr>
        <p:sp>
          <p:nvSpPr>
            <p:cNvPr id="24" name="TextBox 23">
              <a:extLst>
                <a:ext uri="{FF2B5EF4-FFF2-40B4-BE49-F238E27FC236}">
                  <a16:creationId xmlns:a16="http://schemas.microsoft.com/office/drawing/2014/main" id="{DF991E94-FDC1-38EB-9D9D-B37637EA7AB8}"/>
                </a:ext>
              </a:extLst>
            </p:cNvPr>
            <p:cNvSpPr txBox="1"/>
            <p:nvPr/>
          </p:nvSpPr>
          <p:spPr>
            <a:xfrm>
              <a:off x="7784636" y="2401836"/>
              <a:ext cx="3751582" cy="342466"/>
            </a:xfrm>
            <a:prstGeom prst="rect">
              <a:avLst/>
            </a:prstGeom>
            <a:noFill/>
          </p:spPr>
          <p:txBody>
            <a:bodyPr wrap="square" rtlCol="0">
              <a:spAutoFit/>
            </a:bodyPr>
            <a:lstStyle/>
            <a:p>
              <a:pPr>
                <a:lnSpc>
                  <a:spcPct val="127000"/>
                </a:lnSpc>
              </a:pPr>
              <a:r>
                <a:rPr lang="en-US" sz="1400" dirty="0">
                  <a:solidFill>
                    <a:srgbClr val="E0E1FC"/>
                  </a:solidFill>
                  <a:latin typeface="Roboto" pitchFamily="2" charset="0"/>
                  <a:ea typeface="Roboto" pitchFamily="2" charset="0"/>
                  <a:cs typeface="Times New Roman" panose="02020603050405020304" pitchFamily="18" charset="0"/>
                </a:rPr>
                <a:t>Mở app, quét mã, xác nhận qua nhiều bước</a:t>
              </a:r>
            </a:p>
          </p:txBody>
        </p:sp>
        <p:sp>
          <p:nvSpPr>
            <p:cNvPr id="25" name="Oval 24">
              <a:extLst>
                <a:ext uri="{FF2B5EF4-FFF2-40B4-BE49-F238E27FC236}">
                  <a16:creationId xmlns:a16="http://schemas.microsoft.com/office/drawing/2014/main" id="{FFE5CCD5-DC47-BB91-DE59-D101BF6CF28C}"/>
                </a:ext>
              </a:extLst>
            </p:cNvPr>
            <p:cNvSpPr/>
            <p:nvPr/>
          </p:nvSpPr>
          <p:spPr>
            <a:xfrm>
              <a:off x="7627276" y="251900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6" name="Group 25">
            <a:extLst>
              <a:ext uri="{FF2B5EF4-FFF2-40B4-BE49-F238E27FC236}">
                <a16:creationId xmlns:a16="http://schemas.microsoft.com/office/drawing/2014/main" id="{36A33510-5640-8B6E-9FE3-D9B8C56524E1}"/>
              </a:ext>
            </a:extLst>
          </p:cNvPr>
          <p:cNvGrpSpPr/>
          <p:nvPr/>
        </p:nvGrpSpPr>
        <p:grpSpPr>
          <a:xfrm>
            <a:off x="2748969" y="1870441"/>
            <a:ext cx="3814845" cy="616066"/>
            <a:chOff x="2550465" y="3717371"/>
            <a:chExt cx="3814845" cy="616066"/>
          </a:xfrm>
        </p:grpSpPr>
        <p:sp>
          <p:nvSpPr>
            <p:cNvPr id="27" name="TextBox 26">
              <a:extLst>
                <a:ext uri="{FF2B5EF4-FFF2-40B4-BE49-F238E27FC236}">
                  <a16:creationId xmlns:a16="http://schemas.microsoft.com/office/drawing/2014/main" id="{37C8C774-62DE-E350-56C1-A972B65B7A60}"/>
                </a:ext>
              </a:extLst>
            </p:cNvPr>
            <p:cNvSpPr txBox="1"/>
            <p:nvPr/>
          </p:nvSpPr>
          <p:spPr>
            <a:xfrm>
              <a:off x="2865556" y="3717371"/>
              <a:ext cx="3499754" cy="616066"/>
            </a:xfrm>
            <a:prstGeom prst="rect">
              <a:avLst/>
            </a:prstGeom>
            <a:noFill/>
          </p:spPr>
          <p:txBody>
            <a:bodyPr wrap="square" rtlCol="0">
              <a:spAutoFit/>
            </a:bodyPr>
            <a:lstStyle/>
            <a:p>
              <a:pPr>
                <a:lnSpc>
                  <a:spcPct val="127000"/>
                </a:lnSpc>
              </a:pPr>
              <a:r>
                <a:rPr lang="en-US" sz="1400" dirty="0">
                  <a:solidFill>
                    <a:srgbClr val="002060"/>
                  </a:solidFill>
                  <a:latin typeface="Roboto" pitchFamily="2" charset="0"/>
                  <a:ea typeface="Roboto" pitchFamily="2" charset="0"/>
                  <a:cs typeface="Times New Roman" panose="02020603050405020304" pitchFamily="18" charset="0"/>
                </a:rPr>
                <a:t>Đưa lòng bàn tay lên — xác thực và thanh toán ngay</a:t>
              </a:r>
            </a:p>
          </p:txBody>
        </p:sp>
        <p:grpSp>
          <p:nvGrpSpPr>
            <p:cNvPr id="28" name="Group 27">
              <a:extLst>
                <a:ext uri="{FF2B5EF4-FFF2-40B4-BE49-F238E27FC236}">
                  <a16:creationId xmlns:a16="http://schemas.microsoft.com/office/drawing/2014/main" id="{3FF4CF55-155C-09BC-4473-3CE8A9A2BC6A}"/>
                </a:ext>
              </a:extLst>
            </p:cNvPr>
            <p:cNvGrpSpPr/>
            <p:nvPr/>
          </p:nvGrpSpPr>
          <p:grpSpPr>
            <a:xfrm>
              <a:off x="2550465" y="3742121"/>
              <a:ext cx="341572" cy="353590"/>
              <a:chOff x="2530214" y="3678349"/>
              <a:chExt cx="341572" cy="353590"/>
            </a:xfrm>
          </p:grpSpPr>
          <p:sp>
            <p:nvSpPr>
              <p:cNvPr id="29" name="Rectangle: Rounded Corners 28">
                <a:extLst>
                  <a:ext uri="{FF2B5EF4-FFF2-40B4-BE49-F238E27FC236}">
                    <a16:creationId xmlns:a16="http://schemas.microsoft.com/office/drawing/2014/main" id="{3B0C013A-2651-2779-BDCC-E348C522344B}"/>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 name="Graphic 29" descr="Paperclip with solid fill">
                <a:extLst>
                  <a:ext uri="{FF2B5EF4-FFF2-40B4-BE49-F238E27FC236}">
                    <a16:creationId xmlns:a16="http://schemas.microsoft.com/office/drawing/2014/main" id="{0E245D1D-C8A4-C145-3A2D-1288CEA30D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24379">
                <a:off x="2576443" y="3678349"/>
                <a:ext cx="295343" cy="295343"/>
              </a:xfrm>
              <a:prstGeom prst="rect">
                <a:avLst/>
              </a:prstGeom>
            </p:spPr>
          </p:pic>
        </p:grpSp>
      </p:grpSp>
      <p:grpSp>
        <p:nvGrpSpPr>
          <p:cNvPr id="32" name="Group 31">
            <a:extLst>
              <a:ext uri="{FF2B5EF4-FFF2-40B4-BE49-F238E27FC236}">
                <a16:creationId xmlns:a16="http://schemas.microsoft.com/office/drawing/2014/main" id="{BCB0E5EC-9E53-61D9-F6BC-AF99BDD95B96}"/>
              </a:ext>
            </a:extLst>
          </p:cNvPr>
          <p:cNvGrpSpPr/>
          <p:nvPr/>
        </p:nvGrpSpPr>
        <p:grpSpPr>
          <a:xfrm>
            <a:off x="7442551" y="2593548"/>
            <a:ext cx="3908942" cy="342466"/>
            <a:chOff x="7627276" y="2401836"/>
            <a:chExt cx="3908942" cy="342466"/>
          </a:xfrm>
        </p:grpSpPr>
        <p:sp>
          <p:nvSpPr>
            <p:cNvPr id="33" name="TextBox 32">
              <a:extLst>
                <a:ext uri="{FF2B5EF4-FFF2-40B4-BE49-F238E27FC236}">
                  <a16:creationId xmlns:a16="http://schemas.microsoft.com/office/drawing/2014/main" id="{C769BD06-8A7A-3018-49BE-371419B93EFB}"/>
                </a:ext>
              </a:extLst>
            </p:cNvPr>
            <p:cNvSpPr txBox="1"/>
            <p:nvPr/>
          </p:nvSpPr>
          <p:spPr>
            <a:xfrm>
              <a:off x="7784636" y="2401836"/>
              <a:ext cx="3751582" cy="342466"/>
            </a:xfrm>
            <a:prstGeom prst="rect">
              <a:avLst/>
            </a:prstGeom>
            <a:noFill/>
          </p:spPr>
          <p:txBody>
            <a:bodyPr wrap="square" rtlCol="0">
              <a:spAutoFit/>
            </a:bodyPr>
            <a:lstStyle/>
            <a:p>
              <a:pPr>
                <a:lnSpc>
                  <a:spcPct val="127000"/>
                </a:lnSpc>
              </a:pPr>
              <a:r>
                <a:rPr lang="en-US" sz="1400" dirty="0">
                  <a:solidFill>
                    <a:srgbClr val="E0E1FC"/>
                  </a:solidFill>
                  <a:latin typeface="Roboto" pitchFamily="2" charset="0"/>
                  <a:ea typeface="Roboto" pitchFamily="2" charset="0"/>
                  <a:cs typeface="Times New Roman" panose="02020603050405020304" pitchFamily="18" charset="0"/>
                </a:rPr>
                <a:t>Dễ phát sinh sai số tiền hoặc nhầm tài khoản</a:t>
              </a:r>
            </a:p>
          </p:txBody>
        </p:sp>
        <p:sp>
          <p:nvSpPr>
            <p:cNvPr id="34" name="Oval 33">
              <a:extLst>
                <a:ext uri="{FF2B5EF4-FFF2-40B4-BE49-F238E27FC236}">
                  <a16:creationId xmlns:a16="http://schemas.microsoft.com/office/drawing/2014/main" id="{F427738F-9B55-E9A1-D53B-36585B52211D}"/>
                </a:ext>
              </a:extLst>
            </p:cNvPr>
            <p:cNvSpPr/>
            <p:nvPr/>
          </p:nvSpPr>
          <p:spPr>
            <a:xfrm>
              <a:off x="7627276" y="251900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5" name="Group 34">
            <a:extLst>
              <a:ext uri="{FF2B5EF4-FFF2-40B4-BE49-F238E27FC236}">
                <a16:creationId xmlns:a16="http://schemas.microsoft.com/office/drawing/2014/main" id="{92AAB518-C263-EAA5-1F6B-701C43BAEFDF}"/>
              </a:ext>
            </a:extLst>
          </p:cNvPr>
          <p:cNvGrpSpPr/>
          <p:nvPr/>
        </p:nvGrpSpPr>
        <p:grpSpPr>
          <a:xfrm>
            <a:off x="7442551" y="3171295"/>
            <a:ext cx="3908942" cy="342466"/>
            <a:chOff x="7627276" y="2401836"/>
            <a:chExt cx="3908942" cy="342466"/>
          </a:xfrm>
        </p:grpSpPr>
        <p:sp>
          <p:nvSpPr>
            <p:cNvPr id="36" name="TextBox 35">
              <a:extLst>
                <a:ext uri="{FF2B5EF4-FFF2-40B4-BE49-F238E27FC236}">
                  <a16:creationId xmlns:a16="http://schemas.microsoft.com/office/drawing/2014/main" id="{14E9FD63-8899-825D-47B1-D81B672333B7}"/>
                </a:ext>
              </a:extLst>
            </p:cNvPr>
            <p:cNvSpPr txBox="1"/>
            <p:nvPr/>
          </p:nvSpPr>
          <p:spPr>
            <a:xfrm>
              <a:off x="7784636" y="2401836"/>
              <a:ext cx="3751582" cy="342466"/>
            </a:xfrm>
            <a:prstGeom prst="rect">
              <a:avLst/>
            </a:prstGeom>
            <a:noFill/>
          </p:spPr>
          <p:txBody>
            <a:bodyPr wrap="square" rtlCol="0">
              <a:spAutoFit/>
            </a:bodyPr>
            <a:lstStyle/>
            <a:p>
              <a:pPr>
                <a:lnSpc>
                  <a:spcPct val="127000"/>
                </a:lnSpc>
              </a:pPr>
              <a:r>
                <a:rPr lang="en-US" sz="1400" dirty="0">
                  <a:solidFill>
                    <a:srgbClr val="E0E1FC"/>
                  </a:solidFill>
                  <a:latin typeface="Roboto" pitchFamily="2" charset="0"/>
                  <a:ea typeface="Roboto" pitchFamily="2" charset="0"/>
                  <a:cs typeface="Times New Roman" panose="02020603050405020304" pitchFamily="18" charset="0"/>
                </a:rPr>
                <a:t>Phụ thuộc thiết bị và OTP</a:t>
              </a:r>
            </a:p>
          </p:txBody>
        </p:sp>
        <p:sp>
          <p:nvSpPr>
            <p:cNvPr id="37" name="Oval 36">
              <a:extLst>
                <a:ext uri="{FF2B5EF4-FFF2-40B4-BE49-F238E27FC236}">
                  <a16:creationId xmlns:a16="http://schemas.microsoft.com/office/drawing/2014/main" id="{300F4DFC-6A7F-CBB0-B010-2BF2F5B12562}"/>
                </a:ext>
              </a:extLst>
            </p:cNvPr>
            <p:cNvSpPr/>
            <p:nvPr/>
          </p:nvSpPr>
          <p:spPr>
            <a:xfrm>
              <a:off x="7627276" y="251900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8" name="Group 37">
            <a:extLst>
              <a:ext uri="{FF2B5EF4-FFF2-40B4-BE49-F238E27FC236}">
                <a16:creationId xmlns:a16="http://schemas.microsoft.com/office/drawing/2014/main" id="{8860D20B-242D-ADA5-1C32-B3E3BBBF8D6B}"/>
              </a:ext>
            </a:extLst>
          </p:cNvPr>
          <p:cNvGrpSpPr/>
          <p:nvPr/>
        </p:nvGrpSpPr>
        <p:grpSpPr>
          <a:xfrm>
            <a:off x="2748969" y="2526772"/>
            <a:ext cx="4036977" cy="411943"/>
            <a:chOff x="2550465" y="3742121"/>
            <a:chExt cx="4036977" cy="411943"/>
          </a:xfrm>
        </p:grpSpPr>
        <p:sp>
          <p:nvSpPr>
            <p:cNvPr id="39" name="TextBox 38">
              <a:extLst>
                <a:ext uri="{FF2B5EF4-FFF2-40B4-BE49-F238E27FC236}">
                  <a16:creationId xmlns:a16="http://schemas.microsoft.com/office/drawing/2014/main" id="{670927D6-3C7A-55BC-DC82-6C2FADAFF503}"/>
                </a:ext>
              </a:extLst>
            </p:cNvPr>
            <p:cNvSpPr txBox="1"/>
            <p:nvPr/>
          </p:nvSpPr>
          <p:spPr>
            <a:xfrm>
              <a:off x="2865556" y="3811598"/>
              <a:ext cx="3721886" cy="342466"/>
            </a:xfrm>
            <a:prstGeom prst="rect">
              <a:avLst/>
            </a:prstGeom>
            <a:noFill/>
          </p:spPr>
          <p:txBody>
            <a:bodyPr wrap="square" rtlCol="0">
              <a:spAutoFit/>
            </a:bodyPr>
            <a:lstStyle/>
            <a:p>
              <a:pPr>
                <a:lnSpc>
                  <a:spcPct val="127000"/>
                </a:lnSpc>
              </a:pPr>
              <a:r>
                <a:rPr lang="en-US" sz="1400" dirty="0">
                  <a:solidFill>
                    <a:srgbClr val="002060"/>
                  </a:solidFill>
                  <a:latin typeface="Roboto" pitchFamily="2" charset="0"/>
                  <a:ea typeface="Roboto" pitchFamily="2" charset="0"/>
                  <a:cs typeface="Times New Roman" panose="02020603050405020304" pitchFamily="18" charset="0"/>
                </a:rPr>
                <a:t>Gắn với định danh sinh trắc học, giảm sai sót</a:t>
              </a:r>
            </a:p>
          </p:txBody>
        </p:sp>
        <p:grpSp>
          <p:nvGrpSpPr>
            <p:cNvPr id="40" name="Group 39">
              <a:extLst>
                <a:ext uri="{FF2B5EF4-FFF2-40B4-BE49-F238E27FC236}">
                  <a16:creationId xmlns:a16="http://schemas.microsoft.com/office/drawing/2014/main" id="{4198F441-D9CF-106C-DE13-1F881E989DF5}"/>
                </a:ext>
              </a:extLst>
            </p:cNvPr>
            <p:cNvGrpSpPr/>
            <p:nvPr/>
          </p:nvGrpSpPr>
          <p:grpSpPr>
            <a:xfrm>
              <a:off x="2550465" y="3742121"/>
              <a:ext cx="341572" cy="353590"/>
              <a:chOff x="2530214" y="3678349"/>
              <a:chExt cx="341572" cy="353590"/>
            </a:xfrm>
          </p:grpSpPr>
          <p:sp>
            <p:nvSpPr>
              <p:cNvPr id="41" name="Rectangle: Rounded Corners 40">
                <a:extLst>
                  <a:ext uri="{FF2B5EF4-FFF2-40B4-BE49-F238E27FC236}">
                    <a16:creationId xmlns:a16="http://schemas.microsoft.com/office/drawing/2014/main" id="{3762808B-E84B-B16C-66BD-598338F41058}"/>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2" name="Graphic 41" descr="Paperclip with solid fill">
                <a:extLst>
                  <a:ext uri="{FF2B5EF4-FFF2-40B4-BE49-F238E27FC236}">
                    <a16:creationId xmlns:a16="http://schemas.microsoft.com/office/drawing/2014/main" id="{DB35D782-FB92-733E-10D9-F8900BC481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24379">
                <a:off x="2576443" y="3678349"/>
                <a:ext cx="295343" cy="295343"/>
              </a:xfrm>
              <a:prstGeom prst="rect">
                <a:avLst/>
              </a:prstGeom>
            </p:spPr>
          </p:pic>
        </p:grpSp>
      </p:grpSp>
      <p:grpSp>
        <p:nvGrpSpPr>
          <p:cNvPr id="43" name="Group 42">
            <a:extLst>
              <a:ext uri="{FF2B5EF4-FFF2-40B4-BE49-F238E27FC236}">
                <a16:creationId xmlns:a16="http://schemas.microsoft.com/office/drawing/2014/main" id="{1EA7C061-29A7-3A36-51DC-8C362293AE7B}"/>
              </a:ext>
            </a:extLst>
          </p:cNvPr>
          <p:cNvGrpSpPr/>
          <p:nvPr/>
        </p:nvGrpSpPr>
        <p:grpSpPr>
          <a:xfrm>
            <a:off x="2748969" y="3118085"/>
            <a:ext cx="3891651" cy="411943"/>
            <a:chOff x="2550465" y="3742121"/>
            <a:chExt cx="3891651" cy="411943"/>
          </a:xfrm>
        </p:grpSpPr>
        <p:sp>
          <p:nvSpPr>
            <p:cNvPr id="44" name="TextBox 43">
              <a:extLst>
                <a:ext uri="{FF2B5EF4-FFF2-40B4-BE49-F238E27FC236}">
                  <a16:creationId xmlns:a16="http://schemas.microsoft.com/office/drawing/2014/main" id="{F5753EC3-3E0A-B045-2A00-DFCB886D2F5E}"/>
                </a:ext>
              </a:extLst>
            </p:cNvPr>
            <p:cNvSpPr txBox="1"/>
            <p:nvPr/>
          </p:nvSpPr>
          <p:spPr>
            <a:xfrm>
              <a:off x="2865556" y="3811598"/>
              <a:ext cx="3576560" cy="342466"/>
            </a:xfrm>
            <a:prstGeom prst="rect">
              <a:avLst/>
            </a:prstGeom>
            <a:noFill/>
          </p:spPr>
          <p:txBody>
            <a:bodyPr wrap="square" rtlCol="0">
              <a:spAutoFit/>
            </a:bodyPr>
            <a:lstStyle/>
            <a:p>
              <a:pPr>
                <a:lnSpc>
                  <a:spcPct val="127000"/>
                </a:lnSpc>
              </a:pPr>
              <a:r>
                <a:rPr lang="en-US" sz="1400" dirty="0">
                  <a:solidFill>
                    <a:srgbClr val="002060"/>
                  </a:solidFill>
                  <a:latin typeface="Roboto" pitchFamily="2" charset="0"/>
                  <a:ea typeface="Roboto" pitchFamily="2" charset="0"/>
                  <a:cs typeface="Times New Roman" panose="02020603050405020304" pitchFamily="18" charset="0"/>
                </a:rPr>
                <a:t>Không cần điện thoại, không cần OTP</a:t>
              </a:r>
            </a:p>
          </p:txBody>
        </p:sp>
        <p:grpSp>
          <p:nvGrpSpPr>
            <p:cNvPr id="45" name="Group 44">
              <a:extLst>
                <a:ext uri="{FF2B5EF4-FFF2-40B4-BE49-F238E27FC236}">
                  <a16:creationId xmlns:a16="http://schemas.microsoft.com/office/drawing/2014/main" id="{47E9E823-5D6F-6DCA-2FF9-A03460FDFA0C}"/>
                </a:ext>
              </a:extLst>
            </p:cNvPr>
            <p:cNvGrpSpPr/>
            <p:nvPr/>
          </p:nvGrpSpPr>
          <p:grpSpPr>
            <a:xfrm>
              <a:off x="2550465" y="3742121"/>
              <a:ext cx="341572" cy="353590"/>
              <a:chOff x="2530214" y="3678349"/>
              <a:chExt cx="341572" cy="353590"/>
            </a:xfrm>
          </p:grpSpPr>
          <p:sp>
            <p:nvSpPr>
              <p:cNvPr id="46" name="Rectangle: Rounded Corners 45">
                <a:extLst>
                  <a:ext uri="{FF2B5EF4-FFF2-40B4-BE49-F238E27FC236}">
                    <a16:creationId xmlns:a16="http://schemas.microsoft.com/office/drawing/2014/main" id="{FA40A254-C13B-5994-9143-8D5F788E7CC5}"/>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7" name="Graphic 46" descr="Paperclip with solid fill">
                <a:extLst>
                  <a:ext uri="{FF2B5EF4-FFF2-40B4-BE49-F238E27FC236}">
                    <a16:creationId xmlns:a16="http://schemas.microsoft.com/office/drawing/2014/main" id="{5B6EFA52-26F3-B536-833D-2EBD9C352D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24379">
                <a:off x="2576443" y="3678349"/>
                <a:ext cx="295343" cy="295343"/>
              </a:xfrm>
              <a:prstGeom prst="rect">
                <a:avLst/>
              </a:prstGeom>
            </p:spPr>
          </p:pic>
        </p:grpSp>
      </p:grpSp>
      <p:grpSp>
        <p:nvGrpSpPr>
          <p:cNvPr id="48" name="Group 47">
            <a:extLst>
              <a:ext uri="{FF2B5EF4-FFF2-40B4-BE49-F238E27FC236}">
                <a16:creationId xmlns:a16="http://schemas.microsoft.com/office/drawing/2014/main" id="{F180F964-2DB6-B1FC-C47C-1338766C0551}"/>
              </a:ext>
            </a:extLst>
          </p:cNvPr>
          <p:cNvGrpSpPr/>
          <p:nvPr/>
        </p:nvGrpSpPr>
        <p:grpSpPr>
          <a:xfrm>
            <a:off x="2748969" y="3768111"/>
            <a:ext cx="3875229" cy="402633"/>
            <a:chOff x="2550465" y="3742121"/>
            <a:chExt cx="3875229" cy="402633"/>
          </a:xfrm>
        </p:grpSpPr>
        <p:sp>
          <p:nvSpPr>
            <p:cNvPr id="49" name="TextBox 48">
              <a:extLst>
                <a:ext uri="{FF2B5EF4-FFF2-40B4-BE49-F238E27FC236}">
                  <a16:creationId xmlns:a16="http://schemas.microsoft.com/office/drawing/2014/main" id="{2E6835F4-3BAA-41F1-4CF8-F71986E74D11}"/>
                </a:ext>
              </a:extLst>
            </p:cNvPr>
            <p:cNvSpPr txBox="1"/>
            <p:nvPr/>
          </p:nvSpPr>
          <p:spPr>
            <a:xfrm>
              <a:off x="2849134" y="3802288"/>
              <a:ext cx="3576560" cy="342466"/>
            </a:xfrm>
            <a:prstGeom prst="rect">
              <a:avLst/>
            </a:prstGeom>
            <a:noFill/>
          </p:spPr>
          <p:txBody>
            <a:bodyPr wrap="square" rtlCol="0">
              <a:spAutoFit/>
            </a:bodyPr>
            <a:lstStyle/>
            <a:p>
              <a:pPr>
                <a:lnSpc>
                  <a:spcPct val="127000"/>
                </a:lnSpc>
              </a:pPr>
              <a:r>
                <a:rPr lang="en-US" sz="1400" dirty="0">
                  <a:solidFill>
                    <a:srgbClr val="002060"/>
                  </a:solidFill>
                  <a:latin typeface="Roboto" pitchFamily="2" charset="0"/>
                  <a:ea typeface="Roboto" pitchFamily="2" charset="0"/>
                  <a:cs typeface="Times New Roman" panose="02020603050405020304" pitchFamily="18" charset="0"/>
                </a:rPr>
                <a:t>Tích hợp trực tiếp ngay tại điểm thanh toán</a:t>
              </a:r>
            </a:p>
          </p:txBody>
        </p:sp>
        <p:grpSp>
          <p:nvGrpSpPr>
            <p:cNvPr id="50" name="Group 49">
              <a:extLst>
                <a:ext uri="{FF2B5EF4-FFF2-40B4-BE49-F238E27FC236}">
                  <a16:creationId xmlns:a16="http://schemas.microsoft.com/office/drawing/2014/main" id="{98325AD3-B826-1B3E-716E-19E914F62352}"/>
                </a:ext>
              </a:extLst>
            </p:cNvPr>
            <p:cNvGrpSpPr/>
            <p:nvPr/>
          </p:nvGrpSpPr>
          <p:grpSpPr>
            <a:xfrm>
              <a:off x="2550465" y="3742121"/>
              <a:ext cx="341572" cy="353590"/>
              <a:chOff x="2530214" y="3678349"/>
              <a:chExt cx="341572" cy="353590"/>
            </a:xfrm>
          </p:grpSpPr>
          <p:sp>
            <p:nvSpPr>
              <p:cNvPr id="51" name="Rectangle: Rounded Corners 50">
                <a:extLst>
                  <a:ext uri="{FF2B5EF4-FFF2-40B4-BE49-F238E27FC236}">
                    <a16:creationId xmlns:a16="http://schemas.microsoft.com/office/drawing/2014/main" id="{E97DA906-56B5-E665-C697-EE95374E3132}"/>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2" name="Graphic 51" descr="Paperclip with solid fill">
                <a:extLst>
                  <a:ext uri="{FF2B5EF4-FFF2-40B4-BE49-F238E27FC236}">
                    <a16:creationId xmlns:a16="http://schemas.microsoft.com/office/drawing/2014/main" id="{C98A9742-33B4-240E-D03A-0836C316D9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24379">
                <a:off x="2576443" y="3678349"/>
                <a:ext cx="295343" cy="295343"/>
              </a:xfrm>
              <a:prstGeom prst="rect">
                <a:avLst/>
              </a:prstGeom>
            </p:spPr>
          </p:pic>
        </p:grpSp>
      </p:grpSp>
      <p:grpSp>
        <p:nvGrpSpPr>
          <p:cNvPr id="58" name="Group 57">
            <a:extLst>
              <a:ext uri="{FF2B5EF4-FFF2-40B4-BE49-F238E27FC236}">
                <a16:creationId xmlns:a16="http://schemas.microsoft.com/office/drawing/2014/main" id="{3045DC96-C2BC-2DE7-63B8-04AD4F798072}"/>
              </a:ext>
            </a:extLst>
          </p:cNvPr>
          <p:cNvGrpSpPr/>
          <p:nvPr/>
        </p:nvGrpSpPr>
        <p:grpSpPr>
          <a:xfrm>
            <a:off x="7442551" y="3805988"/>
            <a:ext cx="3908942" cy="345351"/>
            <a:chOff x="7627276" y="2401836"/>
            <a:chExt cx="3908942" cy="345351"/>
          </a:xfrm>
        </p:grpSpPr>
        <p:sp>
          <p:nvSpPr>
            <p:cNvPr id="59" name="TextBox 58">
              <a:extLst>
                <a:ext uri="{FF2B5EF4-FFF2-40B4-BE49-F238E27FC236}">
                  <a16:creationId xmlns:a16="http://schemas.microsoft.com/office/drawing/2014/main" id="{4ACF0EFA-C7B9-EC58-5E87-4D4B1938E7C7}"/>
                </a:ext>
              </a:extLst>
            </p:cNvPr>
            <p:cNvSpPr txBox="1"/>
            <p:nvPr/>
          </p:nvSpPr>
          <p:spPr>
            <a:xfrm>
              <a:off x="7784636" y="2401836"/>
              <a:ext cx="3751582" cy="345351"/>
            </a:xfrm>
            <a:prstGeom prst="rect">
              <a:avLst/>
            </a:prstGeom>
            <a:noFill/>
          </p:spPr>
          <p:txBody>
            <a:bodyPr wrap="square" rtlCol="0">
              <a:spAutoFit/>
            </a:bodyPr>
            <a:lstStyle/>
            <a:p>
              <a:pPr>
                <a:lnSpc>
                  <a:spcPct val="127000"/>
                </a:lnSpc>
              </a:pPr>
              <a:r>
                <a:rPr lang="en-US" sz="1400" dirty="0">
                  <a:solidFill>
                    <a:srgbClr val="E0E1FC"/>
                  </a:solidFill>
                  <a:latin typeface="Roboto" pitchFamily="2" charset="0"/>
                  <a:ea typeface="Roboto" pitchFamily="2" charset="0"/>
                  <a:cs typeface="Times New Roman" panose="02020603050405020304" pitchFamily="18" charset="0"/>
                </a:rPr>
                <a:t>Rời rạc, khó tích hợp tại thời điểm thanh toán</a:t>
              </a:r>
            </a:p>
          </p:txBody>
        </p:sp>
        <p:sp>
          <p:nvSpPr>
            <p:cNvPr id="60" name="Oval 59">
              <a:extLst>
                <a:ext uri="{FF2B5EF4-FFF2-40B4-BE49-F238E27FC236}">
                  <a16:creationId xmlns:a16="http://schemas.microsoft.com/office/drawing/2014/main" id="{2B461624-C8F1-360F-876E-E3BA1C4628EA}"/>
                </a:ext>
              </a:extLst>
            </p:cNvPr>
            <p:cNvSpPr/>
            <p:nvPr/>
          </p:nvSpPr>
          <p:spPr>
            <a:xfrm>
              <a:off x="7627276" y="251900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9" name="Group 68">
            <a:extLst>
              <a:ext uri="{FF2B5EF4-FFF2-40B4-BE49-F238E27FC236}">
                <a16:creationId xmlns:a16="http://schemas.microsoft.com/office/drawing/2014/main" id="{349E5283-C8F8-2206-7ED6-5F0285B177D0}"/>
              </a:ext>
            </a:extLst>
          </p:cNvPr>
          <p:cNvGrpSpPr/>
          <p:nvPr/>
        </p:nvGrpSpPr>
        <p:grpSpPr>
          <a:xfrm>
            <a:off x="276071" y="1961658"/>
            <a:ext cx="1682245" cy="433633"/>
            <a:chOff x="291474" y="2405158"/>
            <a:chExt cx="1682245" cy="433633"/>
          </a:xfrm>
        </p:grpSpPr>
        <p:sp>
          <p:nvSpPr>
            <p:cNvPr id="13" name="Rectangle: Rounded Corners 12">
              <a:extLst>
                <a:ext uri="{FF2B5EF4-FFF2-40B4-BE49-F238E27FC236}">
                  <a16:creationId xmlns:a16="http://schemas.microsoft.com/office/drawing/2014/main" id="{75F1B560-B27E-A635-EBBD-99639266DE69}"/>
                </a:ext>
              </a:extLst>
            </p:cNvPr>
            <p:cNvSpPr/>
            <p:nvPr/>
          </p:nvSpPr>
          <p:spPr>
            <a:xfrm>
              <a:off x="291474" y="2405158"/>
              <a:ext cx="1682245" cy="433633"/>
            </a:xfrm>
            <a:prstGeom prst="roundRect">
              <a:avLst>
                <a:gd name="adj" fmla="val 30435"/>
              </a:avLst>
            </a:prstGeom>
            <a:solidFill>
              <a:srgbClr val="00206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extBox 63">
              <a:extLst>
                <a:ext uri="{FF2B5EF4-FFF2-40B4-BE49-F238E27FC236}">
                  <a16:creationId xmlns:a16="http://schemas.microsoft.com/office/drawing/2014/main" id="{0003E900-DCA3-B826-E168-2C04E5DD6342}"/>
                </a:ext>
              </a:extLst>
            </p:cNvPr>
            <p:cNvSpPr txBox="1"/>
            <p:nvPr/>
          </p:nvSpPr>
          <p:spPr>
            <a:xfrm>
              <a:off x="342154" y="2436755"/>
              <a:ext cx="1580885" cy="352148"/>
            </a:xfrm>
            <a:prstGeom prst="rect">
              <a:avLst/>
            </a:prstGeom>
            <a:noFill/>
          </p:spPr>
          <p:txBody>
            <a:bodyPr wrap="square" rtlCol="0">
              <a:spAutoFit/>
            </a:bodyPr>
            <a:lstStyle/>
            <a:p>
              <a:pPr algn="ctr">
                <a:lnSpc>
                  <a:spcPct val="133000"/>
                </a:lnSpc>
                <a:buSzPct val="100000"/>
              </a:pPr>
              <a:r>
                <a:rPr lang="en-US" sz="1400" b="1" dirty="0">
                  <a:solidFill>
                    <a:srgbClr val="E0E1FC"/>
                  </a:solidFill>
                  <a:latin typeface="Roboto" pitchFamily="2" charset="0"/>
                  <a:ea typeface="Roboto" pitchFamily="2" charset="0"/>
                  <a:cs typeface="Times New Roman" panose="02020603050405020304" pitchFamily="18" charset="0"/>
                </a:rPr>
                <a:t>Thao tác</a:t>
              </a:r>
            </a:p>
          </p:txBody>
        </p:sp>
      </p:grpSp>
      <p:grpSp>
        <p:nvGrpSpPr>
          <p:cNvPr id="70" name="Group 69">
            <a:extLst>
              <a:ext uri="{FF2B5EF4-FFF2-40B4-BE49-F238E27FC236}">
                <a16:creationId xmlns:a16="http://schemas.microsoft.com/office/drawing/2014/main" id="{91726A0C-786D-938A-CD2E-7E151DC46888}"/>
              </a:ext>
            </a:extLst>
          </p:cNvPr>
          <p:cNvGrpSpPr/>
          <p:nvPr/>
        </p:nvGrpSpPr>
        <p:grpSpPr>
          <a:xfrm>
            <a:off x="276071" y="2529493"/>
            <a:ext cx="1682245" cy="433633"/>
            <a:chOff x="291474" y="3094885"/>
            <a:chExt cx="1682245" cy="433633"/>
          </a:xfrm>
        </p:grpSpPr>
        <p:sp>
          <p:nvSpPr>
            <p:cNvPr id="14" name="Rectangle: Rounded Corners 13">
              <a:extLst>
                <a:ext uri="{FF2B5EF4-FFF2-40B4-BE49-F238E27FC236}">
                  <a16:creationId xmlns:a16="http://schemas.microsoft.com/office/drawing/2014/main" id="{1ADAC080-D375-5401-7317-D3BFF2EBFF71}"/>
                </a:ext>
              </a:extLst>
            </p:cNvPr>
            <p:cNvSpPr/>
            <p:nvPr/>
          </p:nvSpPr>
          <p:spPr>
            <a:xfrm>
              <a:off x="291474" y="3094885"/>
              <a:ext cx="1682245" cy="433633"/>
            </a:xfrm>
            <a:prstGeom prst="roundRect">
              <a:avLst>
                <a:gd name="adj" fmla="val 30435"/>
              </a:avLst>
            </a:prstGeom>
            <a:solidFill>
              <a:srgbClr val="00206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22A7DAD0-23C8-8D1B-2A0A-19498B9BEDC8}"/>
                </a:ext>
              </a:extLst>
            </p:cNvPr>
            <p:cNvSpPr txBox="1"/>
            <p:nvPr/>
          </p:nvSpPr>
          <p:spPr>
            <a:xfrm>
              <a:off x="342154" y="3135718"/>
              <a:ext cx="1580885" cy="352148"/>
            </a:xfrm>
            <a:prstGeom prst="rect">
              <a:avLst/>
            </a:prstGeom>
            <a:noFill/>
          </p:spPr>
          <p:txBody>
            <a:bodyPr wrap="square" rtlCol="0">
              <a:spAutoFit/>
            </a:bodyPr>
            <a:lstStyle/>
            <a:p>
              <a:pPr algn="ctr">
                <a:lnSpc>
                  <a:spcPct val="133000"/>
                </a:lnSpc>
                <a:buSzPct val="100000"/>
              </a:pPr>
              <a:r>
                <a:rPr lang="en-US" sz="1400" b="1" dirty="0">
                  <a:solidFill>
                    <a:srgbClr val="E0E1FC"/>
                  </a:solidFill>
                  <a:latin typeface="Roboto" pitchFamily="2" charset="0"/>
                  <a:ea typeface="Roboto" pitchFamily="2" charset="0"/>
                  <a:cs typeface="Times New Roman" panose="02020603050405020304" pitchFamily="18" charset="0"/>
                </a:rPr>
                <a:t>Độ chính xác</a:t>
              </a:r>
            </a:p>
          </p:txBody>
        </p:sp>
      </p:grpSp>
      <p:grpSp>
        <p:nvGrpSpPr>
          <p:cNvPr id="71" name="Group 70">
            <a:extLst>
              <a:ext uri="{FF2B5EF4-FFF2-40B4-BE49-F238E27FC236}">
                <a16:creationId xmlns:a16="http://schemas.microsoft.com/office/drawing/2014/main" id="{873236E8-B392-555A-B69F-4A8D4FF491EE}"/>
              </a:ext>
            </a:extLst>
          </p:cNvPr>
          <p:cNvGrpSpPr/>
          <p:nvPr/>
        </p:nvGrpSpPr>
        <p:grpSpPr>
          <a:xfrm>
            <a:off x="276071" y="3153420"/>
            <a:ext cx="1682245" cy="433633"/>
            <a:chOff x="291474" y="3784612"/>
            <a:chExt cx="1682245" cy="433633"/>
          </a:xfrm>
        </p:grpSpPr>
        <p:sp>
          <p:nvSpPr>
            <p:cNvPr id="15" name="Rectangle: Rounded Corners 14">
              <a:extLst>
                <a:ext uri="{FF2B5EF4-FFF2-40B4-BE49-F238E27FC236}">
                  <a16:creationId xmlns:a16="http://schemas.microsoft.com/office/drawing/2014/main" id="{D84878E9-8550-6C91-049B-CA12DB996076}"/>
                </a:ext>
              </a:extLst>
            </p:cNvPr>
            <p:cNvSpPr/>
            <p:nvPr/>
          </p:nvSpPr>
          <p:spPr>
            <a:xfrm>
              <a:off x="291474" y="3784612"/>
              <a:ext cx="1682245" cy="433633"/>
            </a:xfrm>
            <a:prstGeom prst="roundRect">
              <a:avLst>
                <a:gd name="adj" fmla="val 30435"/>
              </a:avLst>
            </a:prstGeom>
            <a:solidFill>
              <a:srgbClr val="00206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C3E01084-774B-F727-8E62-70A67C8DF198}"/>
                </a:ext>
              </a:extLst>
            </p:cNvPr>
            <p:cNvSpPr txBox="1"/>
            <p:nvPr/>
          </p:nvSpPr>
          <p:spPr>
            <a:xfrm>
              <a:off x="342154" y="3825445"/>
              <a:ext cx="1580885" cy="352148"/>
            </a:xfrm>
            <a:prstGeom prst="rect">
              <a:avLst/>
            </a:prstGeom>
            <a:noFill/>
          </p:spPr>
          <p:txBody>
            <a:bodyPr wrap="square" rtlCol="0">
              <a:spAutoFit/>
            </a:bodyPr>
            <a:lstStyle/>
            <a:p>
              <a:pPr algn="ctr">
                <a:lnSpc>
                  <a:spcPct val="133000"/>
                </a:lnSpc>
                <a:buSzPct val="100000"/>
              </a:pPr>
              <a:r>
                <a:rPr lang="en-US" sz="1400" b="1" dirty="0">
                  <a:solidFill>
                    <a:srgbClr val="E0E1FC"/>
                  </a:solidFill>
                  <a:latin typeface="Roboto" pitchFamily="2" charset="0"/>
                  <a:ea typeface="Roboto" pitchFamily="2" charset="0"/>
                  <a:cs typeface="Times New Roman" panose="02020603050405020304" pitchFamily="18" charset="0"/>
                </a:rPr>
                <a:t>Trải nghiệm</a:t>
              </a:r>
            </a:p>
          </p:txBody>
        </p:sp>
      </p:grpSp>
      <p:grpSp>
        <p:nvGrpSpPr>
          <p:cNvPr id="72" name="Group 71">
            <a:extLst>
              <a:ext uri="{FF2B5EF4-FFF2-40B4-BE49-F238E27FC236}">
                <a16:creationId xmlns:a16="http://schemas.microsoft.com/office/drawing/2014/main" id="{156A357D-1043-BC21-397F-8B0623B6406B}"/>
              </a:ext>
            </a:extLst>
          </p:cNvPr>
          <p:cNvGrpSpPr/>
          <p:nvPr/>
        </p:nvGrpSpPr>
        <p:grpSpPr>
          <a:xfrm>
            <a:off x="276071" y="3752611"/>
            <a:ext cx="1682245" cy="433633"/>
            <a:chOff x="291474" y="4474339"/>
            <a:chExt cx="1682245" cy="433633"/>
          </a:xfrm>
        </p:grpSpPr>
        <p:sp>
          <p:nvSpPr>
            <p:cNvPr id="16" name="Rectangle: Rounded Corners 15">
              <a:extLst>
                <a:ext uri="{FF2B5EF4-FFF2-40B4-BE49-F238E27FC236}">
                  <a16:creationId xmlns:a16="http://schemas.microsoft.com/office/drawing/2014/main" id="{C96BCA0F-A5C8-1137-1263-5C35AB9E8287}"/>
                </a:ext>
              </a:extLst>
            </p:cNvPr>
            <p:cNvSpPr/>
            <p:nvPr/>
          </p:nvSpPr>
          <p:spPr>
            <a:xfrm>
              <a:off x="291474" y="4474339"/>
              <a:ext cx="1682245" cy="433633"/>
            </a:xfrm>
            <a:prstGeom prst="roundRect">
              <a:avLst>
                <a:gd name="adj" fmla="val 30435"/>
              </a:avLst>
            </a:prstGeom>
            <a:solidFill>
              <a:srgbClr val="00206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id="{5999B785-6426-4206-5CC0-79A3598A18BF}"/>
                </a:ext>
              </a:extLst>
            </p:cNvPr>
            <p:cNvSpPr txBox="1"/>
            <p:nvPr/>
          </p:nvSpPr>
          <p:spPr>
            <a:xfrm>
              <a:off x="342154" y="4515172"/>
              <a:ext cx="1580885" cy="352148"/>
            </a:xfrm>
            <a:prstGeom prst="rect">
              <a:avLst/>
            </a:prstGeom>
            <a:noFill/>
          </p:spPr>
          <p:txBody>
            <a:bodyPr wrap="square" rtlCol="0">
              <a:spAutoFit/>
            </a:bodyPr>
            <a:lstStyle/>
            <a:p>
              <a:pPr algn="ctr">
                <a:lnSpc>
                  <a:spcPct val="133000"/>
                </a:lnSpc>
                <a:buSzPct val="100000"/>
              </a:pPr>
              <a:r>
                <a:rPr lang="en-US" sz="1400" b="1" dirty="0">
                  <a:solidFill>
                    <a:srgbClr val="E0E1FC"/>
                  </a:solidFill>
                  <a:latin typeface="Roboto" pitchFamily="2" charset="0"/>
                  <a:ea typeface="Roboto" pitchFamily="2" charset="0"/>
                  <a:cs typeface="Times New Roman" panose="02020603050405020304" pitchFamily="18" charset="0"/>
                </a:rPr>
                <a:t>Loyalty</a:t>
              </a:r>
            </a:p>
          </p:txBody>
        </p:sp>
      </p:grpSp>
      <p:grpSp>
        <p:nvGrpSpPr>
          <p:cNvPr id="73" name="Group 72">
            <a:extLst>
              <a:ext uri="{FF2B5EF4-FFF2-40B4-BE49-F238E27FC236}">
                <a16:creationId xmlns:a16="http://schemas.microsoft.com/office/drawing/2014/main" id="{5D511DA8-CBED-FCCE-A32C-91080267A95C}"/>
              </a:ext>
            </a:extLst>
          </p:cNvPr>
          <p:cNvGrpSpPr/>
          <p:nvPr/>
        </p:nvGrpSpPr>
        <p:grpSpPr>
          <a:xfrm>
            <a:off x="276071" y="4379177"/>
            <a:ext cx="1682245" cy="433633"/>
            <a:chOff x="291474" y="5164066"/>
            <a:chExt cx="1682245" cy="433633"/>
          </a:xfrm>
        </p:grpSpPr>
        <p:sp>
          <p:nvSpPr>
            <p:cNvPr id="17" name="Rectangle: Rounded Corners 16">
              <a:extLst>
                <a:ext uri="{FF2B5EF4-FFF2-40B4-BE49-F238E27FC236}">
                  <a16:creationId xmlns:a16="http://schemas.microsoft.com/office/drawing/2014/main" id="{AE819151-9033-F553-89F6-35B224139CBF}"/>
                </a:ext>
              </a:extLst>
            </p:cNvPr>
            <p:cNvSpPr/>
            <p:nvPr/>
          </p:nvSpPr>
          <p:spPr>
            <a:xfrm>
              <a:off x="291474" y="5164066"/>
              <a:ext cx="1682245" cy="433633"/>
            </a:xfrm>
            <a:prstGeom prst="roundRect">
              <a:avLst>
                <a:gd name="adj" fmla="val 30435"/>
              </a:avLst>
            </a:prstGeom>
            <a:solidFill>
              <a:srgbClr val="00206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TextBox 67">
              <a:extLst>
                <a:ext uri="{FF2B5EF4-FFF2-40B4-BE49-F238E27FC236}">
                  <a16:creationId xmlns:a16="http://schemas.microsoft.com/office/drawing/2014/main" id="{2E09CD1E-C7B0-1567-A9E9-DD733F795BC8}"/>
                </a:ext>
              </a:extLst>
            </p:cNvPr>
            <p:cNvSpPr txBox="1"/>
            <p:nvPr/>
          </p:nvSpPr>
          <p:spPr>
            <a:xfrm>
              <a:off x="342154" y="5204899"/>
              <a:ext cx="1580885" cy="352148"/>
            </a:xfrm>
            <a:prstGeom prst="rect">
              <a:avLst/>
            </a:prstGeom>
            <a:noFill/>
          </p:spPr>
          <p:txBody>
            <a:bodyPr wrap="square" rtlCol="0">
              <a:spAutoFit/>
            </a:bodyPr>
            <a:lstStyle/>
            <a:p>
              <a:pPr algn="ctr">
                <a:lnSpc>
                  <a:spcPct val="133000"/>
                </a:lnSpc>
                <a:buSzPct val="100000"/>
              </a:pPr>
              <a:r>
                <a:rPr lang="en-US" sz="1400" b="1" dirty="0">
                  <a:solidFill>
                    <a:srgbClr val="E0E1FC"/>
                  </a:solidFill>
                  <a:latin typeface="Roboto" pitchFamily="2" charset="0"/>
                  <a:ea typeface="Roboto" pitchFamily="2" charset="0"/>
                  <a:cs typeface="Times New Roman" panose="02020603050405020304" pitchFamily="18" charset="0"/>
                </a:rPr>
                <a:t>Dữ liệu</a:t>
              </a:r>
            </a:p>
          </p:txBody>
        </p:sp>
      </p:grpSp>
      <p:grpSp>
        <p:nvGrpSpPr>
          <p:cNvPr id="74" name="Group 73">
            <a:extLst>
              <a:ext uri="{FF2B5EF4-FFF2-40B4-BE49-F238E27FC236}">
                <a16:creationId xmlns:a16="http://schemas.microsoft.com/office/drawing/2014/main" id="{8E9A230A-D2F1-5674-1242-0E00F3844AEA}"/>
              </a:ext>
            </a:extLst>
          </p:cNvPr>
          <p:cNvGrpSpPr/>
          <p:nvPr/>
        </p:nvGrpSpPr>
        <p:grpSpPr>
          <a:xfrm>
            <a:off x="2748969" y="4286517"/>
            <a:ext cx="3877284" cy="618952"/>
            <a:chOff x="2550465" y="3685477"/>
            <a:chExt cx="3877284" cy="618952"/>
          </a:xfrm>
        </p:grpSpPr>
        <p:sp>
          <p:nvSpPr>
            <p:cNvPr id="75" name="TextBox 74">
              <a:extLst>
                <a:ext uri="{FF2B5EF4-FFF2-40B4-BE49-F238E27FC236}">
                  <a16:creationId xmlns:a16="http://schemas.microsoft.com/office/drawing/2014/main" id="{F95033BF-D57E-A7E3-6A69-0F3E13348A7E}"/>
                </a:ext>
              </a:extLst>
            </p:cNvPr>
            <p:cNvSpPr txBox="1"/>
            <p:nvPr/>
          </p:nvSpPr>
          <p:spPr>
            <a:xfrm>
              <a:off x="2851189" y="3685477"/>
              <a:ext cx="3576560" cy="618952"/>
            </a:xfrm>
            <a:prstGeom prst="rect">
              <a:avLst/>
            </a:prstGeom>
            <a:noFill/>
          </p:spPr>
          <p:txBody>
            <a:bodyPr wrap="square" rtlCol="0">
              <a:spAutoFit/>
            </a:bodyPr>
            <a:lstStyle/>
            <a:p>
              <a:pPr>
                <a:lnSpc>
                  <a:spcPct val="127000"/>
                </a:lnSpc>
              </a:pPr>
              <a:r>
                <a:rPr lang="en-US" sz="1400" dirty="0">
                  <a:solidFill>
                    <a:srgbClr val="002060"/>
                  </a:solidFill>
                  <a:latin typeface="Roboto" pitchFamily="2" charset="0"/>
                  <a:ea typeface="Roboto" pitchFamily="2" charset="0"/>
                  <a:cs typeface="Times New Roman" panose="02020603050405020304" pitchFamily="18" charset="0"/>
                </a:rPr>
                <a:t>Dữ liệu giao dịch thực, cùng định danh và hành vi</a:t>
              </a:r>
            </a:p>
          </p:txBody>
        </p:sp>
        <p:grpSp>
          <p:nvGrpSpPr>
            <p:cNvPr id="76" name="Group 75">
              <a:extLst>
                <a:ext uri="{FF2B5EF4-FFF2-40B4-BE49-F238E27FC236}">
                  <a16:creationId xmlns:a16="http://schemas.microsoft.com/office/drawing/2014/main" id="{ACB786B2-C106-F06C-0176-505BA0476412}"/>
                </a:ext>
              </a:extLst>
            </p:cNvPr>
            <p:cNvGrpSpPr/>
            <p:nvPr/>
          </p:nvGrpSpPr>
          <p:grpSpPr>
            <a:xfrm>
              <a:off x="2550465" y="3742121"/>
              <a:ext cx="341572" cy="353590"/>
              <a:chOff x="2530214" y="3678349"/>
              <a:chExt cx="341572" cy="353590"/>
            </a:xfrm>
          </p:grpSpPr>
          <p:sp>
            <p:nvSpPr>
              <p:cNvPr id="77" name="Rectangle: Rounded Corners 76">
                <a:extLst>
                  <a:ext uri="{FF2B5EF4-FFF2-40B4-BE49-F238E27FC236}">
                    <a16:creationId xmlns:a16="http://schemas.microsoft.com/office/drawing/2014/main" id="{A4BDD0B9-6850-7C68-374B-544E304AF079}"/>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8" name="Graphic 77" descr="Paperclip with solid fill">
                <a:extLst>
                  <a:ext uri="{FF2B5EF4-FFF2-40B4-BE49-F238E27FC236}">
                    <a16:creationId xmlns:a16="http://schemas.microsoft.com/office/drawing/2014/main" id="{33EC48FF-A06E-10D4-657E-70CEAB4161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24379">
                <a:off x="2576443" y="3678349"/>
                <a:ext cx="295343" cy="295343"/>
              </a:xfrm>
              <a:prstGeom prst="rect">
                <a:avLst/>
              </a:prstGeom>
            </p:spPr>
          </p:pic>
        </p:grpSp>
      </p:grpSp>
      <p:grpSp>
        <p:nvGrpSpPr>
          <p:cNvPr id="79" name="Group 78">
            <a:extLst>
              <a:ext uri="{FF2B5EF4-FFF2-40B4-BE49-F238E27FC236}">
                <a16:creationId xmlns:a16="http://schemas.microsoft.com/office/drawing/2014/main" id="{7718265A-8E32-C391-6D87-DC462F7C47F1}"/>
              </a:ext>
            </a:extLst>
          </p:cNvPr>
          <p:cNvGrpSpPr/>
          <p:nvPr/>
        </p:nvGrpSpPr>
        <p:grpSpPr>
          <a:xfrm>
            <a:off x="7442551" y="4323164"/>
            <a:ext cx="3908942" cy="342466"/>
            <a:chOff x="7627276" y="2401836"/>
            <a:chExt cx="3908942" cy="342466"/>
          </a:xfrm>
        </p:grpSpPr>
        <p:sp>
          <p:nvSpPr>
            <p:cNvPr id="80" name="TextBox 79">
              <a:extLst>
                <a:ext uri="{FF2B5EF4-FFF2-40B4-BE49-F238E27FC236}">
                  <a16:creationId xmlns:a16="http://schemas.microsoft.com/office/drawing/2014/main" id="{8D2684D4-4758-267E-33B6-E910C4F59084}"/>
                </a:ext>
              </a:extLst>
            </p:cNvPr>
            <p:cNvSpPr txBox="1"/>
            <p:nvPr/>
          </p:nvSpPr>
          <p:spPr>
            <a:xfrm>
              <a:off x="7784636" y="2401836"/>
              <a:ext cx="3751582" cy="342466"/>
            </a:xfrm>
            <a:prstGeom prst="rect">
              <a:avLst/>
            </a:prstGeom>
            <a:noFill/>
          </p:spPr>
          <p:txBody>
            <a:bodyPr wrap="square" rtlCol="0">
              <a:spAutoFit/>
            </a:bodyPr>
            <a:lstStyle/>
            <a:p>
              <a:pPr>
                <a:lnSpc>
                  <a:spcPct val="127000"/>
                </a:lnSpc>
              </a:pPr>
              <a:r>
                <a:rPr lang="en-US" sz="1400" dirty="0">
                  <a:solidFill>
                    <a:srgbClr val="E0E1FC"/>
                  </a:solidFill>
                  <a:latin typeface="Roboto" pitchFamily="2" charset="0"/>
                  <a:ea typeface="Roboto" pitchFamily="2" charset="0"/>
                  <a:cs typeface="Times New Roman" panose="02020603050405020304" pitchFamily="18" charset="0"/>
                </a:rPr>
                <a:t>Dữ liệu hạn chế, khó khai thác</a:t>
              </a:r>
            </a:p>
          </p:txBody>
        </p:sp>
        <p:sp>
          <p:nvSpPr>
            <p:cNvPr id="81" name="Oval 80">
              <a:extLst>
                <a:ext uri="{FF2B5EF4-FFF2-40B4-BE49-F238E27FC236}">
                  <a16:creationId xmlns:a16="http://schemas.microsoft.com/office/drawing/2014/main" id="{1E7F83F0-BB07-0037-92AB-27E19535E14B}"/>
                </a:ext>
              </a:extLst>
            </p:cNvPr>
            <p:cNvSpPr/>
            <p:nvPr/>
          </p:nvSpPr>
          <p:spPr>
            <a:xfrm>
              <a:off x="7627276" y="251900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4" name="Rectangle 83">
            <a:extLst>
              <a:ext uri="{FF2B5EF4-FFF2-40B4-BE49-F238E27FC236}">
                <a16:creationId xmlns:a16="http://schemas.microsoft.com/office/drawing/2014/main" id="{677FF370-F59A-7E1B-EEC4-96D885C576E8}"/>
              </a:ext>
            </a:extLst>
          </p:cNvPr>
          <p:cNvSpPr/>
          <p:nvPr/>
        </p:nvSpPr>
        <p:spPr>
          <a:xfrm>
            <a:off x="1727628" y="5450356"/>
            <a:ext cx="10464371" cy="1436948"/>
          </a:xfrm>
          <a:prstGeom prst="rect">
            <a:avLst/>
          </a:prstGeom>
          <a:solidFill>
            <a:srgbClr val="999BF5">
              <a:alpha val="60000"/>
            </a:srgb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TextBox 81">
            <a:extLst>
              <a:ext uri="{FF2B5EF4-FFF2-40B4-BE49-F238E27FC236}">
                <a16:creationId xmlns:a16="http://schemas.microsoft.com/office/drawing/2014/main" id="{C8EE6194-211A-8AD9-83FE-C59BED18B5E5}"/>
              </a:ext>
            </a:extLst>
          </p:cNvPr>
          <p:cNvSpPr txBox="1"/>
          <p:nvPr/>
        </p:nvSpPr>
        <p:spPr>
          <a:xfrm>
            <a:off x="4747491" y="5923437"/>
            <a:ext cx="7444509" cy="523220"/>
          </a:xfrm>
          <a:prstGeom prst="rect">
            <a:avLst/>
          </a:prstGeom>
          <a:noFill/>
        </p:spPr>
        <p:txBody>
          <a:bodyPr wrap="square" rtlCol="0">
            <a:spAutoFit/>
          </a:bodyPr>
          <a:lstStyle/>
          <a:p>
            <a:r>
              <a:rPr lang="en-US" sz="1400" b="1" dirty="0">
                <a:solidFill>
                  <a:schemeClr val="bg1"/>
                </a:solidFill>
                <a:latin typeface="Roboto" pitchFamily="2" charset="0"/>
                <a:ea typeface="Roboto" pitchFamily="2" charset="0"/>
                <a:cs typeface="Times New Roman" panose="02020603050405020304" pitchFamily="18" charset="0"/>
              </a:rPr>
              <a:t>QR giúp số hóa thanh toán; Trusted </a:t>
            </a:r>
            <a:r>
              <a:rPr lang="en-US" sz="1400" b="1" dirty="0" err="1">
                <a:solidFill>
                  <a:schemeClr val="bg1"/>
                </a:solidFill>
                <a:latin typeface="Roboto" pitchFamily="2" charset="0"/>
                <a:ea typeface="Roboto" pitchFamily="2" charset="0"/>
                <a:cs typeface="Times New Roman" panose="02020603050405020304" pitchFamily="18" charset="0"/>
              </a:rPr>
              <a:t>PalmPay</a:t>
            </a:r>
            <a:r>
              <a:rPr lang="en-US" sz="1400" b="1" dirty="0">
                <a:solidFill>
                  <a:schemeClr val="bg1"/>
                </a:solidFill>
                <a:latin typeface="Roboto" pitchFamily="2" charset="0"/>
                <a:ea typeface="Roboto" pitchFamily="2" charset="0"/>
                <a:cs typeface="Times New Roman" panose="02020603050405020304" pitchFamily="18" charset="0"/>
              </a:rPr>
              <a:t> nâng cấp lên điểm chạm định danh, loyalty, dữ liệu và dòng tiền thanh toán trước (prepaid) ngay tại điểm bán</a:t>
            </a:r>
          </a:p>
        </p:txBody>
      </p:sp>
    </p:spTree>
    <p:extLst>
      <p:ext uri="{BB962C8B-B14F-4D97-AF65-F5344CB8AC3E}">
        <p14:creationId xmlns:p14="http://schemas.microsoft.com/office/powerpoint/2010/main" val="202123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26" presetClass="emph" presetSubtype="0" fill="hold" nodeType="withEffect">
                                  <p:stCondLst>
                                    <p:cond delay="0"/>
                                  </p:stCondLst>
                                  <p:childTnLst>
                                    <p:animEffect transition="out" filter="fade">
                                      <p:cBhvr>
                                        <p:cTn id="15" dur="500" tmFilter="0, 0; .2, .5; .8, .5; 1, 0"/>
                                        <p:tgtEl>
                                          <p:spTgt spid="70"/>
                                        </p:tgtEl>
                                      </p:cBhvr>
                                    </p:animEffect>
                                    <p:animScale>
                                      <p:cBhvr>
                                        <p:cTn id="16" dur="250" autoRev="1" fill="hold"/>
                                        <p:tgtEl>
                                          <p:spTgt spid="70"/>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childTnLst>
                                </p:cTn>
                              </p:par>
                              <p:par>
                                <p:cTn id="23" presetID="26" presetClass="emph" presetSubtype="0" fill="hold" nodeType="withEffect">
                                  <p:stCondLst>
                                    <p:cond delay="0"/>
                                  </p:stCondLst>
                                  <p:childTnLst>
                                    <p:animEffect transition="out" filter="fade">
                                      <p:cBhvr>
                                        <p:cTn id="24" dur="500" tmFilter="0, 0; .2, .5; .8, .5; 1, 0"/>
                                        <p:tgtEl>
                                          <p:spTgt spid="71"/>
                                        </p:tgtEl>
                                      </p:cBhvr>
                                    </p:animEffect>
                                    <p:animScale>
                                      <p:cBhvr>
                                        <p:cTn id="25" dur="250" autoRev="1" fill="hold"/>
                                        <p:tgtEl>
                                          <p:spTgt spid="71"/>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childTnLst>
                                </p:cTn>
                              </p:par>
                              <p:par>
                                <p:cTn id="32" presetID="26" presetClass="emph" presetSubtype="0" fill="hold" nodeType="withEffect">
                                  <p:stCondLst>
                                    <p:cond delay="0"/>
                                  </p:stCondLst>
                                  <p:childTnLst>
                                    <p:animEffect transition="out" filter="fade">
                                      <p:cBhvr>
                                        <p:cTn id="33" dur="500" tmFilter="0, 0; .2, .5; .8, .5; 1, 0"/>
                                        <p:tgtEl>
                                          <p:spTgt spid="72"/>
                                        </p:tgtEl>
                                      </p:cBhvr>
                                    </p:animEffect>
                                    <p:animScale>
                                      <p:cBhvr>
                                        <p:cTn id="34" dur="250" autoRev="1" fill="hold"/>
                                        <p:tgtEl>
                                          <p:spTgt spid="72"/>
                                        </p:tgtEl>
                                      </p:cBhvr>
                                      <p:by x="105000" y="105000"/>
                                    </p:animScale>
                                  </p:childTnLst>
                                </p:cTn>
                              </p:par>
                              <p:par>
                                <p:cTn id="35" presetID="10"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childTnLst>
                                </p:cTn>
                              </p:par>
                              <p:par>
                                <p:cTn id="38" presetID="10" presetClass="entr" presetSubtype="0"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1000"/>
                                        <p:tgtEl>
                                          <p:spTgt spid="58"/>
                                        </p:tgtEl>
                                      </p:cBhvr>
                                    </p:animEffect>
                                  </p:childTnLst>
                                </p:cTn>
                              </p:par>
                              <p:par>
                                <p:cTn id="41" presetID="26" presetClass="emph" presetSubtype="0" fill="hold" nodeType="withEffect">
                                  <p:stCondLst>
                                    <p:cond delay="0"/>
                                  </p:stCondLst>
                                  <p:childTnLst>
                                    <p:animEffect transition="out" filter="fade">
                                      <p:cBhvr>
                                        <p:cTn id="42" dur="500" tmFilter="0, 0; .2, .5; .8, .5; 1, 0"/>
                                        <p:tgtEl>
                                          <p:spTgt spid="73"/>
                                        </p:tgtEl>
                                      </p:cBhvr>
                                    </p:animEffect>
                                    <p:animScale>
                                      <p:cBhvr>
                                        <p:cTn id="43" dur="250" autoRev="1" fill="hold"/>
                                        <p:tgtEl>
                                          <p:spTgt spid="73"/>
                                        </p:tgtEl>
                                      </p:cBhvr>
                                      <p:by x="105000" y="105000"/>
                                    </p:animScale>
                                  </p:childTnLst>
                                </p:cTn>
                              </p:par>
                              <p:par>
                                <p:cTn id="44" presetID="10"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1000"/>
                                        <p:tgtEl>
                                          <p:spTgt spid="74"/>
                                        </p:tgtEl>
                                      </p:cBhvr>
                                    </p:animEffect>
                                  </p:childTnLst>
                                </p:cTn>
                              </p:par>
                              <p:par>
                                <p:cTn id="47" presetID="10"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449DBA-F7EB-F5D1-622A-8BBD1C986D96}"/>
              </a:ext>
            </a:extLst>
          </p:cNvPr>
          <p:cNvGrpSpPr/>
          <p:nvPr/>
        </p:nvGrpSpPr>
        <p:grpSpPr>
          <a:xfrm>
            <a:off x="5144655" y="0"/>
            <a:ext cx="7047345" cy="6858000"/>
            <a:chOff x="5144655" y="0"/>
            <a:chExt cx="7047345" cy="6858000"/>
          </a:xfrm>
        </p:grpSpPr>
        <p:pic>
          <p:nvPicPr>
            <p:cNvPr id="9" name="Picture 8">
              <a:extLst>
                <a:ext uri="{FF2B5EF4-FFF2-40B4-BE49-F238E27FC236}">
                  <a16:creationId xmlns:a16="http://schemas.microsoft.com/office/drawing/2014/main" id="{46BF6783-3A99-3E93-7C71-718010112CF0}"/>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GlowDiffused/>
                      </a14:imgEffect>
                      <a14:imgEffect>
                        <a14:brightnessContrast bright="-20000" contrast="40000"/>
                      </a14:imgEffect>
                    </a14:imgLayer>
                  </a14:imgProps>
                </a:ext>
                <a:ext uri="{28A0092B-C50C-407E-A947-70E740481C1C}">
                  <a14:useLocalDpi xmlns:a14="http://schemas.microsoft.com/office/drawing/2010/main" val="0"/>
                </a:ext>
              </a:extLst>
            </a:blip>
            <a:srcRect l="8240" r="22381"/>
            <a:stretch/>
          </p:blipFill>
          <p:spPr>
            <a:xfrm>
              <a:off x="5775648" y="0"/>
              <a:ext cx="6416351" cy="6858000"/>
            </a:xfrm>
            <a:prstGeom prst="rect">
              <a:avLst/>
            </a:prstGeom>
            <a:gradFill>
              <a:gsLst>
                <a:gs pos="58000">
                  <a:srgbClr val="002060">
                    <a:alpha val="43000"/>
                    <a:lumMod val="100000"/>
                  </a:srgbClr>
                </a:gs>
                <a:gs pos="0">
                  <a:srgbClr val="002060"/>
                </a:gs>
                <a:gs pos="100000">
                  <a:srgbClr val="565ADD"/>
                </a:gs>
              </a:gsLst>
              <a:lin ang="0" scaled="1"/>
            </a:gradFill>
          </p:spPr>
        </p:pic>
        <p:sp>
          <p:nvSpPr>
            <p:cNvPr id="12" name="Rectangle 11">
              <a:extLst>
                <a:ext uri="{FF2B5EF4-FFF2-40B4-BE49-F238E27FC236}">
                  <a16:creationId xmlns:a16="http://schemas.microsoft.com/office/drawing/2014/main" id="{667D6DFA-A3ED-C845-ECE1-E53201B801A9}"/>
                </a:ext>
              </a:extLst>
            </p:cNvPr>
            <p:cNvSpPr/>
            <p:nvPr/>
          </p:nvSpPr>
          <p:spPr>
            <a:xfrm>
              <a:off x="5144655" y="0"/>
              <a:ext cx="7047345" cy="6858000"/>
            </a:xfrm>
            <a:prstGeom prst="rect">
              <a:avLst/>
            </a:prstGeom>
            <a:gradFill>
              <a:gsLst>
                <a:gs pos="9000">
                  <a:srgbClr val="002060"/>
                </a:gs>
                <a:gs pos="100000">
                  <a:schemeClr val="bg2">
                    <a:lumMod val="50000"/>
                    <a:alpha val="58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TextBox 12">
            <a:extLst>
              <a:ext uri="{FF2B5EF4-FFF2-40B4-BE49-F238E27FC236}">
                <a16:creationId xmlns:a16="http://schemas.microsoft.com/office/drawing/2014/main" id="{5A8CFAB1-DA50-29E4-D46E-AED46CE6B372}"/>
              </a:ext>
            </a:extLst>
          </p:cNvPr>
          <p:cNvSpPr txBox="1"/>
          <p:nvPr/>
        </p:nvSpPr>
        <p:spPr>
          <a:xfrm>
            <a:off x="563182" y="491119"/>
            <a:ext cx="8752268" cy="707886"/>
          </a:xfrm>
          <a:prstGeom prst="rect">
            <a:avLst/>
          </a:prstGeom>
          <a:noFill/>
        </p:spPr>
        <p:txBody>
          <a:bodyPr wrap="square" rtlCol="0">
            <a:spAutoFit/>
          </a:bodyPr>
          <a:lstStyle/>
          <a:p>
            <a:r>
              <a:rPr lang="en-US" sz="4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VÌ SAO CHỌN TRUSTED </a:t>
            </a:r>
            <a:r>
              <a:rPr lang="en-US" sz="40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r>
              <a:rPr lang="en-US" sz="4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a:t>
            </a:r>
          </a:p>
        </p:txBody>
      </p:sp>
      <p:sp>
        <p:nvSpPr>
          <p:cNvPr id="15" name="TextBox 14">
            <a:extLst>
              <a:ext uri="{FF2B5EF4-FFF2-40B4-BE49-F238E27FC236}">
                <a16:creationId xmlns:a16="http://schemas.microsoft.com/office/drawing/2014/main" id="{E721EDEB-3153-8215-BE0F-30C4672CEA81}"/>
              </a:ext>
            </a:extLst>
          </p:cNvPr>
          <p:cNvSpPr txBox="1"/>
          <p:nvPr/>
        </p:nvSpPr>
        <p:spPr>
          <a:xfrm>
            <a:off x="563181" y="1305286"/>
            <a:ext cx="8590343" cy="276999"/>
          </a:xfrm>
          <a:prstGeom prst="rect">
            <a:avLst/>
          </a:prstGeom>
          <a:noFill/>
        </p:spPr>
        <p:txBody>
          <a:bodyPr wrap="square" rtlCol="0">
            <a:spAutoFit/>
          </a:bodyPr>
          <a:lstStyle/>
          <a:p>
            <a:r>
              <a:rPr lang="en-US" sz="1200" dirty="0">
                <a:solidFill>
                  <a:srgbClr val="E0E1FC"/>
                </a:solidFill>
                <a:latin typeface="Roboto" pitchFamily="2" charset="0"/>
                <a:ea typeface="Roboto" pitchFamily="2" charset="0"/>
                <a:cs typeface="Times New Roman" panose="02020603050405020304" pitchFamily="18" charset="0"/>
              </a:rPr>
              <a:t>Giải quyết đúng nhu cầu mới của thị trường: Thanh toán nhanh hơn, ít thao tác hơn, an toàn hơn và giàu giá trị dữ liệu hơn.</a:t>
            </a:r>
          </a:p>
        </p:txBody>
      </p:sp>
      <p:grpSp>
        <p:nvGrpSpPr>
          <p:cNvPr id="29" name="Group 28">
            <a:extLst>
              <a:ext uri="{FF2B5EF4-FFF2-40B4-BE49-F238E27FC236}">
                <a16:creationId xmlns:a16="http://schemas.microsoft.com/office/drawing/2014/main" id="{53C05C42-4328-F73E-5C38-B762003C9204}"/>
              </a:ext>
            </a:extLst>
          </p:cNvPr>
          <p:cNvGrpSpPr/>
          <p:nvPr/>
        </p:nvGrpSpPr>
        <p:grpSpPr>
          <a:xfrm>
            <a:off x="1675259" y="1867897"/>
            <a:ext cx="5195888" cy="905111"/>
            <a:chOff x="681038" y="2219325"/>
            <a:chExt cx="5195888" cy="905111"/>
          </a:xfrm>
        </p:grpSpPr>
        <p:sp>
          <p:nvSpPr>
            <p:cNvPr id="17" name="Rectangle: Rounded Corners 16">
              <a:extLst>
                <a:ext uri="{FF2B5EF4-FFF2-40B4-BE49-F238E27FC236}">
                  <a16:creationId xmlns:a16="http://schemas.microsoft.com/office/drawing/2014/main" id="{C298DEBF-900E-CC72-ED8E-1F67A0D725E7}"/>
                </a:ext>
              </a:extLst>
            </p:cNvPr>
            <p:cNvSpPr/>
            <p:nvPr/>
          </p:nvSpPr>
          <p:spPr>
            <a:xfrm>
              <a:off x="681038" y="2219325"/>
              <a:ext cx="5195888" cy="905111"/>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FA67BA35-9C1C-6B7D-7630-D5E29DB1F671}"/>
                </a:ext>
              </a:extLst>
            </p:cNvPr>
            <p:cNvSpPr/>
            <p:nvPr/>
          </p:nvSpPr>
          <p:spPr>
            <a:xfrm>
              <a:off x="770570" y="2275694"/>
              <a:ext cx="791530" cy="79153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Image 1" descr="preencoded.png">
              <a:extLst>
                <a:ext uri="{FF2B5EF4-FFF2-40B4-BE49-F238E27FC236}">
                  <a16:creationId xmlns:a16="http://schemas.microsoft.com/office/drawing/2014/main" id="{6572CDCA-0D98-D5E9-1571-EB6500ECC7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0824" y="2399624"/>
              <a:ext cx="543670" cy="543670"/>
            </a:xfrm>
            <a:prstGeom prst="rect">
              <a:avLst/>
            </a:prstGeom>
          </p:spPr>
        </p:pic>
        <p:sp>
          <p:nvSpPr>
            <p:cNvPr id="20" name="TextBox 19">
              <a:extLst>
                <a:ext uri="{FF2B5EF4-FFF2-40B4-BE49-F238E27FC236}">
                  <a16:creationId xmlns:a16="http://schemas.microsoft.com/office/drawing/2014/main" id="{D7FCF868-1315-5611-D47B-A909AB08414A}"/>
                </a:ext>
              </a:extLst>
            </p:cNvPr>
            <p:cNvSpPr txBox="1"/>
            <p:nvPr/>
          </p:nvSpPr>
          <p:spPr>
            <a:xfrm>
              <a:off x="1702354" y="2303593"/>
              <a:ext cx="3662362"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THANH TOÁN</a:t>
              </a:r>
              <a:endParaRPr lang="en-US" sz="1600" b="1" dirty="0">
                <a:solidFill>
                  <a:srgbClr val="565ADD"/>
                </a:solidFill>
                <a:latin typeface="Roboto" pitchFamily="2" charset="0"/>
                <a:ea typeface="Roboto" pitchFamily="2" charset="0"/>
                <a:cs typeface="Roboto" pitchFamily="2" charset="0"/>
              </a:endParaRPr>
            </a:p>
          </p:txBody>
        </p:sp>
        <p:sp>
          <p:nvSpPr>
            <p:cNvPr id="21" name="TextBox 20">
              <a:extLst>
                <a:ext uri="{FF2B5EF4-FFF2-40B4-BE49-F238E27FC236}">
                  <a16:creationId xmlns:a16="http://schemas.microsoft.com/office/drawing/2014/main" id="{D060D17C-9D62-8C3A-B339-02B3BAF71EFB}"/>
                </a:ext>
              </a:extLst>
            </p:cNvPr>
            <p:cNvSpPr txBox="1"/>
            <p:nvPr/>
          </p:nvSpPr>
          <p:spPr>
            <a:xfrm>
              <a:off x="1651633" y="2494685"/>
              <a:ext cx="3996692" cy="463460"/>
            </a:xfrm>
            <a:prstGeom prst="rect">
              <a:avLst/>
            </a:prstGeom>
            <a:noFill/>
          </p:spPr>
          <p:txBody>
            <a:bodyPr wrap="square" rtlCol="0">
              <a:spAutoFit/>
            </a:bodyPr>
            <a:lstStyle/>
            <a:p>
              <a:pPr>
                <a:lnSpc>
                  <a:spcPct val="133000"/>
                </a:lnSpc>
              </a:pPr>
              <a:r>
                <a:rPr lang="en-US" sz="1400" dirty="0">
                  <a:solidFill>
                    <a:srgbClr val="565ADD"/>
                  </a:solidFill>
                  <a:latin typeface="Roboto" pitchFamily="2" charset="0"/>
                  <a:ea typeface="Roboto" pitchFamily="2" charset="0"/>
                  <a:cs typeface="Times New Roman" panose="02020603050405020304" pitchFamily="18" charset="0"/>
                </a:rPr>
                <a:t>Không chạm, nhanh chóng, an toàn: </a:t>
              </a:r>
              <a:r>
                <a:rPr lang="en-US" sz="1600" b="1" dirty="0">
                  <a:solidFill>
                    <a:srgbClr val="565ADD"/>
                  </a:solidFill>
                  <a:latin typeface="Roboto" pitchFamily="2" charset="0"/>
                  <a:ea typeface="Roboto" pitchFamily="2" charset="0"/>
                  <a:cs typeface="Times New Roman" panose="02020603050405020304" pitchFamily="18" charset="0"/>
                </a:rPr>
                <a:t>&lt; </a:t>
              </a:r>
              <a:r>
                <a:rPr lang="en-US" sz="2000" b="1" dirty="0">
                  <a:solidFill>
                    <a:srgbClr val="565ADD"/>
                  </a:solidFill>
                  <a:latin typeface="Roboto" pitchFamily="2" charset="0"/>
                  <a:ea typeface="Roboto" pitchFamily="2" charset="0"/>
                  <a:cs typeface="Times New Roman" panose="02020603050405020304" pitchFamily="18" charset="0"/>
                </a:rPr>
                <a:t>0,7</a:t>
              </a:r>
              <a:r>
                <a:rPr lang="en-US" sz="1400" dirty="0">
                  <a:solidFill>
                    <a:srgbClr val="565ADD"/>
                  </a:solidFill>
                  <a:latin typeface="Roboto" pitchFamily="2" charset="0"/>
                  <a:ea typeface="Roboto" pitchFamily="2" charset="0"/>
                  <a:cs typeface="Times New Roman" panose="02020603050405020304" pitchFamily="18" charset="0"/>
                </a:rPr>
                <a:t> giây</a:t>
              </a:r>
            </a:p>
          </p:txBody>
        </p:sp>
      </p:grpSp>
      <p:grpSp>
        <p:nvGrpSpPr>
          <p:cNvPr id="16" name="Group 15">
            <a:extLst>
              <a:ext uri="{FF2B5EF4-FFF2-40B4-BE49-F238E27FC236}">
                <a16:creationId xmlns:a16="http://schemas.microsoft.com/office/drawing/2014/main" id="{9CB5E5E2-6610-8F80-2C5B-9880DA043190}"/>
              </a:ext>
            </a:extLst>
          </p:cNvPr>
          <p:cNvGrpSpPr/>
          <p:nvPr/>
        </p:nvGrpSpPr>
        <p:grpSpPr>
          <a:xfrm>
            <a:off x="1109661" y="2853655"/>
            <a:ext cx="5424489" cy="905111"/>
            <a:chOff x="1359005" y="5810369"/>
            <a:chExt cx="5424489" cy="905111"/>
          </a:xfrm>
        </p:grpSpPr>
        <p:grpSp>
          <p:nvGrpSpPr>
            <p:cNvPr id="3" name="Group 2">
              <a:extLst>
                <a:ext uri="{FF2B5EF4-FFF2-40B4-BE49-F238E27FC236}">
                  <a16:creationId xmlns:a16="http://schemas.microsoft.com/office/drawing/2014/main" id="{2AA972A6-C1B1-0DC4-9D45-C7D290543519}"/>
                </a:ext>
              </a:extLst>
            </p:cNvPr>
            <p:cNvGrpSpPr/>
            <p:nvPr/>
          </p:nvGrpSpPr>
          <p:grpSpPr>
            <a:xfrm>
              <a:off x="1359005" y="5810369"/>
              <a:ext cx="5424489" cy="905111"/>
              <a:chOff x="579758" y="5558268"/>
              <a:chExt cx="5424489" cy="905111"/>
            </a:xfrm>
          </p:grpSpPr>
          <p:sp>
            <p:nvSpPr>
              <p:cNvPr id="4" name="Rectangle: Rounded Corners 3">
                <a:extLst>
                  <a:ext uri="{FF2B5EF4-FFF2-40B4-BE49-F238E27FC236}">
                    <a16:creationId xmlns:a16="http://schemas.microsoft.com/office/drawing/2014/main" id="{1D47E9D1-B1BE-6C93-63C0-5CBD63881A61}"/>
                  </a:ext>
                </a:extLst>
              </p:cNvPr>
              <p:cNvSpPr/>
              <p:nvPr/>
            </p:nvSpPr>
            <p:spPr>
              <a:xfrm>
                <a:off x="579758" y="5558268"/>
                <a:ext cx="5424489" cy="905111"/>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BC60B1EE-42DD-4619-A5B8-D126789B297D}"/>
                  </a:ext>
                </a:extLst>
              </p:cNvPr>
              <p:cNvSpPr/>
              <p:nvPr/>
            </p:nvSpPr>
            <p:spPr>
              <a:xfrm>
                <a:off x="669291" y="5614637"/>
                <a:ext cx="791530" cy="79153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BB0C183-03D6-1927-9B2C-F8227172536A}"/>
                  </a:ext>
                </a:extLst>
              </p:cNvPr>
              <p:cNvSpPr txBox="1"/>
              <p:nvPr/>
            </p:nvSpPr>
            <p:spPr>
              <a:xfrm>
                <a:off x="1601075" y="5642536"/>
                <a:ext cx="3662362"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KHOẢNG CÁCH CHẠM</a:t>
                </a:r>
                <a:endParaRPr lang="en-US" sz="1600" b="1" dirty="0">
                  <a:solidFill>
                    <a:srgbClr val="565ADD"/>
                  </a:solidFill>
                  <a:latin typeface="Roboto" pitchFamily="2" charset="0"/>
                  <a:ea typeface="Roboto" pitchFamily="2" charset="0"/>
                  <a:cs typeface="Roboto" pitchFamily="2" charset="0"/>
                </a:endParaRPr>
              </a:p>
            </p:txBody>
          </p:sp>
          <p:sp>
            <p:nvSpPr>
              <p:cNvPr id="8" name="TextBox 7">
                <a:extLst>
                  <a:ext uri="{FF2B5EF4-FFF2-40B4-BE49-F238E27FC236}">
                    <a16:creationId xmlns:a16="http://schemas.microsoft.com/office/drawing/2014/main" id="{7FC25680-AD00-6F83-F282-DF4A0C441F84}"/>
                  </a:ext>
                </a:extLst>
              </p:cNvPr>
              <p:cNvSpPr txBox="1"/>
              <p:nvPr/>
            </p:nvSpPr>
            <p:spPr>
              <a:xfrm>
                <a:off x="1548642" y="5905869"/>
                <a:ext cx="4225294" cy="426399"/>
              </a:xfrm>
              <a:prstGeom prst="rect">
                <a:avLst/>
              </a:prstGeom>
              <a:noFill/>
            </p:spPr>
            <p:txBody>
              <a:bodyPr wrap="square" rtlCol="0">
                <a:spAutoFit/>
              </a:bodyPr>
              <a:lstStyle/>
              <a:p>
                <a:pPr>
                  <a:lnSpc>
                    <a:spcPct val="133000"/>
                  </a:lnSpc>
                </a:pPr>
                <a:r>
                  <a:rPr lang="en-US" sz="1400" dirty="0">
                    <a:solidFill>
                      <a:srgbClr val="565ADD"/>
                    </a:solidFill>
                    <a:latin typeface="Roboto" pitchFamily="2" charset="0"/>
                    <a:ea typeface="Roboto" pitchFamily="2" charset="0"/>
                    <a:cs typeface="Times New Roman" panose="02020603050405020304" pitchFamily="18" charset="0"/>
                  </a:rPr>
                  <a:t>Khoảng cách nhận diện tối ưu </a:t>
                </a:r>
                <a:r>
                  <a:rPr lang="en-US" b="1" dirty="0">
                    <a:solidFill>
                      <a:srgbClr val="565ADD"/>
                    </a:solidFill>
                    <a:latin typeface="Roboto" pitchFamily="2" charset="0"/>
                    <a:ea typeface="Roboto" pitchFamily="2" charset="0"/>
                    <a:cs typeface="Times New Roman" panose="02020603050405020304" pitchFamily="18" charset="0"/>
                  </a:rPr>
                  <a:t>8 – 25 cm</a:t>
                </a:r>
                <a:endParaRPr lang="en-US" sz="1400" b="1" dirty="0">
                  <a:solidFill>
                    <a:srgbClr val="565ADD"/>
                  </a:solidFill>
                  <a:latin typeface="Roboto" pitchFamily="2" charset="0"/>
                  <a:ea typeface="Roboto" pitchFamily="2" charset="0"/>
                  <a:cs typeface="Times New Roman" panose="02020603050405020304" pitchFamily="18" charset="0"/>
                </a:endParaRPr>
              </a:p>
            </p:txBody>
          </p:sp>
        </p:grpSp>
        <p:pic>
          <p:nvPicPr>
            <p:cNvPr id="14" name="Graphic 13" descr="Hand outline">
              <a:extLst>
                <a:ext uri="{FF2B5EF4-FFF2-40B4-BE49-F238E27FC236}">
                  <a16:creationId xmlns:a16="http://schemas.microsoft.com/office/drawing/2014/main" id="{364280FE-4FB5-5899-1DA1-A7356A8DD1F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94728" y="5963896"/>
              <a:ext cx="621807" cy="621807"/>
            </a:xfrm>
            <a:prstGeom prst="rect">
              <a:avLst/>
            </a:prstGeom>
          </p:spPr>
        </p:pic>
      </p:grpSp>
      <p:grpSp>
        <p:nvGrpSpPr>
          <p:cNvPr id="30" name="Group 29">
            <a:extLst>
              <a:ext uri="{FF2B5EF4-FFF2-40B4-BE49-F238E27FC236}">
                <a16:creationId xmlns:a16="http://schemas.microsoft.com/office/drawing/2014/main" id="{BAAA22CA-38BE-E91D-FDDD-D2463C5962EB}"/>
              </a:ext>
            </a:extLst>
          </p:cNvPr>
          <p:cNvGrpSpPr/>
          <p:nvPr/>
        </p:nvGrpSpPr>
        <p:grpSpPr>
          <a:xfrm>
            <a:off x="731021" y="3839413"/>
            <a:ext cx="5424490" cy="905111"/>
            <a:chOff x="640279" y="3832170"/>
            <a:chExt cx="5424490" cy="905111"/>
          </a:xfrm>
        </p:grpSpPr>
        <p:grpSp>
          <p:nvGrpSpPr>
            <p:cNvPr id="67" name="Group 66">
              <a:extLst>
                <a:ext uri="{FF2B5EF4-FFF2-40B4-BE49-F238E27FC236}">
                  <a16:creationId xmlns:a16="http://schemas.microsoft.com/office/drawing/2014/main" id="{3C27BE37-1030-5E7C-0DEE-2AF03D187BC3}"/>
                </a:ext>
              </a:extLst>
            </p:cNvPr>
            <p:cNvGrpSpPr/>
            <p:nvPr/>
          </p:nvGrpSpPr>
          <p:grpSpPr>
            <a:xfrm>
              <a:off x="640279" y="3832170"/>
              <a:ext cx="5424490" cy="905111"/>
              <a:chOff x="1333498" y="4734914"/>
              <a:chExt cx="5424490" cy="905111"/>
            </a:xfrm>
          </p:grpSpPr>
          <p:sp>
            <p:nvSpPr>
              <p:cNvPr id="61" name="Rectangle: Rounded Corners 60">
                <a:extLst>
                  <a:ext uri="{FF2B5EF4-FFF2-40B4-BE49-F238E27FC236}">
                    <a16:creationId xmlns:a16="http://schemas.microsoft.com/office/drawing/2014/main" id="{0D59DAD6-D353-50CF-0F1E-10AFA2E12B82}"/>
                  </a:ext>
                </a:extLst>
              </p:cNvPr>
              <p:cNvSpPr/>
              <p:nvPr/>
            </p:nvSpPr>
            <p:spPr>
              <a:xfrm>
                <a:off x="1333498" y="4734914"/>
                <a:ext cx="5424490" cy="905111"/>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Oval 61">
                <a:extLst>
                  <a:ext uri="{FF2B5EF4-FFF2-40B4-BE49-F238E27FC236}">
                    <a16:creationId xmlns:a16="http://schemas.microsoft.com/office/drawing/2014/main" id="{F0B95CED-0C14-0EF7-6A15-D222FF96BE25}"/>
                  </a:ext>
                </a:extLst>
              </p:cNvPr>
              <p:cNvSpPr/>
              <p:nvPr/>
            </p:nvSpPr>
            <p:spPr>
              <a:xfrm>
                <a:off x="1423030" y="4791283"/>
                <a:ext cx="791530" cy="79153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extBox 62">
                <a:extLst>
                  <a:ext uri="{FF2B5EF4-FFF2-40B4-BE49-F238E27FC236}">
                    <a16:creationId xmlns:a16="http://schemas.microsoft.com/office/drawing/2014/main" id="{7E7187DA-CD1D-F87B-F61A-2D296F943D1C}"/>
                  </a:ext>
                </a:extLst>
              </p:cNvPr>
              <p:cNvSpPr txBox="1"/>
              <p:nvPr/>
            </p:nvSpPr>
            <p:spPr>
              <a:xfrm>
                <a:off x="2354814" y="4819182"/>
                <a:ext cx="3662362"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OPEN BANKING API</a:t>
                </a:r>
                <a:endParaRPr lang="en-US" sz="1600" b="1" dirty="0">
                  <a:solidFill>
                    <a:srgbClr val="565ADD"/>
                  </a:solidFill>
                  <a:latin typeface="Roboto" pitchFamily="2" charset="0"/>
                  <a:ea typeface="Roboto" pitchFamily="2" charset="0"/>
                  <a:cs typeface="Roboto" pitchFamily="2" charset="0"/>
                </a:endParaRPr>
              </a:p>
            </p:txBody>
          </p:sp>
          <p:sp>
            <p:nvSpPr>
              <p:cNvPr id="64" name="TextBox 63">
                <a:extLst>
                  <a:ext uri="{FF2B5EF4-FFF2-40B4-BE49-F238E27FC236}">
                    <a16:creationId xmlns:a16="http://schemas.microsoft.com/office/drawing/2014/main" id="{850E15A3-BB81-E7D7-E7B7-CC7CB5734FEF}"/>
                  </a:ext>
                </a:extLst>
              </p:cNvPr>
              <p:cNvSpPr txBox="1"/>
              <p:nvPr/>
            </p:nvSpPr>
            <p:spPr>
              <a:xfrm>
                <a:off x="2304091" y="5130624"/>
                <a:ext cx="4374085" cy="352148"/>
              </a:xfrm>
              <a:prstGeom prst="rect">
                <a:avLst/>
              </a:prstGeom>
              <a:noFill/>
            </p:spPr>
            <p:txBody>
              <a:bodyPr wrap="square" rtlCol="0">
                <a:spAutoFit/>
              </a:bodyPr>
              <a:lstStyle/>
              <a:p>
                <a:pPr>
                  <a:lnSpc>
                    <a:spcPct val="133000"/>
                  </a:lnSpc>
                </a:pPr>
                <a:r>
                  <a:rPr lang="en-US" sz="1400" dirty="0">
                    <a:solidFill>
                      <a:srgbClr val="565ADD"/>
                    </a:solidFill>
                    <a:latin typeface="Roboto" pitchFamily="2" charset="0"/>
                    <a:ea typeface="Roboto" pitchFamily="2" charset="0"/>
                    <a:cs typeface="Times New Roman" panose="02020603050405020304" pitchFamily="18" charset="0"/>
                  </a:rPr>
                  <a:t>Kết nối nhiều ngân hàng nhanh chóng</a:t>
                </a:r>
              </a:p>
            </p:txBody>
          </p:sp>
        </p:grpSp>
        <p:pic>
          <p:nvPicPr>
            <p:cNvPr id="23" name="Graphic 22" descr="Bank with solid fill">
              <a:extLst>
                <a:ext uri="{FF2B5EF4-FFF2-40B4-BE49-F238E27FC236}">
                  <a16:creationId xmlns:a16="http://schemas.microsoft.com/office/drawing/2014/main" id="{FB614B75-D234-E434-2EC4-D721E331EDD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6735" y="4001788"/>
              <a:ext cx="543433" cy="543433"/>
            </a:xfrm>
            <a:prstGeom prst="rect">
              <a:avLst/>
            </a:prstGeom>
          </p:spPr>
        </p:pic>
      </p:grpSp>
      <p:grpSp>
        <p:nvGrpSpPr>
          <p:cNvPr id="28" name="Group 27">
            <a:extLst>
              <a:ext uri="{FF2B5EF4-FFF2-40B4-BE49-F238E27FC236}">
                <a16:creationId xmlns:a16="http://schemas.microsoft.com/office/drawing/2014/main" id="{1467D561-D059-3BC0-1B1D-39560E270496}"/>
              </a:ext>
            </a:extLst>
          </p:cNvPr>
          <p:cNvGrpSpPr/>
          <p:nvPr/>
        </p:nvGrpSpPr>
        <p:grpSpPr>
          <a:xfrm>
            <a:off x="1338262" y="4825171"/>
            <a:ext cx="5195888" cy="905111"/>
            <a:chOff x="445138" y="4821549"/>
            <a:chExt cx="5195888" cy="905111"/>
          </a:xfrm>
        </p:grpSpPr>
        <p:grpSp>
          <p:nvGrpSpPr>
            <p:cNvPr id="59" name="Group 58">
              <a:extLst>
                <a:ext uri="{FF2B5EF4-FFF2-40B4-BE49-F238E27FC236}">
                  <a16:creationId xmlns:a16="http://schemas.microsoft.com/office/drawing/2014/main" id="{889C70C6-74FB-9212-4374-252266CACB0A}"/>
                </a:ext>
              </a:extLst>
            </p:cNvPr>
            <p:cNvGrpSpPr/>
            <p:nvPr/>
          </p:nvGrpSpPr>
          <p:grpSpPr>
            <a:xfrm>
              <a:off x="445138" y="4821549"/>
              <a:ext cx="5195888" cy="905111"/>
              <a:chOff x="1562100" y="3434093"/>
              <a:chExt cx="5195888" cy="905111"/>
            </a:xfrm>
          </p:grpSpPr>
          <p:sp>
            <p:nvSpPr>
              <p:cNvPr id="38" name="Rectangle: Rounded Corners 37">
                <a:extLst>
                  <a:ext uri="{FF2B5EF4-FFF2-40B4-BE49-F238E27FC236}">
                    <a16:creationId xmlns:a16="http://schemas.microsoft.com/office/drawing/2014/main" id="{36CBA120-F5C3-B6D4-2A0E-FAE893296E4C}"/>
                  </a:ext>
                </a:extLst>
              </p:cNvPr>
              <p:cNvSpPr/>
              <p:nvPr/>
            </p:nvSpPr>
            <p:spPr>
              <a:xfrm>
                <a:off x="1562100" y="3434093"/>
                <a:ext cx="5195888" cy="905111"/>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3A822219-2350-B0C2-3E48-F59D17F16EE5}"/>
                  </a:ext>
                </a:extLst>
              </p:cNvPr>
              <p:cNvSpPr/>
              <p:nvPr/>
            </p:nvSpPr>
            <p:spPr>
              <a:xfrm>
                <a:off x="1651632" y="3490462"/>
                <a:ext cx="791530" cy="79153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TextBox 44">
                <a:extLst>
                  <a:ext uri="{FF2B5EF4-FFF2-40B4-BE49-F238E27FC236}">
                    <a16:creationId xmlns:a16="http://schemas.microsoft.com/office/drawing/2014/main" id="{7AAA1526-08A3-C706-E178-332E40902228}"/>
                  </a:ext>
                </a:extLst>
              </p:cNvPr>
              <p:cNvSpPr txBox="1"/>
              <p:nvPr/>
            </p:nvSpPr>
            <p:spPr>
              <a:xfrm>
                <a:off x="2583416" y="3518361"/>
                <a:ext cx="3662362"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LOYALTY</a:t>
                </a:r>
                <a:endParaRPr lang="en-US" sz="1600" b="1" dirty="0">
                  <a:solidFill>
                    <a:srgbClr val="565ADD"/>
                  </a:solidFill>
                  <a:latin typeface="Roboto" pitchFamily="2" charset="0"/>
                  <a:ea typeface="Roboto" pitchFamily="2" charset="0"/>
                  <a:cs typeface="Roboto" pitchFamily="2" charset="0"/>
                </a:endParaRPr>
              </a:p>
            </p:txBody>
          </p:sp>
          <p:sp>
            <p:nvSpPr>
              <p:cNvPr id="47" name="TextBox 46">
                <a:extLst>
                  <a:ext uri="{FF2B5EF4-FFF2-40B4-BE49-F238E27FC236}">
                    <a16:creationId xmlns:a16="http://schemas.microsoft.com/office/drawing/2014/main" id="{6925F5E4-3F79-26E6-8B59-1A864B0F200D}"/>
                  </a:ext>
                </a:extLst>
              </p:cNvPr>
              <p:cNvSpPr txBox="1"/>
              <p:nvPr/>
            </p:nvSpPr>
            <p:spPr>
              <a:xfrm>
                <a:off x="2532694" y="3829803"/>
                <a:ext cx="3996692" cy="352148"/>
              </a:xfrm>
              <a:prstGeom prst="rect">
                <a:avLst/>
              </a:prstGeom>
              <a:noFill/>
            </p:spPr>
            <p:txBody>
              <a:bodyPr wrap="square" rtlCol="0">
                <a:spAutoFit/>
              </a:bodyPr>
              <a:lstStyle/>
              <a:p>
                <a:pPr>
                  <a:lnSpc>
                    <a:spcPct val="133000"/>
                  </a:lnSpc>
                </a:pPr>
                <a:r>
                  <a:rPr lang="en-US" sz="1400" dirty="0">
                    <a:solidFill>
                      <a:srgbClr val="565ADD"/>
                    </a:solidFill>
                    <a:latin typeface="Roboto" pitchFamily="2" charset="0"/>
                    <a:ea typeface="Roboto" pitchFamily="2" charset="0"/>
                    <a:cs typeface="Times New Roman" panose="02020603050405020304" pitchFamily="18" charset="0"/>
                  </a:rPr>
                  <a:t>Linh hoạt ưu đãi, chiến dịch &amp; điểm thưởng</a:t>
                </a:r>
              </a:p>
            </p:txBody>
          </p:sp>
        </p:grpSp>
        <p:pic>
          <p:nvPicPr>
            <p:cNvPr id="24" name="Image 5" descr="preencoded.png">
              <a:extLst>
                <a:ext uri="{FF2B5EF4-FFF2-40B4-BE49-F238E27FC236}">
                  <a16:creationId xmlns:a16="http://schemas.microsoft.com/office/drawing/2014/main" id="{317A816D-F504-572C-10E8-2887F002DF5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3991" y="4991883"/>
              <a:ext cx="560831" cy="560831"/>
            </a:xfrm>
            <a:prstGeom prst="rect">
              <a:avLst/>
            </a:prstGeom>
          </p:spPr>
        </p:pic>
      </p:grpSp>
      <p:grpSp>
        <p:nvGrpSpPr>
          <p:cNvPr id="27" name="Group 26">
            <a:extLst>
              <a:ext uri="{FF2B5EF4-FFF2-40B4-BE49-F238E27FC236}">
                <a16:creationId xmlns:a16="http://schemas.microsoft.com/office/drawing/2014/main" id="{14F49FE2-B61B-92C3-54E7-E0D3E1AF4CF9}"/>
              </a:ext>
            </a:extLst>
          </p:cNvPr>
          <p:cNvGrpSpPr/>
          <p:nvPr/>
        </p:nvGrpSpPr>
        <p:grpSpPr>
          <a:xfrm>
            <a:off x="1959491" y="5810928"/>
            <a:ext cx="5424489" cy="905111"/>
            <a:chOff x="672665" y="5810928"/>
            <a:chExt cx="5424489" cy="905111"/>
          </a:xfrm>
        </p:grpSpPr>
        <p:grpSp>
          <p:nvGrpSpPr>
            <p:cNvPr id="75" name="Group 74">
              <a:extLst>
                <a:ext uri="{FF2B5EF4-FFF2-40B4-BE49-F238E27FC236}">
                  <a16:creationId xmlns:a16="http://schemas.microsoft.com/office/drawing/2014/main" id="{57FD735B-523B-3AD1-3C47-744ED244963A}"/>
                </a:ext>
              </a:extLst>
            </p:cNvPr>
            <p:cNvGrpSpPr/>
            <p:nvPr/>
          </p:nvGrpSpPr>
          <p:grpSpPr>
            <a:xfrm>
              <a:off x="672665" y="5810928"/>
              <a:ext cx="5424489" cy="905111"/>
              <a:chOff x="579758" y="5558268"/>
              <a:chExt cx="5424489" cy="905111"/>
            </a:xfrm>
          </p:grpSpPr>
          <p:sp>
            <p:nvSpPr>
              <p:cNvPr id="69" name="Rectangle: Rounded Corners 68">
                <a:extLst>
                  <a:ext uri="{FF2B5EF4-FFF2-40B4-BE49-F238E27FC236}">
                    <a16:creationId xmlns:a16="http://schemas.microsoft.com/office/drawing/2014/main" id="{1B3CA957-F2AB-A7EE-801E-D0113444F950}"/>
                  </a:ext>
                </a:extLst>
              </p:cNvPr>
              <p:cNvSpPr/>
              <p:nvPr/>
            </p:nvSpPr>
            <p:spPr>
              <a:xfrm>
                <a:off x="579758" y="5558268"/>
                <a:ext cx="5424489" cy="905111"/>
              </a:xfrm>
              <a:prstGeom prst="roundRect">
                <a:avLst>
                  <a:gd name="adj" fmla="val 50000"/>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Oval 69">
                <a:extLst>
                  <a:ext uri="{FF2B5EF4-FFF2-40B4-BE49-F238E27FC236}">
                    <a16:creationId xmlns:a16="http://schemas.microsoft.com/office/drawing/2014/main" id="{EAFFBFAC-02AF-6AE4-5027-7CF7FEEF5413}"/>
                  </a:ext>
                </a:extLst>
              </p:cNvPr>
              <p:cNvSpPr/>
              <p:nvPr/>
            </p:nvSpPr>
            <p:spPr>
              <a:xfrm>
                <a:off x="669291" y="5614637"/>
                <a:ext cx="791530" cy="791530"/>
              </a:xfrm>
              <a:prstGeom prst="ellipse">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TextBox 70">
                <a:extLst>
                  <a:ext uri="{FF2B5EF4-FFF2-40B4-BE49-F238E27FC236}">
                    <a16:creationId xmlns:a16="http://schemas.microsoft.com/office/drawing/2014/main" id="{3A1969C8-D700-D552-0CA8-418F8CE00100}"/>
                  </a:ext>
                </a:extLst>
              </p:cNvPr>
              <p:cNvSpPr txBox="1"/>
              <p:nvPr/>
            </p:nvSpPr>
            <p:spPr>
              <a:xfrm>
                <a:off x="1601075" y="5642536"/>
                <a:ext cx="3662362"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MẠNG LƯỚI MERCHANT</a:t>
                </a:r>
                <a:endParaRPr lang="en-US" sz="1600" b="1" dirty="0">
                  <a:solidFill>
                    <a:srgbClr val="565ADD"/>
                  </a:solidFill>
                  <a:latin typeface="Roboto" pitchFamily="2" charset="0"/>
                  <a:ea typeface="Roboto" pitchFamily="2" charset="0"/>
                  <a:cs typeface="Roboto" pitchFamily="2" charset="0"/>
                </a:endParaRPr>
              </a:p>
            </p:txBody>
          </p:sp>
          <p:sp>
            <p:nvSpPr>
              <p:cNvPr id="72" name="TextBox 71">
                <a:extLst>
                  <a:ext uri="{FF2B5EF4-FFF2-40B4-BE49-F238E27FC236}">
                    <a16:creationId xmlns:a16="http://schemas.microsoft.com/office/drawing/2014/main" id="{EAB2FE53-1550-3F7A-9EE2-99303FEF4AB1}"/>
                  </a:ext>
                </a:extLst>
              </p:cNvPr>
              <p:cNvSpPr txBox="1"/>
              <p:nvPr/>
            </p:nvSpPr>
            <p:spPr>
              <a:xfrm>
                <a:off x="1550353" y="5953978"/>
                <a:ext cx="4225294" cy="352148"/>
              </a:xfrm>
              <a:prstGeom prst="rect">
                <a:avLst/>
              </a:prstGeom>
              <a:noFill/>
            </p:spPr>
            <p:txBody>
              <a:bodyPr wrap="square" rtlCol="0">
                <a:spAutoFit/>
              </a:bodyPr>
              <a:lstStyle/>
              <a:p>
                <a:pPr>
                  <a:lnSpc>
                    <a:spcPct val="133000"/>
                  </a:lnSpc>
                </a:pPr>
                <a:r>
                  <a:rPr lang="en-US" sz="1400" dirty="0">
                    <a:solidFill>
                      <a:srgbClr val="565ADD"/>
                    </a:solidFill>
                    <a:latin typeface="Roboto" pitchFamily="2" charset="0"/>
                    <a:ea typeface="Roboto" pitchFamily="2" charset="0"/>
                    <a:cs typeface="Times New Roman" panose="02020603050405020304" pitchFamily="18" charset="0"/>
                  </a:rPr>
                  <a:t>Mạng lưới điểm bán rộng, sẵn sàng PoC</a:t>
                </a:r>
              </a:p>
            </p:txBody>
          </p:sp>
        </p:grpSp>
        <p:pic>
          <p:nvPicPr>
            <p:cNvPr id="26" name="Graphic 25" descr="Connections with solid fill">
              <a:extLst>
                <a:ext uri="{FF2B5EF4-FFF2-40B4-BE49-F238E27FC236}">
                  <a16:creationId xmlns:a16="http://schemas.microsoft.com/office/drawing/2014/main" id="{B160B6E5-5603-DCB2-1448-ADA9F87C461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4957" y="5974114"/>
              <a:ext cx="577896" cy="577896"/>
            </a:xfrm>
            <a:prstGeom prst="rect">
              <a:avLst/>
            </a:prstGeom>
          </p:spPr>
        </p:pic>
      </p:grpSp>
    </p:spTree>
    <p:extLst>
      <p:ext uri="{BB962C8B-B14F-4D97-AF65-F5344CB8AC3E}">
        <p14:creationId xmlns:p14="http://schemas.microsoft.com/office/powerpoint/2010/main" val="56090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0-#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0-#ppt_w/2"/>
                                          </p:val>
                                        </p:tav>
                                        <p:tav tm="100000">
                                          <p:val>
                                            <p:strVal val="#ppt_x"/>
                                          </p:val>
                                        </p:tav>
                                      </p:tavLst>
                                    </p:anim>
                                    <p:anim calcmode="lin" valueType="num">
                                      <p:cBhvr additive="base">
                                        <p:cTn id="16" dur="1000" fill="hold"/>
                                        <p:tgtEl>
                                          <p:spTgt spid="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250" fill="hold"/>
                                        <p:tgtEl>
                                          <p:spTgt spid="28"/>
                                        </p:tgtEl>
                                        <p:attrNameLst>
                                          <p:attrName>ppt_x</p:attrName>
                                        </p:attrNameLst>
                                      </p:cBhvr>
                                      <p:tavLst>
                                        <p:tav tm="0">
                                          <p:val>
                                            <p:strVal val="0-#ppt_w/2"/>
                                          </p:val>
                                        </p:tav>
                                        <p:tav tm="100000">
                                          <p:val>
                                            <p:strVal val="#ppt_x"/>
                                          </p:val>
                                        </p:tav>
                                      </p:tavLst>
                                    </p:anim>
                                    <p:anim calcmode="lin" valueType="num">
                                      <p:cBhvr additive="base">
                                        <p:cTn id="20" dur="12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500" fill="hold"/>
                                        <p:tgtEl>
                                          <p:spTgt spid="27"/>
                                        </p:tgtEl>
                                        <p:attrNameLst>
                                          <p:attrName>ppt_x</p:attrName>
                                        </p:attrNameLst>
                                      </p:cBhvr>
                                      <p:tavLst>
                                        <p:tav tm="0">
                                          <p:val>
                                            <p:strVal val="0-#ppt_w/2"/>
                                          </p:val>
                                        </p:tav>
                                        <p:tav tm="100000">
                                          <p:val>
                                            <p:strVal val="#ppt_x"/>
                                          </p:val>
                                        </p:tav>
                                      </p:tavLst>
                                    </p:anim>
                                    <p:anim calcmode="lin" valueType="num">
                                      <p:cBhvr additive="base">
                                        <p:cTn id="24" dur="1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D6FB"/>
        </a:solidFill>
        <a:effectLst/>
      </p:bgPr>
    </p:bg>
    <p:spTree>
      <p:nvGrpSpPr>
        <p:cNvPr id="1" name="">
          <a:extLst>
            <a:ext uri="{FF2B5EF4-FFF2-40B4-BE49-F238E27FC236}">
              <a16:creationId xmlns:a16="http://schemas.microsoft.com/office/drawing/2014/main" id="{5610EB78-11FB-59C1-AFCA-9481C2D58E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A4E5BB-96D5-A91E-8B12-9E0C095CCCC8}"/>
              </a:ext>
            </a:extLst>
          </p:cNvPr>
          <p:cNvSpPr/>
          <p:nvPr/>
        </p:nvSpPr>
        <p:spPr>
          <a:xfrm>
            <a:off x="0" y="1"/>
            <a:ext cx="12192000" cy="171449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B011042A-DD63-F19A-225A-DD626B3EFE29}"/>
              </a:ext>
            </a:extLst>
          </p:cNvPr>
          <p:cNvSpPr txBox="1"/>
          <p:nvPr/>
        </p:nvSpPr>
        <p:spPr>
          <a:xfrm>
            <a:off x="563182" y="491119"/>
            <a:ext cx="8752268" cy="707886"/>
          </a:xfrm>
          <a:prstGeom prst="rect">
            <a:avLst/>
          </a:prstGeom>
          <a:noFill/>
        </p:spPr>
        <p:txBody>
          <a:bodyPr wrap="square" rtlCol="0">
            <a:spAutoFit/>
          </a:bodyPr>
          <a:lstStyle/>
          <a:p>
            <a:r>
              <a:rPr lang="en-US" sz="4000" b="1" dirty="0">
                <a:solidFill>
                  <a:srgbClr val="D5D6FB"/>
                </a:solidFill>
                <a:effectLst>
                  <a:outerShdw blurRad="63500" sx="102000" sy="102000" algn="ctr" rotWithShape="0">
                    <a:prstClr val="black">
                      <a:alpha val="40000"/>
                    </a:prstClr>
                  </a:outerShdw>
                </a:effectLst>
                <a:latin typeface="Roboto" pitchFamily="2" charset="0"/>
                <a:ea typeface="Roboto" pitchFamily="2" charset="0"/>
              </a:rPr>
              <a:t>VÌ SAO CHỌN TRUSTED </a:t>
            </a:r>
            <a:r>
              <a:rPr lang="en-US" sz="40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r>
              <a:rPr lang="en-US" sz="4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a:t>
            </a:r>
          </a:p>
        </p:txBody>
      </p:sp>
      <p:sp>
        <p:nvSpPr>
          <p:cNvPr id="15" name="TextBox 14">
            <a:extLst>
              <a:ext uri="{FF2B5EF4-FFF2-40B4-BE49-F238E27FC236}">
                <a16:creationId xmlns:a16="http://schemas.microsoft.com/office/drawing/2014/main" id="{B3D4610C-EA45-A799-4D3D-65DC804F0239}"/>
              </a:ext>
            </a:extLst>
          </p:cNvPr>
          <p:cNvSpPr txBox="1"/>
          <p:nvPr/>
        </p:nvSpPr>
        <p:spPr>
          <a:xfrm>
            <a:off x="563181" y="1305286"/>
            <a:ext cx="8590343" cy="276999"/>
          </a:xfrm>
          <a:prstGeom prst="rect">
            <a:avLst/>
          </a:prstGeom>
          <a:noFill/>
        </p:spPr>
        <p:txBody>
          <a:bodyPr wrap="square" rtlCol="0">
            <a:spAutoFit/>
          </a:bodyPr>
          <a:lstStyle/>
          <a:p>
            <a:r>
              <a:rPr lang="en-US" sz="1200" dirty="0">
                <a:solidFill>
                  <a:srgbClr val="D5D6FB"/>
                </a:solidFill>
                <a:latin typeface="Roboto" pitchFamily="2" charset="0"/>
                <a:ea typeface="Roboto" pitchFamily="2" charset="0"/>
                <a:cs typeface="Times New Roman" panose="02020603050405020304" pitchFamily="18" charset="0"/>
              </a:rPr>
              <a:t>Giải quyết đúng nhu cầu cốt lõi của ba nhóm đối tượng chính trong hệ sinh thái thanh toán.</a:t>
            </a:r>
          </a:p>
        </p:txBody>
      </p:sp>
      <p:grpSp>
        <p:nvGrpSpPr>
          <p:cNvPr id="93" name="Group 92">
            <a:extLst>
              <a:ext uri="{FF2B5EF4-FFF2-40B4-BE49-F238E27FC236}">
                <a16:creationId xmlns:a16="http://schemas.microsoft.com/office/drawing/2014/main" id="{03CF9A8D-AB55-6057-7A8B-BA3F2F845A2D}"/>
              </a:ext>
            </a:extLst>
          </p:cNvPr>
          <p:cNvGrpSpPr/>
          <p:nvPr/>
        </p:nvGrpSpPr>
        <p:grpSpPr>
          <a:xfrm>
            <a:off x="889126" y="2008763"/>
            <a:ext cx="2879313" cy="3788719"/>
            <a:chOff x="889126" y="2244435"/>
            <a:chExt cx="2879313" cy="3788719"/>
          </a:xfrm>
        </p:grpSpPr>
        <p:sp>
          <p:nvSpPr>
            <p:cNvPr id="3" name="Rectangle 2">
              <a:extLst>
                <a:ext uri="{FF2B5EF4-FFF2-40B4-BE49-F238E27FC236}">
                  <a16:creationId xmlns:a16="http://schemas.microsoft.com/office/drawing/2014/main" id="{737FC399-83DE-F8A6-1ADF-1659E84061A4}"/>
                </a:ext>
              </a:extLst>
            </p:cNvPr>
            <p:cNvSpPr/>
            <p:nvPr/>
          </p:nvSpPr>
          <p:spPr>
            <a:xfrm rot="16200000">
              <a:off x="434423" y="2699138"/>
              <a:ext cx="3788719" cy="2879313"/>
            </a:xfrm>
            <a:prstGeom prst="rect">
              <a:avLst/>
            </a:prstGeom>
            <a:gradFill>
              <a:gsLst>
                <a:gs pos="74000">
                  <a:srgbClr val="243A8E"/>
                </a:gs>
                <a:gs pos="0">
                  <a:srgbClr val="6669E0"/>
                </a:gs>
                <a:gs pos="14000">
                  <a:srgbClr val="6669E0"/>
                </a:gs>
                <a:gs pos="100000">
                  <a:srgbClr val="002060"/>
                </a:gs>
              </a:gsLst>
              <a:lin ang="0" scaled="1"/>
            </a:gra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5BEEDC3F-94F6-30D8-6599-D39A363104AB}"/>
                </a:ext>
              </a:extLst>
            </p:cNvPr>
            <p:cNvSpPr/>
            <p:nvPr/>
          </p:nvSpPr>
          <p:spPr>
            <a:xfrm>
              <a:off x="994126" y="2355273"/>
              <a:ext cx="2669309" cy="748145"/>
            </a:xfrm>
            <a:prstGeom prst="roundRect">
              <a:avLst/>
            </a:prstGeom>
            <a:solidFill>
              <a:srgbClr val="D5D6FB"/>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Graphic 8" descr="Bank with solid fill">
              <a:extLst>
                <a:ext uri="{FF2B5EF4-FFF2-40B4-BE49-F238E27FC236}">
                  <a16:creationId xmlns:a16="http://schemas.microsoft.com/office/drawing/2014/main" id="{890F07D3-5574-3A0D-772C-4B7BAFC463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9351" y="2457629"/>
              <a:ext cx="540000" cy="540000"/>
            </a:xfrm>
            <a:prstGeom prst="rect">
              <a:avLst/>
            </a:prstGeom>
          </p:spPr>
        </p:pic>
        <p:sp>
          <p:nvSpPr>
            <p:cNvPr id="10" name="TextBox 9">
              <a:extLst>
                <a:ext uri="{FF2B5EF4-FFF2-40B4-BE49-F238E27FC236}">
                  <a16:creationId xmlns:a16="http://schemas.microsoft.com/office/drawing/2014/main" id="{881BC3E7-6591-F001-86C7-FAA0D6EB4638}"/>
                </a:ext>
              </a:extLst>
            </p:cNvPr>
            <p:cNvSpPr txBox="1"/>
            <p:nvPr/>
          </p:nvSpPr>
          <p:spPr>
            <a:xfrm>
              <a:off x="1688009" y="2560068"/>
              <a:ext cx="176639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NGÂN HÀNG</a:t>
              </a:r>
              <a:endParaRPr lang="en-US" sz="1600" b="1" dirty="0">
                <a:solidFill>
                  <a:srgbClr val="565ADD"/>
                </a:solidFill>
                <a:latin typeface="Roboto" pitchFamily="2" charset="0"/>
                <a:ea typeface="Roboto" pitchFamily="2" charset="0"/>
                <a:cs typeface="Roboto" pitchFamily="2" charset="0"/>
              </a:endParaRPr>
            </a:p>
          </p:txBody>
        </p:sp>
        <p:grpSp>
          <p:nvGrpSpPr>
            <p:cNvPr id="14" name="Group 13">
              <a:extLst>
                <a:ext uri="{FF2B5EF4-FFF2-40B4-BE49-F238E27FC236}">
                  <a16:creationId xmlns:a16="http://schemas.microsoft.com/office/drawing/2014/main" id="{F66BBA55-D9DF-D755-8057-F64C2FC3E021}"/>
                </a:ext>
              </a:extLst>
            </p:cNvPr>
            <p:cNvGrpSpPr/>
            <p:nvPr/>
          </p:nvGrpSpPr>
          <p:grpSpPr>
            <a:xfrm>
              <a:off x="1050554" y="3280245"/>
              <a:ext cx="2612881" cy="315023"/>
              <a:chOff x="1050555" y="3214256"/>
              <a:chExt cx="2612881" cy="315023"/>
            </a:xfrm>
          </p:grpSpPr>
          <p:sp>
            <p:nvSpPr>
              <p:cNvPr id="11" name="TextBox 10">
                <a:extLst>
                  <a:ext uri="{FF2B5EF4-FFF2-40B4-BE49-F238E27FC236}">
                    <a16:creationId xmlns:a16="http://schemas.microsoft.com/office/drawing/2014/main" id="{82F398F2-89FF-BD25-D936-A0167935FB55}"/>
                  </a:ext>
                </a:extLst>
              </p:cNvPr>
              <p:cNvSpPr txBox="1"/>
              <p:nvPr/>
            </p:nvSpPr>
            <p:spPr>
              <a:xfrm>
                <a:off x="1115552" y="3214256"/>
                <a:ext cx="2547884" cy="31502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Tăng giao dịch</a:t>
                </a:r>
              </a:p>
            </p:txBody>
          </p:sp>
          <p:sp>
            <p:nvSpPr>
              <p:cNvPr id="12" name="Oval 11">
                <a:extLst>
                  <a:ext uri="{FF2B5EF4-FFF2-40B4-BE49-F238E27FC236}">
                    <a16:creationId xmlns:a16="http://schemas.microsoft.com/office/drawing/2014/main" id="{AD2FC236-E5A8-5A5B-42BC-B9732300B9B8}"/>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6" name="Group 15">
              <a:extLst>
                <a:ext uri="{FF2B5EF4-FFF2-40B4-BE49-F238E27FC236}">
                  <a16:creationId xmlns:a16="http://schemas.microsoft.com/office/drawing/2014/main" id="{C83D013C-040D-ACF6-D496-888AD2C4B0FB}"/>
                </a:ext>
              </a:extLst>
            </p:cNvPr>
            <p:cNvGrpSpPr/>
            <p:nvPr/>
          </p:nvGrpSpPr>
          <p:grpSpPr>
            <a:xfrm>
              <a:off x="1050554" y="3608454"/>
              <a:ext cx="2612881" cy="560603"/>
              <a:chOff x="1050555" y="3214256"/>
              <a:chExt cx="2612881" cy="560603"/>
            </a:xfrm>
          </p:grpSpPr>
          <p:sp>
            <p:nvSpPr>
              <p:cNvPr id="17" name="TextBox 16">
                <a:extLst>
                  <a:ext uri="{FF2B5EF4-FFF2-40B4-BE49-F238E27FC236}">
                    <a16:creationId xmlns:a16="http://schemas.microsoft.com/office/drawing/2014/main" id="{C0DA3386-261C-FA0B-24CF-3E5619B20C61}"/>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Tạo nguồn tiền nạp trước từ ví prepaid/CASA</a:t>
                </a:r>
              </a:p>
            </p:txBody>
          </p:sp>
          <p:sp>
            <p:nvSpPr>
              <p:cNvPr id="18" name="Oval 17">
                <a:extLst>
                  <a:ext uri="{FF2B5EF4-FFF2-40B4-BE49-F238E27FC236}">
                    <a16:creationId xmlns:a16="http://schemas.microsoft.com/office/drawing/2014/main" id="{E53D04B6-B768-7298-4C7F-1E1BE6A5811C}"/>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9" name="Group 18">
              <a:extLst>
                <a:ext uri="{FF2B5EF4-FFF2-40B4-BE49-F238E27FC236}">
                  <a16:creationId xmlns:a16="http://schemas.microsoft.com/office/drawing/2014/main" id="{6C4B1D86-5280-8E88-53FC-AF98D053F60A}"/>
                </a:ext>
              </a:extLst>
            </p:cNvPr>
            <p:cNvGrpSpPr/>
            <p:nvPr/>
          </p:nvGrpSpPr>
          <p:grpSpPr>
            <a:xfrm>
              <a:off x="1050554" y="4182243"/>
              <a:ext cx="2612881" cy="560603"/>
              <a:chOff x="1050555" y="3214256"/>
              <a:chExt cx="2612881" cy="560603"/>
            </a:xfrm>
          </p:grpSpPr>
          <p:sp>
            <p:nvSpPr>
              <p:cNvPr id="20" name="TextBox 19">
                <a:extLst>
                  <a:ext uri="{FF2B5EF4-FFF2-40B4-BE49-F238E27FC236}">
                    <a16:creationId xmlns:a16="http://schemas.microsoft.com/office/drawing/2014/main" id="{1D6AAB28-7997-8C3C-7B88-3D6493DC40BC}"/>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Mở rộng Merchant và tăng doanh thu phí</a:t>
                </a:r>
              </a:p>
            </p:txBody>
          </p:sp>
          <p:sp>
            <p:nvSpPr>
              <p:cNvPr id="21" name="Oval 20">
                <a:extLst>
                  <a:ext uri="{FF2B5EF4-FFF2-40B4-BE49-F238E27FC236}">
                    <a16:creationId xmlns:a16="http://schemas.microsoft.com/office/drawing/2014/main" id="{C462BFFF-B7F8-ED92-338C-1EDE0B91C285}"/>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2" name="Group 21">
              <a:extLst>
                <a:ext uri="{FF2B5EF4-FFF2-40B4-BE49-F238E27FC236}">
                  <a16:creationId xmlns:a16="http://schemas.microsoft.com/office/drawing/2014/main" id="{EA143FE0-4276-24D8-0E30-5FD124884060}"/>
                </a:ext>
              </a:extLst>
            </p:cNvPr>
            <p:cNvGrpSpPr/>
            <p:nvPr/>
          </p:nvGrpSpPr>
          <p:grpSpPr>
            <a:xfrm>
              <a:off x="1050554" y="4756032"/>
              <a:ext cx="2612881" cy="560603"/>
              <a:chOff x="1050555" y="3214256"/>
              <a:chExt cx="2612881" cy="560603"/>
            </a:xfrm>
          </p:grpSpPr>
          <p:sp>
            <p:nvSpPr>
              <p:cNvPr id="23" name="TextBox 22">
                <a:extLst>
                  <a:ext uri="{FF2B5EF4-FFF2-40B4-BE49-F238E27FC236}">
                    <a16:creationId xmlns:a16="http://schemas.microsoft.com/office/drawing/2014/main" id="{E55B0B84-CB3F-0A54-304C-D6915852C4D1}"/>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Khai thác dữ liệu hành vi để bán chéo sản phẩm, cá nhân hóa</a:t>
                </a:r>
              </a:p>
            </p:txBody>
          </p:sp>
          <p:sp>
            <p:nvSpPr>
              <p:cNvPr id="24" name="Oval 23">
                <a:extLst>
                  <a:ext uri="{FF2B5EF4-FFF2-40B4-BE49-F238E27FC236}">
                    <a16:creationId xmlns:a16="http://schemas.microsoft.com/office/drawing/2014/main" id="{421491FF-6FB5-09BC-53F8-07E4FB6DF5BC}"/>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1" name="Group 30">
              <a:extLst>
                <a:ext uri="{FF2B5EF4-FFF2-40B4-BE49-F238E27FC236}">
                  <a16:creationId xmlns:a16="http://schemas.microsoft.com/office/drawing/2014/main" id="{CBB54AA3-37B1-0D69-E81C-5093B6DF0464}"/>
                </a:ext>
              </a:extLst>
            </p:cNvPr>
            <p:cNvGrpSpPr/>
            <p:nvPr/>
          </p:nvGrpSpPr>
          <p:grpSpPr>
            <a:xfrm>
              <a:off x="1050554" y="5329821"/>
              <a:ext cx="2612881" cy="560603"/>
              <a:chOff x="1050555" y="3214256"/>
              <a:chExt cx="2612881" cy="560603"/>
            </a:xfrm>
          </p:grpSpPr>
          <p:sp>
            <p:nvSpPr>
              <p:cNvPr id="32" name="TextBox 31">
                <a:extLst>
                  <a:ext uri="{FF2B5EF4-FFF2-40B4-BE49-F238E27FC236}">
                    <a16:creationId xmlns:a16="http://schemas.microsoft.com/office/drawing/2014/main" id="{0A2A223C-5F47-230C-2CC6-3D9BE1E1C10E}"/>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Nâng cao hình ảnh thương hiệu ngân hàng số hiện đại</a:t>
                </a:r>
              </a:p>
            </p:txBody>
          </p:sp>
          <p:sp>
            <p:nvSpPr>
              <p:cNvPr id="33" name="Oval 32">
                <a:extLst>
                  <a:ext uri="{FF2B5EF4-FFF2-40B4-BE49-F238E27FC236}">
                    <a16:creationId xmlns:a16="http://schemas.microsoft.com/office/drawing/2014/main" id="{0DB89BB5-16C7-C3B5-E29F-92E8D4DFD5A9}"/>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94" name="Group 93">
            <a:extLst>
              <a:ext uri="{FF2B5EF4-FFF2-40B4-BE49-F238E27FC236}">
                <a16:creationId xmlns:a16="http://schemas.microsoft.com/office/drawing/2014/main" id="{4E6CF4C8-F199-3234-45DB-B25F94C5E75F}"/>
              </a:ext>
            </a:extLst>
          </p:cNvPr>
          <p:cNvGrpSpPr/>
          <p:nvPr/>
        </p:nvGrpSpPr>
        <p:grpSpPr>
          <a:xfrm>
            <a:off x="4656347" y="2008761"/>
            <a:ext cx="2879313" cy="3788717"/>
            <a:chOff x="4656347" y="2244433"/>
            <a:chExt cx="2879313" cy="3788717"/>
          </a:xfrm>
        </p:grpSpPr>
        <p:sp>
          <p:nvSpPr>
            <p:cNvPr id="4" name="Rectangle 3">
              <a:extLst>
                <a:ext uri="{FF2B5EF4-FFF2-40B4-BE49-F238E27FC236}">
                  <a16:creationId xmlns:a16="http://schemas.microsoft.com/office/drawing/2014/main" id="{28A1B765-EE71-AC77-0713-CA202174ABD4}"/>
                </a:ext>
              </a:extLst>
            </p:cNvPr>
            <p:cNvSpPr/>
            <p:nvPr/>
          </p:nvSpPr>
          <p:spPr>
            <a:xfrm rot="16200000">
              <a:off x="4201645" y="2699135"/>
              <a:ext cx="3788717" cy="2879313"/>
            </a:xfrm>
            <a:prstGeom prst="rect">
              <a:avLst/>
            </a:prstGeom>
            <a:gradFill>
              <a:gsLst>
                <a:gs pos="74000">
                  <a:srgbClr val="243A8E"/>
                </a:gs>
                <a:gs pos="0">
                  <a:srgbClr val="6669E0"/>
                </a:gs>
                <a:gs pos="14000">
                  <a:srgbClr val="6669E0"/>
                </a:gs>
                <a:gs pos="100000">
                  <a:srgbClr val="002060"/>
                </a:gs>
              </a:gsLst>
              <a:lin ang="0" scaled="1"/>
            </a:gra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EE682D23-4697-A19F-9710-48F1A0A5410E}"/>
                </a:ext>
              </a:extLst>
            </p:cNvPr>
            <p:cNvSpPr/>
            <p:nvPr/>
          </p:nvSpPr>
          <p:spPr>
            <a:xfrm>
              <a:off x="4761345" y="2355273"/>
              <a:ext cx="2669309" cy="748145"/>
            </a:xfrm>
            <a:prstGeom prst="roundRect">
              <a:avLst/>
            </a:prstGeom>
            <a:solidFill>
              <a:srgbClr val="D5D6FB"/>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76BE7026-F906-4C4B-ED3A-341F036AE63D}"/>
                </a:ext>
              </a:extLst>
            </p:cNvPr>
            <p:cNvSpPr txBox="1"/>
            <p:nvPr/>
          </p:nvSpPr>
          <p:spPr>
            <a:xfrm>
              <a:off x="5365731" y="2560068"/>
              <a:ext cx="176639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ĐIỂM BÁN HÀNG</a:t>
              </a:r>
              <a:endParaRPr lang="en-US" sz="1600" b="1" dirty="0">
                <a:solidFill>
                  <a:srgbClr val="565ADD"/>
                </a:solidFill>
                <a:latin typeface="Roboto" pitchFamily="2" charset="0"/>
                <a:ea typeface="Roboto" pitchFamily="2" charset="0"/>
                <a:cs typeface="Roboto" pitchFamily="2" charset="0"/>
              </a:endParaRPr>
            </a:p>
          </p:txBody>
        </p:sp>
        <p:pic>
          <p:nvPicPr>
            <p:cNvPr id="27" name="Graphic 26" descr="Kiosk with solid fill">
              <a:extLst>
                <a:ext uri="{FF2B5EF4-FFF2-40B4-BE49-F238E27FC236}">
                  <a16:creationId xmlns:a16="http://schemas.microsoft.com/office/drawing/2014/main" id="{7126924B-C3FB-1CD9-302A-D29839AC4C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28864" y="2459345"/>
              <a:ext cx="540000" cy="540000"/>
            </a:xfrm>
            <a:prstGeom prst="rect">
              <a:avLst/>
            </a:prstGeom>
          </p:spPr>
        </p:pic>
        <p:grpSp>
          <p:nvGrpSpPr>
            <p:cNvPr id="34" name="Group 33">
              <a:extLst>
                <a:ext uri="{FF2B5EF4-FFF2-40B4-BE49-F238E27FC236}">
                  <a16:creationId xmlns:a16="http://schemas.microsoft.com/office/drawing/2014/main" id="{FAE8BC6D-ECA9-D0A6-2C68-363482E3B30E}"/>
                </a:ext>
              </a:extLst>
            </p:cNvPr>
            <p:cNvGrpSpPr/>
            <p:nvPr/>
          </p:nvGrpSpPr>
          <p:grpSpPr>
            <a:xfrm>
              <a:off x="4817773" y="3280245"/>
              <a:ext cx="2612881" cy="560603"/>
              <a:chOff x="1050555" y="3214256"/>
              <a:chExt cx="2612881" cy="560603"/>
            </a:xfrm>
          </p:grpSpPr>
          <p:sp>
            <p:nvSpPr>
              <p:cNvPr id="38" name="TextBox 37">
                <a:extLst>
                  <a:ext uri="{FF2B5EF4-FFF2-40B4-BE49-F238E27FC236}">
                    <a16:creationId xmlns:a16="http://schemas.microsoft.com/office/drawing/2014/main" id="{91D28DB1-705A-8804-EC30-61F3E1A0E882}"/>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Tăng tốc vận hành, giảm tải khách hàng phải chờ thanh toán</a:t>
                </a:r>
              </a:p>
            </p:txBody>
          </p:sp>
          <p:sp>
            <p:nvSpPr>
              <p:cNvPr id="40" name="Oval 39">
                <a:extLst>
                  <a:ext uri="{FF2B5EF4-FFF2-40B4-BE49-F238E27FC236}">
                    <a16:creationId xmlns:a16="http://schemas.microsoft.com/office/drawing/2014/main" id="{10941EAC-6C21-6BFC-3E65-19C9EAD6FB29}"/>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1" name="Group 40">
              <a:extLst>
                <a:ext uri="{FF2B5EF4-FFF2-40B4-BE49-F238E27FC236}">
                  <a16:creationId xmlns:a16="http://schemas.microsoft.com/office/drawing/2014/main" id="{97AB1DD8-EE2C-1381-FE2F-1B1C7A18C682}"/>
                </a:ext>
              </a:extLst>
            </p:cNvPr>
            <p:cNvGrpSpPr/>
            <p:nvPr/>
          </p:nvGrpSpPr>
          <p:grpSpPr>
            <a:xfrm>
              <a:off x="4817773" y="3852973"/>
              <a:ext cx="2612881" cy="560603"/>
              <a:chOff x="1050555" y="3214256"/>
              <a:chExt cx="2612881" cy="560603"/>
            </a:xfrm>
          </p:grpSpPr>
          <p:sp>
            <p:nvSpPr>
              <p:cNvPr id="45" name="TextBox 44">
                <a:extLst>
                  <a:ext uri="{FF2B5EF4-FFF2-40B4-BE49-F238E27FC236}">
                    <a16:creationId xmlns:a16="http://schemas.microsoft.com/office/drawing/2014/main" id="{19FC5024-C603-7848-BC0D-AB6AD26485F1}"/>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Giao dịch nhanh hơn vì khách đã có sẵn số dư tiền trong ví</a:t>
                </a:r>
              </a:p>
            </p:txBody>
          </p:sp>
          <p:sp>
            <p:nvSpPr>
              <p:cNvPr id="47" name="Oval 46">
                <a:extLst>
                  <a:ext uri="{FF2B5EF4-FFF2-40B4-BE49-F238E27FC236}">
                    <a16:creationId xmlns:a16="http://schemas.microsoft.com/office/drawing/2014/main" id="{1B7D138B-9704-E721-93F4-C84AA6CF23CB}"/>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1" name="Group 50">
              <a:extLst>
                <a:ext uri="{FF2B5EF4-FFF2-40B4-BE49-F238E27FC236}">
                  <a16:creationId xmlns:a16="http://schemas.microsoft.com/office/drawing/2014/main" id="{62F578B0-8DC9-437D-7B5E-EF631E240BB5}"/>
                </a:ext>
              </a:extLst>
            </p:cNvPr>
            <p:cNvGrpSpPr/>
            <p:nvPr/>
          </p:nvGrpSpPr>
          <p:grpSpPr>
            <a:xfrm>
              <a:off x="4817773" y="4425701"/>
              <a:ext cx="2612881" cy="560603"/>
              <a:chOff x="1050555" y="3214256"/>
              <a:chExt cx="2612881" cy="560603"/>
            </a:xfrm>
          </p:grpSpPr>
          <p:sp>
            <p:nvSpPr>
              <p:cNvPr id="52" name="TextBox 51">
                <a:extLst>
                  <a:ext uri="{FF2B5EF4-FFF2-40B4-BE49-F238E27FC236}">
                    <a16:creationId xmlns:a16="http://schemas.microsoft.com/office/drawing/2014/main" id="{1E9E8B02-13B2-B274-64D4-FE94BE5C75C4}"/>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Dễ triển khai ưu đãi, voucher, cashback</a:t>
                </a:r>
              </a:p>
            </p:txBody>
          </p:sp>
          <p:sp>
            <p:nvSpPr>
              <p:cNvPr id="53" name="Oval 52">
                <a:extLst>
                  <a:ext uri="{FF2B5EF4-FFF2-40B4-BE49-F238E27FC236}">
                    <a16:creationId xmlns:a16="http://schemas.microsoft.com/office/drawing/2014/main" id="{7446BBC1-CD31-0644-52ED-1B65C1FCC56B}"/>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4" name="Group 53">
              <a:extLst>
                <a:ext uri="{FF2B5EF4-FFF2-40B4-BE49-F238E27FC236}">
                  <a16:creationId xmlns:a16="http://schemas.microsoft.com/office/drawing/2014/main" id="{1E9ED89A-A4A9-A7EF-700E-4C42E335762C}"/>
                </a:ext>
              </a:extLst>
            </p:cNvPr>
            <p:cNvGrpSpPr/>
            <p:nvPr/>
          </p:nvGrpSpPr>
          <p:grpSpPr>
            <a:xfrm>
              <a:off x="4817773" y="4998429"/>
              <a:ext cx="2612881" cy="560603"/>
              <a:chOff x="1050555" y="3214256"/>
              <a:chExt cx="2612881" cy="560603"/>
            </a:xfrm>
          </p:grpSpPr>
          <p:sp>
            <p:nvSpPr>
              <p:cNvPr id="55" name="TextBox 54">
                <a:extLst>
                  <a:ext uri="{FF2B5EF4-FFF2-40B4-BE49-F238E27FC236}">
                    <a16:creationId xmlns:a16="http://schemas.microsoft.com/office/drawing/2014/main" id="{A2991CD6-494A-E499-EEFE-7F57CCDDFA30}"/>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Tăng doanh thu trên mỗi khung giờ phục vụ</a:t>
                </a:r>
              </a:p>
            </p:txBody>
          </p:sp>
          <p:sp>
            <p:nvSpPr>
              <p:cNvPr id="56" name="Oval 55">
                <a:extLst>
                  <a:ext uri="{FF2B5EF4-FFF2-40B4-BE49-F238E27FC236}">
                    <a16:creationId xmlns:a16="http://schemas.microsoft.com/office/drawing/2014/main" id="{F25CFCCC-CB1B-6BDD-3A6C-868BC8044904}"/>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5" name="Group 74">
              <a:extLst>
                <a:ext uri="{FF2B5EF4-FFF2-40B4-BE49-F238E27FC236}">
                  <a16:creationId xmlns:a16="http://schemas.microsoft.com/office/drawing/2014/main" id="{8D73F677-5EB9-F523-91FB-98A4A1C8BDB8}"/>
                </a:ext>
              </a:extLst>
            </p:cNvPr>
            <p:cNvGrpSpPr/>
            <p:nvPr/>
          </p:nvGrpSpPr>
          <p:grpSpPr>
            <a:xfrm>
              <a:off x="4817773" y="5571159"/>
              <a:ext cx="2612881" cy="315023"/>
              <a:chOff x="1050555" y="3214256"/>
              <a:chExt cx="2612881" cy="315023"/>
            </a:xfrm>
          </p:grpSpPr>
          <p:sp>
            <p:nvSpPr>
              <p:cNvPr id="76" name="TextBox 75">
                <a:extLst>
                  <a:ext uri="{FF2B5EF4-FFF2-40B4-BE49-F238E27FC236}">
                    <a16:creationId xmlns:a16="http://schemas.microsoft.com/office/drawing/2014/main" id="{471194DA-6298-100F-7CFD-546BCA58FED7}"/>
                  </a:ext>
                </a:extLst>
              </p:cNvPr>
              <p:cNvSpPr txBox="1"/>
              <p:nvPr/>
            </p:nvSpPr>
            <p:spPr>
              <a:xfrm>
                <a:off x="1115552" y="3214256"/>
                <a:ext cx="2547884" cy="31502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Đối soát rõ ràng theo ca, điểm bán</a:t>
                </a:r>
              </a:p>
            </p:txBody>
          </p:sp>
          <p:sp>
            <p:nvSpPr>
              <p:cNvPr id="77" name="Oval 76">
                <a:extLst>
                  <a:ext uri="{FF2B5EF4-FFF2-40B4-BE49-F238E27FC236}">
                    <a16:creationId xmlns:a16="http://schemas.microsoft.com/office/drawing/2014/main" id="{6F74335A-BB69-EE20-C112-3DCB7CC52FC2}"/>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95" name="Group 94">
            <a:extLst>
              <a:ext uri="{FF2B5EF4-FFF2-40B4-BE49-F238E27FC236}">
                <a16:creationId xmlns:a16="http://schemas.microsoft.com/office/drawing/2014/main" id="{D16BAF35-E33A-6C4D-C0AC-E16EFA8FDC66}"/>
              </a:ext>
            </a:extLst>
          </p:cNvPr>
          <p:cNvGrpSpPr/>
          <p:nvPr/>
        </p:nvGrpSpPr>
        <p:grpSpPr>
          <a:xfrm>
            <a:off x="8423567" y="2008758"/>
            <a:ext cx="2879313" cy="3788716"/>
            <a:chOff x="8423567" y="2244430"/>
            <a:chExt cx="2879313" cy="3788716"/>
          </a:xfrm>
        </p:grpSpPr>
        <p:sp>
          <p:nvSpPr>
            <p:cNvPr id="5" name="Rectangle 4">
              <a:extLst>
                <a:ext uri="{FF2B5EF4-FFF2-40B4-BE49-F238E27FC236}">
                  <a16:creationId xmlns:a16="http://schemas.microsoft.com/office/drawing/2014/main" id="{0E4FCB52-BF3D-3A84-0953-75C3FE36D14E}"/>
                </a:ext>
              </a:extLst>
            </p:cNvPr>
            <p:cNvSpPr/>
            <p:nvPr/>
          </p:nvSpPr>
          <p:spPr>
            <a:xfrm rot="16200000">
              <a:off x="7968866" y="2699131"/>
              <a:ext cx="3788716" cy="2879313"/>
            </a:xfrm>
            <a:prstGeom prst="rect">
              <a:avLst/>
            </a:prstGeom>
            <a:gradFill>
              <a:gsLst>
                <a:gs pos="74000">
                  <a:srgbClr val="243A8E"/>
                </a:gs>
                <a:gs pos="0">
                  <a:srgbClr val="6669E0"/>
                </a:gs>
                <a:gs pos="14000">
                  <a:srgbClr val="6669E0"/>
                </a:gs>
                <a:gs pos="100000">
                  <a:srgbClr val="002060"/>
                </a:gs>
              </a:gsLst>
              <a:lin ang="0" scaled="1"/>
            </a:gra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E300A19E-5D96-B03B-5E3B-0B09A9BF3CC3}"/>
                </a:ext>
              </a:extLst>
            </p:cNvPr>
            <p:cNvSpPr/>
            <p:nvPr/>
          </p:nvSpPr>
          <p:spPr>
            <a:xfrm>
              <a:off x="8528568" y="2355273"/>
              <a:ext cx="2669309" cy="748145"/>
            </a:xfrm>
            <a:prstGeom prst="roundRect">
              <a:avLst/>
            </a:prstGeom>
            <a:solidFill>
              <a:srgbClr val="D5D6FB"/>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Graphic 28" descr="User with solid fill">
              <a:extLst>
                <a:ext uri="{FF2B5EF4-FFF2-40B4-BE49-F238E27FC236}">
                  <a16:creationId xmlns:a16="http://schemas.microsoft.com/office/drawing/2014/main" id="{90DFA6E9-1978-B7D5-8AAC-39E166EE33D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13524" y="2459345"/>
              <a:ext cx="540000" cy="540000"/>
            </a:xfrm>
            <a:prstGeom prst="rect">
              <a:avLst/>
            </a:prstGeom>
          </p:spPr>
        </p:pic>
        <p:sp>
          <p:nvSpPr>
            <p:cNvPr id="30" name="TextBox 29">
              <a:extLst>
                <a:ext uri="{FF2B5EF4-FFF2-40B4-BE49-F238E27FC236}">
                  <a16:creationId xmlns:a16="http://schemas.microsoft.com/office/drawing/2014/main" id="{85B62DD9-C94F-15FE-A19E-9DE9D191E8E3}"/>
                </a:ext>
              </a:extLst>
            </p:cNvPr>
            <p:cNvSpPr txBox="1"/>
            <p:nvPr/>
          </p:nvSpPr>
          <p:spPr>
            <a:xfrm>
              <a:off x="9292505" y="2560068"/>
              <a:ext cx="1766391" cy="338554"/>
            </a:xfrm>
            <a:prstGeom prst="rect">
              <a:avLst/>
            </a:prstGeom>
            <a:noFill/>
          </p:spPr>
          <p:txBody>
            <a:bodyPr wrap="square" rtlCol="0">
              <a:spAutoFit/>
            </a:bodyPr>
            <a:lstStyle/>
            <a:p>
              <a:r>
                <a:rPr lang="vi-VN" sz="1600" b="1" dirty="0">
                  <a:solidFill>
                    <a:srgbClr val="565ADD"/>
                  </a:solidFill>
                  <a:latin typeface="Roboto" pitchFamily="2" charset="0"/>
                  <a:ea typeface="Roboto" pitchFamily="2" charset="0"/>
                  <a:cs typeface="Times New Roman" panose="02020603050405020304" pitchFamily="18" charset="0"/>
                </a:rPr>
                <a:t>KHÁCH HÀNG</a:t>
              </a:r>
              <a:endParaRPr lang="en-US" sz="1600" b="1" dirty="0">
                <a:solidFill>
                  <a:srgbClr val="565ADD"/>
                </a:solidFill>
                <a:latin typeface="Roboto" pitchFamily="2" charset="0"/>
                <a:ea typeface="Roboto" pitchFamily="2" charset="0"/>
                <a:cs typeface="Roboto" pitchFamily="2" charset="0"/>
              </a:endParaRPr>
            </a:p>
          </p:txBody>
        </p:sp>
        <p:grpSp>
          <p:nvGrpSpPr>
            <p:cNvPr id="78" name="Group 77">
              <a:extLst>
                <a:ext uri="{FF2B5EF4-FFF2-40B4-BE49-F238E27FC236}">
                  <a16:creationId xmlns:a16="http://schemas.microsoft.com/office/drawing/2014/main" id="{4672026D-5A81-9678-5EC1-B653ADD10350}"/>
                </a:ext>
              </a:extLst>
            </p:cNvPr>
            <p:cNvGrpSpPr/>
            <p:nvPr/>
          </p:nvGrpSpPr>
          <p:grpSpPr>
            <a:xfrm>
              <a:off x="8613524" y="3280245"/>
              <a:ext cx="2612881" cy="806183"/>
              <a:chOff x="1050555" y="3214256"/>
              <a:chExt cx="2612881" cy="806183"/>
            </a:xfrm>
          </p:grpSpPr>
          <p:sp>
            <p:nvSpPr>
              <p:cNvPr id="79" name="TextBox 78">
                <a:extLst>
                  <a:ext uri="{FF2B5EF4-FFF2-40B4-BE49-F238E27FC236}">
                    <a16:creationId xmlns:a16="http://schemas.microsoft.com/office/drawing/2014/main" id="{5AA0FA8A-2E46-B5CE-1779-8D70C51974E7}"/>
                  </a:ext>
                </a:extLst>
              </p:cNvPr>
              <p:cNvSpPr txBox="1"/>
              <p:nvPr/>
            </p:nvSpPr>
            <p:spPr>
              <a:xfrm>
                <a:off x="1115552" y="3214256"/>
                <a:ext cx="2547884" cy="80618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Linh hoạt phương thức thanh toán, không phụ thuộc điện thoại, thẻ hay tiền mặt</a:t>
                </a:r>
              </a:p>
            </p:txBody>
          </p:sp>
          <p:sp>
            <p:nvSpPr>
              <p:cNvPr id="80" name="Oval 79">
                <a:extLst>
                  <a:ext uri="{FF2B5EF4-FFF2-40B4-BE49-F238E27FC236}">
                    <a16:creationId xmlns:a16="http://schemas.microsoft.com/office/drawing/2014/main" id="{53974949-3E43-E158-31C7-E28E69B3E51F}"/>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1" name="Group 80">
              <a:extLst>
                <a:ext uri="{FF2B5EF4-FFF2-40B4-BE49-F238E27FC236}">
                  <a16:creationId xmlns:a16="http://schemas.microsoft.com/office/drawing/2014/main" id="{8B70C3D0-C538-9180-BA87-251E47918E0B}"/>
                </a:ext>
              </a:extLst>
            </p:cNvPr>
            <p:cNvGrpSpPr/>
            <p:nvPr/>
          </p:nvGrpSpPr>
          <p:grpSpPr>
            <a:xfrm>
              <a:off x="8613524" y="4082841"/>
              <a:ext cx="2612881" cy="315023"/>
              <a:chOff x="1050555" y="3214256"/>
              <a:chExt cx="2612881" cy="315023"/>
            </a:xfrm>
          </p:grpSpPr>
          <p:sp>
            <p:nvSpPr>
              <p:cNvPr id="82" name="TextBox 81">
                <a:extLst>
                  <a:ext uri="{FF2B5EF4-FFF2-40B4-BE49-F238E27FC236}">
                    <a16:creationId xmlns:a16="http://schemas.microsoft.com/office/drawing/2014/main" id="{3D626A15-C410-A405-AAFA-3F2C414A28FD}"/>
                  </a:ext>
                </a:extLst>
              </p:cNvPr>
              <p:cNvSpPr txBox="1"/>
              <p:nvPr/>
            </p:nvSpPr>
            <p:spPr>
              <a:xfrm>
                <a:off x="1115552" y="3214256"/>
                <a:ext cx="2547884" cy="31502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Nạp tiền trước – Chi tiêu thuận tiện</a:t>
                </a:r>
              </a:p>
            </p:txBody>
          </p:sp>
          <p:sp>
            <p:nvSpPr>
              <p:cNvPr id="83" name="Oval 82">
                <a:extLst>
                  <a:ext uri="{FF2B5EF4-FFF2-40B4-BE49-F238E27FC236}">
                    <a16:creationId xmlns:a16="http://schemas.microsoft.com/office/drawing/2014/main" id="{30896912-E474-34EF-275D-B17D81F70ECF}"/>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4" name="Group 83">
              <a:extLst>
                <a:ext uri="{FF2B5EF4-FFF2-40B4-BE49-F238E27FC236}">
                  <a16:creationId xmlns:a16="http://schemas.microsoft.com/office/drawing/2014/main" id="{099828D1-5057-9251-36D3-B8187EDA602C}"/>
                </a:ext>
              </a:extLst>
            </p:cNvPr>
            <p:cNvGrpSpPr/>
            <p:nvPr/>
          </p:nvGrpSpPr>
          <p:grpSpPr>
            <a:xfrm>
              <a:off x="8613524" y="4394277"/>
              <a:ext cx="2612881" cy="560603"/>
              <a:chOff x="1050555" y="3214256"/>
              <a:chExt cx="2612881" cy="560603"/>
            </a:xfrm>
          </p:grpSpPr>
          <p:sp>
            <p:nvSpPr>
              <p:cNvPr id="85" name="TextBox 84">
                <a:extLst>
                  <a:ext uri="{FF2B5EF4-FFF2-40B4-BE49-F238E27FC236}">
                    <a16:creationId xmlns:a16="http://schemas.microsoft.com/office/drawing/2014/main" id="{DEE3BBB0-082E-D099-AE13-7704C1025718}"/>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Trải nghiệm liền mạch tại mọi điểm bán</a:t>
                </a:r>
              </a:p>
            </p:txBody>
          </p:sp>
          <p:sp>
            <p:nvSpPr>
              <p:cNvPr id="86" name="Oval 85">
                <a:extLst>
                  <a:ext uri="{FF2B5EF4-FFF2-40B4-BE49-F238E27FC236}">
                    <a16:creationId xmlns:a16="http://schemas.microsoft.com/office/drawing/2014/main" id="{736758E6-2313-FA9D-10CF-80F505BCE824}"/>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7" name="Group 86">
              <a:extLst>
                <a:ext uri="{FF2B5EF4-FFF2-40B4-BE49-F238E27FC236}">
                  <a16:creationId xmlns:a16="http://schemas.microsoft.com/office/drawing/2014/main" id="{634448FA-9540-739D-9986-A8AE0A35916A}"/>
                </a:ext>
              </a:extLst>
            </p:cNvPr>
            <p:cNvGrpSpPr/>
            <p:nvPr/>
          </p:nvGrpSpPr>
          <p:grpSpPr>
            <a:xfrm>
              <a:off x="8613524" y="4951294"/>
              <a:ext cx="2612881" cy="560603"/>
              <a:chOff x="1050555" y="3214256"/>
              <a:chExt cx="2612881" cy="560603"/>
            </a:xfrm>
          </p:grpSpPr>
          <p:sp>
            <p:nvSpPr>
              <p:cNvPr id="88" name="TextBox 87">
                <a:extLst>
                  <a:ext uri="{FF2B5EF4-FFF2-40B4-BE49-F238E27FC236}">
                    <a16:creationId xmlns:a16="http://schemas.microsoft.com/office/drawing/2014/main" id="{34F46F44-117F-5613-A45F-CF7F85F21AD1}"/>
                  </a:ext>
                </a:extLst>
              </p:cNvPr>
              <p:cNvSpPr txBox="1"/>
              <p:nvPr/>
            </p:nvSpPr>
            <p:spPr>
              <a:xfrm>
                <a:off x="1115552" y="3214256"/>
                <a:ext cx="2547884" cy="560603"/>
              </a:xfrm>
              <a:prstGeom prst="rect">
                <a:avLst/>
              </a:prstGeom>
              <a:noFill/>
            </p:spPr>
            <p:txBody>
              <a:bodyPr wrap="square" rtlCol="0">
                <a:spAutoFit/>
              </a:bodyPr>
              <a:lstStyle/>
              <a:p>
                <a:pPr>
                  <a:lnSpc>
                    <a:spcPct val="133000"/>
                  </a:lnSpc>
                  <a:buSzPct val="100000"/>
                </a:pPr>
                <a:r>
                  <a:rPr lang="en-US" sz="1200" dirty="0">
                    <a:solidFill>
                      <a:srgbClr val="E0E1FC"/>
                    </a:solidFill>
                    <a:latin typeface="Roboto" pitchFamily="2" charset="0"/>
                    <a:ea typeface="Roboto" pitchFamily="2" charset="0"/>
                    <a:cs typeface="Times New Roman" panose="02020603050405020304" pitchFamily="18" charset="0"/>
                  </a:rPr>
                  <a:t>An toàn – bảo mật – kiểm soát chi tiêu qua ví </a:t>
                </a:r>
              </a:p>
            </p:txBody>
          </p:sp>
          <p:sp>
            <p:nvSpPr>
              <p:cNvPr id="89" name="Oval 88">
                <a:extLst>
                  <a:ext uri="{FF2B5EF4-FFF2-40B4-BE49-F238E27FC236}">
                    <a16:creationId xmlns:a16="http://schemas.microsoft.com/office/drawing/2014/main" id="{86EF1C57-16C1-52C0-0A4E-D41EB87FD776}"/>
                  </a:ext>
                </a:extLst>
              </p:cNvPr>
              <p:cNvSpPr/>
              <p:nvPr/>
            </p:nvSpPr>
            <p:spPr>
              <a:xfrm>
                <a:off x="1050555" y="3331425"/>
                <a:ext cx="83121" cy="83121"/>
              </a:xfrm>
              <a:prstGeom prst="ellipse">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26" name="Group 25">
            <a:extLst>
              <a:ext uri="{FF2B5EF4-FFF2-40B4-BE49-F238E27FC236}">
                <a16:creationId xmlns:a16="http://schemas.microsoft.com/office/drawing/2014/main" id="{7CCB20EE-04AC-D604-1F22-494629887A03}"/>
              </a:ext>
            </a:extLst>
          </p:cNvPr>
          <p:cNvGrpSpPr/>
          <p:nvPr/>
        </p:nvGrpSpPr>
        <p:grpSpPr>
          <a:xfrm>
            <a:off x="563180" y="6127421"/>
            <a:ext cx="11088349" cy="502650"/>
            <a:chOff x="563180" y="6249971"/>
            <a:chExt cx="11088349" cy="502650"/>
          </a:xfrm>
        </p:grpSpPr>
        <p:sp>
          <p:nvSpPr>
            <p:cNvPr id="97" name="Rectangle 96">
              <a:extLst>
                <a:ext uri="{FF2B5EF4-FFF2-40B4-BE49-F238E27FC236}">
                  <a16:creationId xmlns:a16="http://schemas.microsoft.com/office/drawing/2014/main" id="{25E5C5A2-3E48-4754-F3CA-AB9DAE634276}"/>
                </a:ext>
              </a:extLst>
            </p:cNvPr>
            <p:cNvSpPr/>
            <p:nvPr/>
          </p:nvSpPr>
          <p:spPr>
            <a:xfrm>
              <a:off x="563180" y="6249971"/>
              <a:ext cx="11088349" cy="502650"/>
            </a:xfrm>
            <a:prstGeom prst="rect">
              <a:avLst/>
            </a:prstGeom>
            <a:solidFill>
              <a:srgbClr val="999BF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C549ACEC-7F2F-CD58-C847-69A9C99CB752}"/>
                </a:ext>
              </a:extLst>
            </p:cNvPr>
            <p:cNvSpPr txBox="1"/>
            <p:nvPr/>
          </p:nvSpPr>
          <p:spPr>
            <a:xfrm>
              <a:off x="563180" y="6362797"/>
              <a:ext cx="11065640" cy="307777"/>
            </a:xfrm>
            <a:prstGeom prst="rect">
              <a:avLst/>
            </a:prstGeom>
            <a:noFill/>
          </p:spPr>
          <p:txBody>
            <a:bodyPr wrap="square" rtlCol="0">
              <a:spAutoFit/>
            </a:bodyPr>
            <a:lstStyle/>
            <a:p>
              <a:pPr algn="ctr"/>
              <a:r>
                <a:rPr lang="en-US" sz="1400" b="1" dirty="0">
                  <a:solidFill>
                    <a:srgbClr val="002060"/>
                  </a:solidFill>
                  <a:latin typeface="Roboto" pitchFamily="2" charset="0"/>
                  <a:ea typeface="Roboto" pitchFamily="2" charset="0"/>
                  <a:cs typeface="Times New Roman" panose="02020603050405020304" pitchFamily="18" charset="0"/>
                </a:rPr>
                <a:t>TẠO NGUỒN TIỀN NẠP TRƯỚC, TĂNG CASA VÀ GIỮ DÒNG TIỀN LƯU CHUYỂN TRONG HỆ SINH THÁI NGÂN HÀNG – MERCHANT</a:t>
              </a:r>
              <a:endParaRPr lang="en-US" sz="1400" dirty="0">
                <a:solidFill>
                  <a:srgbClr val="002060"/>
                </a:solidFill>
                <a:latin typeface="Roboto" pitchFamily="2" charset="0"/>
                <a:ea typeface="Roboto" pitchFamily="2" charset="0"/>
                <a:cs typeface="Times New Roman" panose="02020603050405020304" pitchFamily="18" charset="0"/>
              </a:endParaRPr>
            </a:p>
          </p:txBody>
        </p:sp>
      </p:grpSp>
    </p:spTree>
    <p:extLst>
      <p:ext uri="{BB962C8B-B14F-4D97-AF65-F5344CB8AC3E}">
        <p14:creationId xmlns:p14="http://schemas.microsoft.com/office/powerpoint/2010/main" val="477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3"/>
                                        </p:tgtEl>
                                      </p:cBhvr>
                                    </p:animEffect>
                                    <p:animScale>
                                      <p:cBhvr>
                                        <p:cTn id="7" dur="250" autoRev="1" fill="hold"/>
                                        <p:tgtEl>
                                          <p:spTgt spid="9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94"/>
                                        </p:tgtEl>
                                      </p:cBhvr>
                                    </p:animEffect>
                                    <p:animScale>
                                      <p:cBhvr>
                                        <p:cTn id="10" dur="250" autoRev="1" fill="hold"/>
                                        <p:tgtEl>
                                          <p:spTgt spid="9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95"/>
                                        </p:tgtEl>
                                      </p:cBhvr>
                                    </p:animEffect>
                                    <p:animScale>
                                      <p:cBhvr>
                                        <p:cTn id="13" dur="250" autoRev="1" fill="hold"/>
                                        <p:tgtEl>
                                          <p:spTgt spid="9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rgbClr val="243A8E"/>
            </a:gs>
            <a:gs pos="0">
              <a:srgbClr val="6669E0"/>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5060A0-DA7C-BFB0-7F8F-CB2EA1F90087}"/>
              </a:ext>
            </a:extLst>
          </p:cNvPr>
          <p:cNvSpPr/>
          <p:nvPr/>
        </p:nvSpPr>
        <p:spPr>
          <a:xfrm>
            <a:off x="0" y="0"/>
            <a:ext cx="2133600" cy="6858000"/>
          </a:xfrm>
          <a:prstGeom prst="rect">
            <a:avLst/>
          </a:prstGeom>
          <a:solidFill>
            <a:srgbClr val="EF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B1C161B2-11CA-28A5-8DC7-D1B074526D16}"/>
              </a:ext>
            </a:extLst>
          </p:cNvPr>
          <p:cNvSpPr/>
          <p:nvPr/>
        </p:nvSpPr>
        <p:spPr>
          <a:xfrm>
            <a:off x="532575" y="1115816"/>
            <a:ext cx="1080000" cy="1080000"/>
          </a:xfrm>
          <a:prstGeom prst="roundRect">
            <a:avLst/>
          </a:prstGeom>
          <a:blipFill>
            <a:blip r:embed="rId3">
              <a:alphaModFix amt="80000"/>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B9DD80DE-C1A5-2DF7-2C2F-5D67BDBBBF17}"/>
              </a:ext>
            </a:extLst>
          </p:cNvPr>
          <p:cNvSpPr/>
          <p:nvPr/>
        </p:nvSpPr>
        <p:spPr>
          <a:xfrm>
            <a:off x="532575" y="2839262"/>
            <a:ext cx="1080000" cy="1080000"/>
          </a:xfrm>
          <a:prstGeom prst="roundRect">
            <a:avLst/>
          </a:prstGeom>
          <a:blipFill>
            <a:blip r:embed="rId4">
              <a:alphaModFix amt="80000"/>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Rounded Corners 7">
            <a:extLst>
              <a:ext uri="{FF2B5EF4-FFF2-40B4-BE49-F238E27FC236}">
                <a16:creationId xmlns:a16="http://schemas.microsoft.com/office/drawing/2014/main" id="{9433111A-A845-76C0-D7A7-FE1512362F2C}"/>
              </a:ext>
            </a:extLst>
          </p:cNvPr>
          <p:cNvSpPr/>
          <p:nvPr/>
        </p:nvSpPr>
        <p:spPr>
          <a:xfrm>
            <a:off x="532575" y="4562708"/>
            <a:ext cx="1080000" cy="1080000"/>
          </a:xfrm>
          <a:prstGeom prst="roundRect">
            <a:avLst/>
          </a:prstGeom>
          <a:blipFill>
            <a:blip r:embed="rId5">
              <a:alphaModFix amt="80000"/>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F5FA73E2-2798-474C-A3A9-ECEB3A920E4E}"/>
              </a:ext>
            </a:extLst>
          </p:cNvPr>
          <p:cNvSpPr txBox="1"/>
          <p:nvPr/>
        </p:nvSpPr>
        <p:spPr>
          <a:xfrm>
            <a:off x="4997047" y="197090"/>
            <a:ext cx="6262080" cy="553998"/>
          </a:xfrm>
          <a:prstGeom prst="rect">
            <a:avLst/>
          </a:prstGeom>
          <a:noFill/>
        </p:spPr>
        <p:txBody>
          <a:bodyPr wrap="square" rtlCol="0">
            <a:spAutoFit/>
          </a:bodyPr>
          <a:lstStyle/>
          <a:p>
            <a:r>
              <a:rPr lang="en-US" sz="3000" b="1" dirty="0">
                <a:solidFill>
                  <a:srgbClr val="E0E1FC"/>
                </a:solidFill>
                <a:effectLst>
                  <a:outerShdw blurRad="63500" sx="102000" sy="102000" algn="ctr" rotWithShape="0">
                    <a:prstClr val="black">
                      <a:alpha val="40000"/>
                    </a:prstClr>
                  </a:outerShdw>
                </a:effectLst>
                <a:latin typeface="Roboto" pitchFamily="2" charset="0"/>
                <a:ea typeface="Roboto" pitchFamily="2" charset="0"/>
              </a:rPr>
              <a:t>LỢI ÍCH TỪ TRUSTED </a:t>
            </a:r>
            <a:r>
              <a:rPr lang="en-US" sz="30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30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sp>
        <p:nvSpPr>
          <p:cNvPr id="2" name="Oval 1">
            <a:extLst>
              <a:ext uri="{FF2B5EF4-FFF2-40B4-BE49-F238E27FC236}">
                <a16:creationId xmlns:a16="http://schemas.microsoft.com/office/drawing/2014/main" id="{9733A4FA-3588-1437-7A69-9B655F2CF900}"/>
              </a:ext>
            </a:extLst>
          </p:cNvPr>
          <p:cNvSpPr/>
          <p:nvPr/>
        </p:nvSpPr>
        <p:spPr>
          <a:xfrm>
            <a:off x="11717763" y="6382072"/>
            <a:ext cx="355017" cy="355017"/>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0A993D99-AA4D-3EE1-937E-9868DEE17C45}"/>
              </a:ext>
            </a:extLst>
          </p:cNvPr>
          <p:cNvSpPr/>
          <p:nvPr/>
        </p:nvSpPr>
        <p:spPr>
          <a:xfrm>
            <a:off x="10554010" y="721872"/>
            <a:ext cx="274424" cy="274424"/>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Oval 86">
            <a:extLst>
              <a:ext uri="{FF2B5EF4-FFF2-40B4-BE49-F238E27FC236}">
                <a16:creationId xmlns:a16="http://schemas.microsoft.com/office/drawing/2014/main" id="{677E573A-63F0-BF76-E86F-689B0CC7AFB8}"/>
              </a:ext>
            </a:extLst>
          </p:cNvPr>
          <p:cNvSpPr/>
          <p:nvPr/>
        </p:nvSpPr>
        <p:spPr>
          <a:xfrm>
            <a:off x="11425473" y="6319227"/>
            <a:ext cx="189266" cy="189266"/>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0" name="Oval 89">
            <a:extLst>
              <a:ext uri="{FF2B5EF4-FFF2-40B4-BE49-F238E27FC236}">
                <a16:creationId xmlns:a16="http://schemas.microsoft.com/office/drawing/2014/main" id="{736F5A1B-0987-2335-25C6-302DFCC77AA3}"/>
              </a:ext>
            </a:extLst>
          </p:cNvPr>
          <p:cNvSpPr/>
          <p:nvPr/>
        </p:nvSpPr>
        <p:spPr>
          <a:xfrm>
            <a:off x="10244696" y="996296"/>
            <a:ext cx="189266" cy="189266"/>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5" name="Picture 44">
            <a:extLst>
              <a:ext uri="{FF2B5EF4-FFF2-40B4-BE49-F238E27FC236}">
                <a16:creationId xmlns:a16="http://schemas.microsoft.com/office/drawing/2014/main" id="{E0492743-CC12-B49A-1C2E-57EB6A769834}"/>
              </a:ext>
            </a:extLst>
          </p:cNvPr>
          <p:cNvPicPr>
            <a:picLocks noChangeAspect="1"/>
          </p:cNvPicPr>
          <p:nvPr/>
        </p:nvPicPr>
        <p:blipFill>
          <a:blip r:embed="rId6">
            <a:extLst>
              <a:ext uri="{28A0092B-C50C-407E-A947-70E740481C1C}">
                <a14:useLocalDpi xmlns:a14="http://schemas.microsoft.com/office/drawing/2010/main" val="0"/>
              </a:ext>
            </a:extLst>
          </a:blip>
          <a:srcRect l="9673" t="18129" r="7561" b="18409"/>
          <a:stretch>
            <a:fillRect/>
          </a:stretch>
        </p:blipFill>
        <p:spPr>
          <a:xfrm>
            <a:off x="9541502" y="3292168"/>
            <a:ext cx="2247569" cy="1723336"/>
          </a:xfrm>
          <a:prstGeom prst="rect">
            <a:avLst/>
          </a:prstGeom>
        </p:spPr>
      </p:pic>
      <p:pic>
        <p:nvPicPr>
          <p:cNvPr id="49" name="Picture 48">
            <a:extLst>
              <a:ext uri="{FF2B5EF4-FFF2-40B4-BE49-F238E27FC236}">
                <a16:creationId xmlns:a16="http://schemas.microsoft.com/office/drawing/2014/main" id="{6942FAA4-7071-20A4-83B2-C9E221DE87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8447" y="1979720"/>
            <a:ext cx="2687106" cy="1492604"/>
          </a:xfrm>
          <a:prstGeom prst="rect">
            <a:avLst/>
          </a:prstGeom>
        </p:spPr>
      </p:pic>
      <p:grpSp>
        <p:nvGrpSpPr>
          <p:cNvPr id="14" name="Group 13">
            <a:extLst>
              <a:ext uri="{FF2B5EF4-FFF2-40B4-BE49-F238E27FC236}">
                <a16:creationId xmlns:a16="http://schemas.microsoft.com/office/drawing/2014/main" id="{BA794B8C-34AB-BA28-0E86-A7385180FD16}"/>
              </a:ext>
            </a:extLst>
          </p:cNvPr>
          <p:cNvGrpSpPr/>
          <p:nvPr/>
        </p:nvGrpSpPr>
        <p:grpSpPr>
          <a:xfrm>
            <a:off x="4149514" y="-13159"/>
            <a:ext cx="634035" cy="1071418"/>
            <a:chOff x="11360727" y="0"/>
            <a:chExt cx="634035" cy="1071418"/>
          </a:xfrm>
        </p:grpSpPr>
        <p:sp>
          <p:nvSpPr>
            <p:cNvPr id="5" name="Flowchart: Off-page Connector 4">
              <a:extLst>
                <a:ext uri="{FF2B5EF4-FFF2-40B4-BE49-F238E27FC236}">
                  <a16:creationId xmlns:a16="http://schemas.microsoft.com/office/drawing/2014/main" id="{560CC6D5-D72F-B131-A67B-5428981B4C4F}"/>
                </a:ext>
              </a:extLst>
            </p:cNvPr>
            <p:cNvSpPr/>
            <p:nvPr/>
          </p:nvSpPr>
          <p:spPr>
            <a:xfrm>
              <a:off x="11360727" y="0"/>
              <a:ext cx="600364" cy="1071418"/>
            </a:xfrm>
            <a:prstGeom prst="flowChartOffpageConnector">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Graphic 9" descr="Wallet with solid fill">
              <a:extLst>
                <a:ext uri="{FF2B5EF4-FFF2-40B4-BE49-F238E27FC236}">
                  <a16:creationId xmlns:a16="http://schemas.microsoft.com/office/drawing/2014/main" id="{E9582291-3B2D-A81D-8489-72735C56E53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440763" y="183130"/>
              <a:ext cx="553999" cy="553999"/>
            </a:xfrm>
            <a:prstGeom prst="rect">
              <a:avLst/>
            </a:prstGeom>
          </p:spPr>
        </p:pic>
        <p:pic>
          <p:nvPicPr>
            <p:cNvPr id="12" name="Graphic 11" descr="Coins with solid fill">
              <a:extLst>
                <a:ext uri="{FF2B5EF4-FFF2-40B4-BE49-F238E27FC236}">
                  <a16:creationId xmlns:a16="http://schemas.microsoft.com/office/drawing/2014/main" id="{ADF6B35F-1D06-160D-D71D-94DE14739C2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373579" y="463059"/>
              <a:ext cx="457200" cy="457200"/>
            </a:xfrm>
            <a:prstGeom prst="rect">
              <a:avLst/>
            </a:prstGeom>
          </p:spPr>
        </p:pic>
      </p:grpSp>
      <p:grpSp>
        <p:nvGrpSpPr>
          <p:cNvPr id="37" name="Group 36">
            <a:extLst>
              <a:ext uri="{FF2B5EF4-FFF2-40B4-BE49-F238E27FC236}">
                <a16:creationId xmlns:a16="http://schemas.microsoft.com/office/drawing/2014/main" id="{F859D7E2-BC25-17A6-C25E-8359B2C6BAED}"/>
              </a:ext>
            </a:extLst>
          </p:cNvPr>
          <p:cNvGrpSpPr/>
          <p:nvPr/>
        </p:nvGrpSpPr>
        <p:grpSpPr>
          <a:xfrm>
            <a:off x="2550465" y="3742121"/>
            <a:ext cx="2788197" cy="373608"/>
            <a:chOff x="2550465" y="3742121"/>
            <a:chExt cx="2788197" cy="373608"/>
          </a:xfrm>
        </p:grpSpPr>
        <p:sp>
          <p:nvSpPr>
            <p:cNvPr id="16" name="TextBox 15">
              <a:extLst>
                <a:ext uri="{FF2B5EF4-FFF2-40B4-BE49-F238E27FC236}">
                  <a16:creationId xmlns:a16="http://schemas.microsoft.com/office/drawing/2014/main" id="{F512BAAF-43FD-6E88-6436-92DA72D22C17}"/>
                </a:ext>
              </a:extLst>
            </p:cNvPr>
            <p:cNvSpPr txBox="1"/>
            <p:nvPr/>
          </p:nvSpPr>
          <p:spPr>
            <a:xfrm>
              <a:off x="2865556" y="3838730"/>
              <a:ext cx="2473106" cy="276999"/>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Có nguồn tiền nạp trước</a:t>
              </a:r>
              <a:endParaRPr lang="en-US" sz="1200" dirty="0">
                <a:solidFill>
                  <a:srgbClr val="D5D6FB"/>
                </a:solidFill>
                <a:latin typeface="Roboto" pitchFamily="2" charset="0"/>
                <a:ea typeface="Roboto" pitchFamily="2" charset="0"/>
                <a:cs typeface="Roboto" pitchFamily="2" charset="0"/>
              </a:endParaRPr>
            </a:p>
          </p:txBody>
        </p:sp>
        <p:grpSp>
          <p:nvGrpSpPr>
            <p:cNvPr id="21" name="Group 20">
              <a:extLst>
                <a:ext uri="{FF2B5EF4-FFF2-40B4-BE49-F238E27FC236}">
                  <a16:creationId xmlns:a16="http://schemas.microsoft.com/office/drawing/2014/main" id="{564DD778-5BB4-9817-E055-0658355CE16D}"/>
                </a:ext>
              </a:extLst>
            </p:cNvPr>
            <p:cNvGrpSpPr/>
            <p:nvPr/>
          </p:nvGrpSpPr>
          <p:grpSpPr>
            <a:xfrm>
              <a:off x="2550465" y="3742121"/>
              <a:ext cx="341572" cy="353590"/>
              <a:chOff x="2530214" y="3678349"/>
              <a:chExt cx="341572" cy="353590"/>
            </a:xfrm>
          </p:grpSpPr>
          <p:sp>
            <p:nvSpPr>
              <p:cNvPr id="18" name="Rectangle: Rounded Corners 17">
                <a:extLst>
                  <a:ext uri="{FF2B5EF4-FFF2-40B4-BE49-F238E27FC236}">
                    <a16:creationId xmlns:a16="http://schemas.microsoft.com/office/drawing/2014/main" id="{87C4D990-867A-F592-C7BB-03FC91FB6B2C}"/>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raphic 18" descr="Paperclip with solid fill">
                <a:extLst>
                  <a:ext uri="{FF2B5EF4-FFF2-40B4-BE49-F238E27FC236}">
                    <a16:creationId xmlns:a16="http://schemas.microsoft.com/office/drawing/2014/main" id="{0A35B360-F7A3-BEF6-FFDE-1F4D68F8273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36" name="Group 35">
            <a:extLst>
              <a:ext uri="{FF2B5EF4-FFF2-40B4-BE49-F238E27FC236}">
                <a16:creationId xmlns:a16="http://schemas.microsoft.com/office/drawing/2014/main" id="{951F1D36-5B1B-D168-7BC3-0316AE2357A6}"/>
              </a:ext>
            </a:extLst>
          </p:cNvPr>
          <p:cNvGrpSpPr/>
          <p:nvPr/>
        </p:nvGrpSpPr>
        <p:grpSpPr>
          <a:xfrm>
            <a:off x="3032639" y="1457051"/>
            <a:ext cx="1698722" cy="338554"/>
            <a:chOff x="3074168" y="1457051"/>
            <a:chExt cx="1698722" cy="338554"/>
          </a:xfrm>
        </p:grpSpPr>
        <p:sp>
          <p:nvSpPr>
            <p:cNvPr id="29" name="Rectangle: Rounded Corners 28">
              <a:extLst>
                <a:ext uri="{FF2B5EF4-FFF2-40B4-BE49-F238E27FC236}">
                  <a16:creationId xmlns:a16="http://schemas.microsoft.com/office/drawing/2014/main" id="{FF76C88F-03E6-C60A-4310-141380B08C3A}"/>
                </a:ext>
              </a:extLst>
            </p:cNvPr>
            <p:cNvSpPr/>
            <p:nvPr/>
          </p:nvSpPr>
          <p:spPr>
            <a:xfrm>
              <a:off x="3074168" y="1457052"/>
              <a:ext cx="1698722"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127A601C-CFF8-D175-325E-F34D278A05E0}"/>
                </a:ext>
              </a:extLst>
            </p:cNvPr>
            <p:cNvSpPr txBox="1"/>
            <p:nvPr/>
          </p:nvSpPr>
          <p:spPr>
            <a:xfrm>
              <a:off x="3207710" y="1457051"/>
              <a:ext cx="1431638"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NGÂN HÀNG</a:t>
              </a:r>
              <a:endParaRPr lang="en-US" sz="1600" b="1" dirty="0">
                <a:solidFill>
                  <a:srgbClr val="565ADD"/>
                </a:solidFill>
                <a:latin typeface="Roboto" pitchFamily="2" charset="0"/>
                <a:ea typeface="Roboto" pitchFamily="2" charset="0"/>
                <a:cs typeface="Roboto" pitchFamily="2" charset="0"/>
              </a:endParaRPr>
            </a:p>
          </p:txBody>
        </p:sp>
      </p:grpSp>
      <p:grpSp>
        <p:nvGrpSpPr>
          <p:cNvPr id="27" name="Group 26">
            <a:extLst>
              <a:ext uri="{FF2B5EF4-FFF2-40B4-BE49-F238E27FC236}">
                <a16:creationId xmlns:a16="http://schemas.microsoft.com/office/drawing/2014/main" id="{30538D36-D8E0-76C9-27C4-D806A283C20A}"/>
              </a:ext>
            </a:extLst>
          </p:cNvPr>
          <p:cNvGrpSpPr/>
          <p:nvPr/>
        </p:nvGrpSpPr>
        <p:grpSpPr>
          <a:xfrm>
            <a:off x="5517366" y="1341600"/>
            <a:ext cx="3909426" cy="3082085"/>
            <a:chOff x="5306063" y="1279364"/>
            <a:chExt cx="3909426" cy="3082085"/>
          </a:xfrm>
        </p:grpSpPr>
        <p:pic>
          <p:nvPicPr>
            <p:cNvPr id="28" name="Picture 27">
              <a:extLst>
                <a:ext uri="{FF2B5EF4-FFF2-40B4-BE49-F238E27FC236}">
                  <a16:creationId xmlns:a16="http://schemas.microsoft.com/office/drawing/2014/main" id="{6276AE91-E645-90D7-2752-FD12AB5DD0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0388" y="1447596"/>
              <a:ext cx="2329553" cy="2329553"/>
            </a:xfrm>
            <a:prstGeom prst="rect">
              <a:avLst/>
            </a:prstGeom>
          </p:spPr>
        </p:pic>
        <p:sp>
          <p:nvSpPr>
            <p:cNvPr id="47" name="Oval 46">
              <a:extLst>
                <a:ext uri="{FF2B5EF4-FFF2-40B4-BE49-F238E27FC236}">
                  <a16:creationId xmlns:a16="http://schemas.microsoft.com/office/drawing/2014/main" id="{F262A553-1260-11E9-5E96-30515529B46B}"/>
                </a:ext>
              </a:extLst>
            </p:cNvPr>
            <p:cNvSpPr/>
            <p:nvPr/>
          </p:nvSpPr>
          <p:spPr>
            <a:xfrm>
              <a:off x="5729485" y="1279364"/>
              <a:ext cx="2735214" cy="2735214"/>
            </a:xfrm>
            <a:prstGeom prst="ellipse">
              <a:avLst/>
            </a:prstGeom>
            <a:noFill/>
            <a:ln>
              <a:solidFill>
                <a:srgbClr val="D5D6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4" name="Group 23">
              <a:extLst>
                <a:ext uri="{FF2B5EF4-FFF2-40B4-BE49-F238E27FC236}">
                  <a16:creationId xmlns:a16="http://schemas.microsoft.com/office/drawing/2014/main" id="{2E2E1D22-57C5-1472-1DA4-9974E0EB3F79}"/>
                </a:ext>
              </a:extLst>
            </p:cNvPr>
            <p:cNvGrpSpPr/>
            <p:nvPr/>
          </p:nvGrpSpPr>
          <p:grpSpPr>
            <a:xfrm>
              <a:off x="5306063" y="3594210"/>
              <a:ext cx="3909426" cy="767239"/>
              <a:chOff x="5179523" y="3904596"/>
              <a:chExt cx="3909426" cy="767239"/>
            </a:xfrm>
          </p:grpSpPr>
          <p:sp>
            <p:nvSpPr>
              <p:cNvPr id="23" name="Ribbon: Curved and Tilted Up 22">
                <a:extLst>
                  <a:ext uri="{FF2B5EF4-FFF2-40B4-BE49-F238E27FC236}">
                    <a16:creationId xmlns:a16="http://schemas.microsoft.com/office/drawing/2014/main" id="{78488C47-71A6-5739-508B-3357308181CA}"/>
                  </a:ext>
                </a:extLst>
              </p:cNvPr>
              <p:cNvSpPr/>
              <p:nvPr/>
            </p:nvSpPr>
            <p:spPr>
              <a:xfrm>
                <a:off x="5179523" y="3904596"/>
                <a:ext cx="3909426" cy="767239"/>
              </a:xfrm>
              <a:prstGeom prst="ellipseRibbon2">
                <a:avLst/>
              </a:prstGeom>
              <a:solidFill>
                <a:srgbClr val="D5D6F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8ED724DB-91CE-D282-27F5-D65E6AA00B1A}"/>
                  </a:ext>
                </a:extLst>
              </p:cNvPr>
              <p:cNvSpPr txBox="1"/>
              <p:nvPr/>
            </p:nvSpPr>
            <p:spPr>
              <a:xfrm>
                <a:off x="6090030" y="4025325"/>
                <a:ext cx="2088411" cy="338554"/>
              </a:xfrm>
              <a:prstGeom prst="rect">
                <a:avLst/>
              </a:prstGeom>
              <a:noFill/>
            </p:spPr>
            <p:txBody>
              <a:bodyPr wrap="square" rtlCol="0">
                <a:spAutoFit/>
              </a:bodyPr>
              <a:lstStyle/>
              <a:p>
                <a:pPr algn="ctr"/>
                <a:r>
                  <a:rPr lang="en-US" sz="1600" b="1" dirty="0">
                    <a:solidFill>
                      <a:srgbClr val="565ADD"/>
                    </a:solidFill>
                    <a:effectLst>
                      <a:outerShdw blurRad="63500" sx="102000" sy="102000" algn="ctr" rotWithShape="0">
                        <a:prstClr val="black">
                          <a:alpha val="40000"/>
                        </a:prstClr>
                      </a:outerShdw>
                    </a:effectLst>
                    <a:latin typeface="Roboto" pitchFamily="2" charset="0"/>
                    <a:ea typeface="Roboto" pitchFamily="2" charset="0"/>
                  </a:rPr>
                  <a:t>TRUSTED</a:t>
                </a:r>
                <a:r>
                  <a:rPr lang="en-US" sz="1600" b="1" dirty="0">
                    <a:solidFill>
                      <a:srgbClr val="999BF5"/>
                    </a:solidFill>
                    <a:effectLst>
                      <a:outerShdw blurRad="63500" sx="102000" sy="102000" algn="ctr" rotWithShape="0">
                        <a:prstClr val="black">
                          <a:alpha val="40000"/>
                        </a:prstClr>
                      </a:outerShdw>
                    </a:effectLst>
                    <a:latin typeface="Roboto" pitchFamily="2" charset="0"/>
                    <a:ea typeface="Roboto" pitchFamily="2" charset="0"/>
                  </a:rPr>
                  <a:t> </a:t>
                </a:r>
                <a:r>
                  <a:rPr lang="en-US" sz="1600" b="1" dirty="0" err="1">
                    <a:solidFill>
                      <a:srgbClr val="FFC000"/>
                    </a:solidFill>
                    <a:effectLst>
                      <a:outerShdw blurRad="63500" sx="102000" sy="102000" algn="ctr" rotWithShape="0">
                        <a:prstClr val="black">
                          <a:alpha val="40000"/>
                        </a:prstClr>
                      </a:outerShdw>
                    </a:effectLst>
                    <a:latin typeface="Roboto" pitchFamily="2" charset="0"/>
                    <a:ea typeface="Roboto" pitchFamily="2" charset="0"/>
                  </a:rPr>
                  <a:t>PALMPAY</a:t>
                </a:r>
                <a:endParaRPr lang="en-US" sz="1600" b="1" dirty="0">
                  <a:solidFill>
                    <a:srgbClr val="FFC000"/>
                  </a:solidFill>
                  <a:effectLst>
                    <a:outerShdw blurRad="63500" sx="102000" sy="102000" algn="ctr" rotWithShape="0">
                      <a:prstClr val="black">
                        <a:alpha val="40000"/>
                      </a:prstClr>
                    </a:outerShdw>
                  </a:effectLst>
                  <a:latin typeface="Roboto" pitchFamily="2" charset="0"/>
                  <a:ea typeface="Roboto" pitchFamily="2" charset="0"/>
                </a:endParaRPr>
              </a:p>
            </p:txBody>
          </p:sp>
        </p:grpSp>
      </p:grpSp>
      <p:grpSp>
        <p:nvGrpSpPr>
          <p:cNvPr id="58" name="Group 57">
            <a:extLst>
              <a:ext uri="{FF2B5EF4-FFF2-40B4-BE49-F238E27FC236}">
                <a16:creationId xmlns:a16="http://schemas.microsoft.com/office/drawing/2014/main" id="{FFDAF8E7-6B11-E33F-C72F-730AEF8E0E73}"/>
              </a:ext>
            </a:extLst>
          </p:cNvPr>
          <p:cNvGrpSpPr/>
          <p:nvPr/>
        </p:nvGrpSpPr>
        <p:grpSpPr>
          <a:xfrm>
            <a:off x="5897774" y="4373605"/>
            <a:ext cx="2011298" cy="2275783"/>
            <a:chOff x="6386241" y="4453074"/>
            <a:chExt cx="2011298" cy="2275783"/>
          </a:xfrm>
        </p:grpSpPr>
        <p:pic>
          <p:nvPicPr>
            <p:cNvPr id="43" name="Picture 42">
              <a:extLst>
                <a:ext uri="{FF2B5EF4-FFF2-40B4-BE49-F238E27FC236}">
                  <a16:creationId xmlns:a16="http://schemas.microsoft.com/office/drawing/2014/main" id="{E6E61CD2-61ED-E6B4-024E-E996B4D03C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6241" y="4453074"/>
              <a:ext cx="2011298" cy="2011298"/>
            </a:xfrm>
            <a:prstGeom prst="rect">
              <a:avLst/>
            </a:prstGeom>
          </p:spPr>
        </p:pic>
        <p:grpSp>
          <p:nvGrpSpPr>
            <p:cNvPr id="35" name="Group 34">
              <a:extLst>
                <a:ext uri="{FF2B5EF4-FFF2-40B4-BE49-F238E27FC236}">
                  <a16:creationId xmlns:a16="http://schemas.microsoft.com/office/drawing/2014/main" id="{5926E921-1934-F8FD-16BF-18A5BC449EF4}"/>
                </a:ext>
              </a:extLst>
            </p:cNvPr>
            <p:cNvGrpSpPr/>
            <p:nvPr/>
          </p:nvGrpSpPr>
          <p:grpSpPr>
            <a:xfrm>
              <a:off x="6607106" y="6390303"/>
              <a:ext cx="1698722" cy="338554"/>
              <a:chOff x="6348106" y="6437898"/>
              <a:chExt cx="1698722" cy="338554"/>
            </a:xfrm>
          </p:grpSpPr>
          <p:sp>
            <p:nvSpPr>
              <p:cNvPr id="34" name="Rectangle: Rounded Corners 33">
                <a:extLst>
                  <a:ext uri="{FF2B5EF4-FFF2-40B4-BE49-F238E27FC236}">
                    <a16:creationId xmlns:a16="http://schemas.microsoft.com/office/drawing/2014/main" id="{E567FFE8-F346-5D8B-54FA-2BA5CBEDA908}"/>
                  </a:ext>
                </a:extLst>
              </p:cNvPr>
              <p:cNvSpPr/>
              <p:nvPr/>
            </p:nvSpPr>
            <p:spPr>
              <a:xfrm>
                <a:off x="6348106" y="6437899"/>
                <a:ext cx="1698722"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5452FF60-03BF-35C2-7B6E-A7AD69CE6A20}"/>
                  </a:ext>
                </a:extLst>
              </p:cNvPr>
              <p:cNvSpPr txBox="1"/>
              <p:nvPr/>
            </p:nvSpPr>
            <p:spPr>
              <a:xfrm>
                <a:off x="6410002" y="6437898"/>
                <a:ext cx="1574930"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KHÁCH HÀNG</a:t>
                </a:r>
                <a:endParaRPr lang="en-US" sz="1600" b="1" dirty="0">
                  <a:solidFill>
                    <a:srgbClr val="565ADD"/>
                  </a:solidFill>
                  <a:latin typeface="Roboto" pitchFamily="2" charset="0"/>
                  <a:ea typeface="Roboto" pitchFamily="2" charset="0"/>
                  <a:cs typeface="Roboto" pitchFamily="2" charset="0"/>
                </a:endParaRPr>
              </a:p>
            </p:txBody>
          </p:sp>
        </p:grpSp>
      </p:grpSp>
      <p:grpSp>
        <p:nvGrpSpPr>
          <p:cNvPr id="33" name="Group 32">
            <a:extLst>
              <a:ext uri="{FF2B5EF4-FFF2-40B4-BE49-F238E27FC236}">
                <a16:creationId xmlns:a16="http://schemas.microsoft.com/office/drawing/2014/main" id="{2D8C0768-931D-E062-94E3-527FA4130E74}"/>
              </a:ext>
            </a:extLst>
          </p:cNvPr>
          <p:cNvGrpSpPr/>
          <p:nvPr/>
        </p:nvGrpSpPr>
        <p:grpSpPr>
          <a:xfrm>
            <a:off x="9694153" y="2928025"/>
            <a:ext cx="1942266" cy="338554"/>
            <a:chOff x="9483207" y="1404905"/>
            <a:chExt cx="1942266" cy="338554"/>
          </a:xfrm>
        </p:grpSpPr>
        <p:sp>
          <p:nvSpPr>
            <p:cNvPr id="32" name="Rectangle: Rounded Corners 31">
              <a:extLst>
                <a:ext uri="{FF2B5EF4-FFF2-40B4-BE49-F238E27FC236}">
                  <a16:creationId xmlns:a16="http://schemas.microsoft.com/office/drawing/2014/main" id="{102687D8-F1B0-6F4A-9F6B-BEAD8F2D9CA0}"/>
                </a:ext>
              </a:extLst>
            </p:cNvPr>
            <p:cNvSpPr/>
            <p:nvPr/>
          </p:nvSpPr>
          <p:spPr>
            <a:xfrm>
              <a:off x="9483207" y="1404906"/>
              <a:ext cx="1942266" cy="338553"/>
            </a:xfrm>
            <a:prstGeom prst="roundRect">
              <a:avLst>
                <a:gd name="adj" fmla="val 50000"/>
              </a:avLst>
            </a:prstGeom>
            <a:solidFill>
              <a:srgbClr val="D5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3EF6CAF0-8E63-7F79-48A9-12F7B5D6D29A}"/>
                </a:ext>
              </a:extLst>
            </p:cNvPr>
            <p:cNvSpPr txBox="1"/>
            <p:nvPr/>
          </p:nvSpPr>
          <p:spPr>
            <a:xfrm>
              <a:off x="9571145" y="1404905"/>
              <a:ext cx="1766391" cy="338554"/>
            </a:xfrm>
            <a:prstGeom prst="rect">
              <a:avLst/>
            </a:prstGeom>
            <a:noFill/>
          </p:spPr>
          <p:txBody>
            <a:bodyPr wrap="square" rtlCol="0">
              <a:spAutoFit/>
            </a:bodyPr>
            <a:lstStyle/>
            <a:p>
              <a:pPr algn="ctr"/>
              <a:r>
                <a:rPr lang="vi-VN" sz="1600" b="1" dirty="0">
                  <a:solidFill>
                    <a:srgbClr val="565ADD"/>
                  </a:solidFill>
                  <a:latin typeface="Roboto" pitchFamily="2" charset="0"/>
                  <a:ea typeface="Roboto" pitchFamily="2" charset="0"/>
                  <a:cs typeface="Times New Roman" panose="02020603050405020304" pitchFamily="18" charset="0"/>
                </a:rPr>
                <a:t>ĐIỂM BÁN HÀNG</a:t>
              </a:r>
              <a:endParaRPr lang="en-US" sz="1600" b="1" dirty="0">
                <a:solidFill>
                  <a:srgbClr val="565ADD"/>
                </a:solidFill>
                <a:latin typeface="Roboto" pitchFamily="2" charset="0"/>
                <a:ea typeface="Roboto" pitchFamily="2" charset="0"/>
                <a:cs typeface="Roboto" pitchFamily="2" charset="0"/>
              </a:endParaRPr>
            </a:p>
          </p:txBody>
        </p:sp>
      </p:grpSp>
      <p:grpSp>
        <p:nvGrpSpPr>
          <p:cNvPr id="39" name="Group 38">
            <a:extLst>
              <a:ext uri="{FF2B5EF4-FFF2-40B4-BE49-F238E27FC236}">
                <a16:creationId xmlns:a16="http://schemas.microsoft.com/office/drawing/2014/main" id="{FB71A235-78E3-232D-E0D9-328E1C7E7508}"/>
              </a:ext>
            </a:extLst>
          </p:cNvPr>
          <p:cNvGrpSpPr/>
          <p:nvPr/>
        </p:nvGrpSpPr>
        <p:grpSpPr>
          <a:xfrm>
            <a:off x="2538447" y="4217294"/>
            <a:ext cx="2788197" cy="373608"/>
            <a:chOff x="2550465" y="3742121"/>
            <a:chExt cx="2788197" cy="373608"/>
          </a:xfrm>
        </p:grpSpPr>
        <p:sp>
          <p:nvSpPr>
            <p:cNvPr id="40" name="TextBox 39">
              <a:extLst>
                <a:ext uri="{FF2B5EF4-FFF2-40B4-BE49-F238E27FC236}">
                  <a16:creationId xmlns:a16="http://schemas.microsoft.com/office/drawing/2014/main" id="{ECDB7266-CC4C-7ABB-25DD-5370A30CC6CA}"/>
                </a:ext>
              </a:extLst>
            </p:cNvPr>
            <p:cNvSpPr txBox="1"/>
            <p:nvPr/>
          </p:nvSpPr>
          <p:spPr>
            <a:xfrm>
              <a:off x="2865556" y="3838730"/>
              <a:ext cx="2473106" cy="276999"/>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Tăng số dư ví/CASA</a:t>
              </a:r>
              <a:endParaRPr lang="en-US" sz="1200" dirty="0">
                <a:solidFill>
                  <a:srgbClr val="D5D6FB"/>
                </a:solidFill>
                <a:latin typeface="Roboto" pitchFamily="2" charset="0"/>
                <a:ea typeface="Roboto" pitchFamily="2" charset="0"/>
                <a:cs typeface="Roboto" pitchFamily="2" charset="0"/>
              </a:endParaRPr>
            </a:p>
          </p:txBody>
        </p:sp>
        <p:grpSp>
          <p:nvGrpSpPr>
            <p:cNvPr id="41" name="Group 40">
              <a:extLst>
                <a:ext uri="{FF2B5EF4-FFF2-40B4-BE49-F238E27FC236}">
                  <a16:creationId xmlns:a16="http://schemas.microsoft.com/office/drawing/2014/main" id="{37982041-7846-023C-ABE9-E75456F03140}"/>
                </a:ext>
              </a:extLst>
            </p:cNvPr>
            <p:cNvGrpSpPr/>
            <p:nvPr/>
          </p:nvGrpSpPr>
          <p:grpSpPr>
            <a:xfrm>
              <a:off x="2550465" y="3742121"/>
              <a:ext cx="341572" cy="353590"/>
              <a:chOff x="2530214" y="3678349"/>
              <a:chExt cx="341572" cy="353590"/>
            </a:xfrm>
          </p:grpSpPr>
          <p:sp>
            <p:nvSpPr>
              <p:cNvPr id="42" name="Rectangle: Rounded Corners 41">
                <a:extLst>
                  <a:ext uri="{FF2B5EF4-FFF2-40B4-BE49-F238E27FC236}">
                    <a16:creationId xmlns:a16="http://schemas.microsoft.com/office/drawing/2014/main" id="{1DA9A161-8FCE-93EA-4576-E953481C7FE3}"/>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4" name="Graphic 43" descr="Paperclip with solid fill">
                <a:extLst>
                  <a:ext uri="{FF2B5EF4-FFF2-40B4-BE49-F238E27FC236}">
                    <a16:creationId xmlns:a16="http://schemas.microsoft.com/office/drawing/2014/main" id="{22DE7EAF-F201-FA69-8F2A-FB38AAFB551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46" name="Group 45">
            <a:extLst>
              <a:ext uri="{FF2B5EF4-FFF2-40B4-BE49-F238E27FC236}">
                <a16:creationId xmlns:a16="http://schemas.microsoft.com/office/drawing/2014/main" id="{266A4198-19FE-6D61-FCBD-7522895C1004}"/>
              </a:ext>
            </a:extLst>
          </p:cNvPr>
          <p:cNvGrpSpPr/>
          <p:nvPr/>
        </p:nvGrpSpPr>
        <p:grpSpPr>
          <a:xfrm>
            <a:off x="2538447" y="4692467"/>
            <a:ext cx="2788197" cy="469818"/>
            <a:chOff x="2550465" y="3742121"/>
            <a:chExt cx="2788197" cy="469818"/>
          </a:xfrm>
        </p:grpSpPr>
        <p:sp>
          <p:nvSpPr>
            <p:cNvPr id="48" name="TextBox 47">
              <a:extLst>
                <a:ext uri="{FF2B5EF4-FFF2-40B4-BE49-F238E27FC236}">
                  <a16:creationId xmlns:a16="http://schemas.microsoft.com/office/drawing/2014/main" id="{902DB9AA-00F2-F5F6-E944-67AF9C920635}"/>
                </a:ext>
              </a:extLst>
            </p:cNvPr>
            <p:cNvSpPr txBox="1"/>
            <p:nvPr/>
          </p:nvSpPr>
          <p:spPr>
            <a:xfrm>
              <a:off x="2865556" y="3750274"/>
              <a:ext cx="2473106" cy="461665"/>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Dòng tiền lưu chuyển trong hệ sinh thái</a:t>
              </a:r>
              <a:endParaRPr lang="en-US" sz="1200" dirty="0">
                <a:solidFill>
                  <a:srgbClr val="D5D6FB"/>
                </a:solidFill>
                <a:latin typeface="Roboto" pitchFamily="2" charset="0"/>
                <a:ea typeface="Roboto" pitchFamily="2" charset="0"/>
                <a:cs typeface="Roboto" pitchFamily="2" charset="0"/>
              </a:endParaRPr>
            </a:p>
          </p:txBody>
        </p:sp>
        <p:grpSp>
          <p:nvGrpSpPr>
            <p:cNvPr id="50" name="Group 49">
              <a:extLst>
                <a:ext uri="{FF2B5EF4-FFF2-40B4-BE49-F238E27FC236}">
                  <a16:creationId xmlns:a16="http://schemas.microsoft.com/office/drawing/2014/main" id="{CABF6AA3-8F86-4624-DB3D-2995E6AEE0D7}"/>
                </a:ext>
              </a:extLst>
            </p:cNvPr>
            <p:cNvGrpSpPr/>
            <p:nvPr/>
          </p:nvGrpSpPr>
          <p:grpSpPr>
            <a:xfrm>
              <a:off x="2550465" y="3742121"/>
              <a:ext cx="341572" cy="353590"/>
              <a:chOff x="2530214" y="3678349"/>
              <a:chExt cx="341572" cy="353590"/>
            </a:xfrm>
          </p:grpSpPr>
          <p:sp>
            <p:nvSpPr>
              <p:cNvPr id="51" name="Rectangle: Rounded Corners 50">
                <a:extLst>
                  <a:ext uri="{FF2B5EF4-FFF2-40B4-BE49-F238E27FC236}">
                    <a16:creationId xmlns:a16="http://schemas.microsoft.com/office/drawing/2014/main" id="{8BF34A23-24CF-463D-B06C-3E3C7DBB1F21}"/>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2" name="Graphic 51" descr="Paperclip with solid fill">
                <a:extLst>
                  <a:ext uri="{FF2B5EF4-FFF2-40B4-BE49-F238E27FC236}">
                    <a16:creationId xmlns:a16="http://schemas.microsoft.com/office/drawing/2014/main" id="{1B7697BD-183B-5F2D-4CED-93F0F0DC77A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sp>
        <p:nvSpPr>
          <p:cNvPr id="55" name="Arc 54">
            <a:extLst>
              <a:ext uri="{FF2B5EF4-FFF2-40B4-BE49-F238E27FC236}">
                <a16:creationId xmlns:a16="http://schemas.microsoft.com/office/drawing/2014/main" id="{AEC8731A-395F-D899-2084-1B73668A6EA0}"/>
              </a:ext>
            </a:extLst>
          </p:cNvPr>
          <p:cNvSpPr/>
          <p:nvPr/>
        </p:nvSpPr>
        <p:spPr>
          <a:xfrm rot="18892569">
            <a:off x="5319132" y="992318"/>
            <a:ext cx="3981103" cy="3981103"/>
          </a:xfrm>
          <a:prstGeom prst="arc">
            <a:avLst>
              <a:gd name="adj1" fmla="val 14701287"/>
              <a:gd name="adj2" fmla="val 942582"/>
            </a:avLst>
          </a:prstGeom>
          <a:ln>
            <a:solidFill>
              <a:srgbClr val="D5D6FB"/>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dirty="0"/>
          </a:p>
        </p:txBody>
      </p:sp>
      <p:sp>
        <p:nvSpPr>
          <p:cNvPr id="56" name="Arc 55">
            <a:extLst>
              <a:ext uri="{FF2B5EF4-FFF2-40B4-BE49-F238E27FC236}">
                <a16:creationId xmlns:a16="http://schemas.microsoft.com/office/drawing/2014/main" id="{51B71804-5E1B-7A06-691F-D3813C6DDFD8}"/>
              </a:ext>
            </a:extLst>
          </p:cNvPr>
          <p:cNvSpPr/>
          <p:nvPr/>
        </p:nvSpPr>
        <p:spPr>
          <a:xfrm rot="12449788">
            <a:off x="4941628" y="965589"/>
            <a:ext cx="3981103" cy="3981103"/>
          </a:xfrm>
          <a:prstGeom prst="arc">
            <a:avLst>
              <a:gd name="adj1" fmla="val 16100374"/>
              <a:gd name="adj2" fmla="val 18891123"/>
            </a:avLst>
          </a:prstGeom>
          <a:ln>
            <a:solidFill>
              <a:srgbClr val="D5D6FB"/>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sp>
        <p:nvSpPr>
          <p:cNvPr id="57" name="Arc 56">
            <a:extLst>
              <a:ext uri="{FF2B5EF4-FFF2-40B4-BE49-F238E27FC236}">
                <a16:creationId xmlns:a16="http://schemas.microsoft.com/office/drawing/2014/main" id="{238E6F32-13F3-3607-8954-488D664E8948}"/>
              </a:ext>
            </a:extLst>
          </p:cNvPr>
          <p:cNvSpPr/>
          <p:nvPr/>
        </p:nvSpPr>
        <p:spPr>
          <a:xfrm rot="9708368">
            <a:off x="5746151" y="891457"/>
            <a:ext cx="3981103" cy="3981103"/>
          </a:xfrm>
          <a:prstGeom prst="arc">
            <a:avLst>
              <a:gd name="adj1" fmla="val 13401071"/>
              <a:gd name="adj2" fmla="val 17167840"/>
            </a:avLst>
          </a:prstGeom>
          <a:ln>
            <a:solidFill>
              <a:srgbClr val="D5D6FB"/>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grpSp>
        <p:nvGrpSpPr>
          <p:cNvPr id="59" name="Group 58">
            <a:extLst>
              <a:ext uri="{FF2B5EF4-FFF2-40B4-BE49-F238E27FC236}">
                <a16:creationId xmlns:a16="http://schemas.microsoft.com/office/drawing/2014/main" id="{BDB47EB3-BE35-0B7B-6AF1-1685D2D4DE48}"/>
              </a:ext>
            </a:extLst>
          </p:cNvPr>
          <p:cNvGrpSpPr/>
          <p:nvPr/>
        </p:nvGrpSpPr>
        <p:grpSpPr>
          <a:xfrm>
            <a:off x="7921090" y="5150135"/>
            <a:ext cx="2788197" cy="373608"/>
            <a:chOff x="2550465" y="3742121"/>
            <a:chExt cx="2788197" cy="373608"/>
          </a:xfrm>
        </p:grpSpPr>
        <p:sp>
          <p:nvSpPr>
            <p:cNvPr id="60" name="TextBox 59">
              <a:extLst>
                <a:ext uri="{FF2B5EF4-FFF2-40B4-BE49-F238E27FC236}">
                  <a16:creationId xmlns:a16="http://schemas.microsoft.com/office/drawing/2014/main" id="{094803F5-95ED-B085-1514-F6A00957CAB4}"/>
                </a:ext>
              </a:extLst>
            </p:cNvPr>
            <p:cNvSpPr txBox="1"/>
            <p:nvPr/>
          </p:nvSpPr>
          <p:spPr>
            <a:xfrm>
              <a:off x="2865556" y="3838730"/>
              <a:ext cx="2473106" cy="276999"/>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Nạp trước – chi tiêu thuận tiện</a:t>
              </a:r>
              <a:endParaRPr lang="en-US" sz="1200" dirty="0">
                <a:solidFill>
                  <a:srgbClr val="D5D6FB"/>
                </a:solidFill>
                <a:latin typeface="Roboto" pitchFamily="2" charset="0"/>
                <a:ea typeface="Roboto" pitchFamily="2" charset="0"/>
                <a:cs typeface="Roboto" pitchFamily="2" charset="0"/>
              </a:endParaRPr>
            </a:p>
          </p:txBody>
        </p:sp>
        <p:grpSp>
          <p:nvGrpSpPr>
            <p:cNvPr id="61" name="Group 60">
              <a:extLst>
                <a:ext uri="{FF2B5EF4-FFF2-40B4-BE49-F238E27FC236}">
                  <a16:creationId xmlns:a16="http://schemas.microsoft.com/office/drawing/2014/main" id="{3779808C-F194-50DD-C970-612FA39C811A}"/>
                </a:ext>
              </a:extLst>
            </p:cNvPr>
            <p:cNvGrpSpPr/>
            <p:nvPr/>
          </p:nvGrpSpPr>
          <p:grpSpPr>
            <a:xfrm>
              <a:off x="2550465" y="3742121"/>
              <a:ext cx="341572" cy="353590"/>
              <a:chOff x="2530214" y="3678349"/>
              <a:chExt cx="341572" cy="353590"/>
            </a:xfrm>
          </p:grpSpPr>
          <p:sp>
            <p:nvSpPr>
              <p:cNvPr id="62" name="Rectangle: Rounded Corners 61">
                <a:extLst>
                  <a:ext uri="{FF2B5EF4-FFF2-40B4-BE49-F238E27FC236}">
                    <a16:creationId xmlns:a16="http://schemas.microsoft.com/office/drawing/2014/main" id="{009713B3-479A-0CC8-04A0-CD60A5138548}"/>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Graphic 62" descr="Paperclip with solid fill">
                <a:extLst>
                  <a:ext uri="{FF2B5EF4-FFF2-40B4-BE49-F238E27FC236}">
                    <a16:creationId xmlns:a16="http://schemas.microsoft.com/office/drawing/2014/main" id="{1F784D7C-91C0-3E66-6D76-F2E7A9D18D2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64" name="Group 63">
            <a:extLst>
              <a:ext uri="{FF2B5EF4-FFF2-40B4-BE49-F238E27FC236}">
                <a16:creationId xmlns:a16="http://schemas.microsoft.com/office/drawing/2014/main" id="{B9DF2313-961A-BDA6-61AB-537FF1E77F11}"/>
              </a:ext>
            </a:extLst>
          </p:cNvPr>
          <p:cNvGrpSpPr/>
          <p:nvPr/>
        </p:nvGrpSpPr>
        <p:grpSpPr>
          <a:xfrm>
            <a:off x="7909072" y="5625308"/>
            <a:ext cx="2788197" cy="373608"/>
            <a:chOff x="2550465" y="3742121"/>
            <a:chExt cx="2788197" cy="373608"/>
          </a:xfrm>
        </p:grpSpPr>
        <p:sp>
          <p:nvSpPr>
            <p:cNvPr id="65" name="TextBox 64">
              <a:extLst>
                <a:ext uri="{FF2B5EF4-FFF2-40B4-BE49-F238E27FC236}">
                  <a16:creationId xmlns:a16="http://schemas.microsoft.com/office/drawing/2014/main" id="{56320948-8391-92BB-9D40-62AF1091087C}"/>
                </a:ext>
              </a:extLst>
            </p:cNvPr>
            <p:cNvSpPr txBox="1"/>
            <p:nvPr/>
          </p:nvSpPr>
          <p:spPr>
            <a:xfrm>
              <a:off x="2865556" y="3838730"/>
              <a:ext cx="2473106" cy="276999"/>
            </a:xfrm>
            <a:prstGeom prst="rect">
              <a:avLst/>
            </a:prstGeom>
            <a:noFill/>
          </p:spPr>
          <p:txBody>
            <a:bodyPr wrap="square" rtlCol="0">
              <a:spAutoFit/>
            </a:bodyPr>
            <a:lstStyle/>
            <a:p>
              <a:r>
                <a:rPr lang="en-US" sz="1200" dirty="0">
                  <a:solidFill>
                    <a:srgbClr val="D5D6FB"/>
                  </a:solidFill>
                  <a:latin typeface="Roboto" pitchFamily="2" charset="0"/>
                  <a:ea typeface="Roboto" pitchFamily="2" charset="0"/>
                  <a:cs typeface="Times New Roman" panose="02020603050405020304" pitchFamily="18" charset="0"/>
                </a:rPr>
                <a:t>Quản lý chi tiêu chủ động</a:t>
              </a:r>
              <a:endParaRPr lang="en-US" sz="1200" dirty="0">
                <a:solidFill>
                  <a:srgbClr val="D5D6FB"/>
                </a:solidFill>
                <a:latin typeface="Roboto" pitchFamily="2" charset="0"/>
                <a:ea typeface="Roboto" pitchFamily="2" charset="0"/>
                <a:cs typeface="Roboto" pitchFamily="2" charset="0"/>
              </a:endParaRPr>
            </a:p>
          </p:txBody>
        </p:sp>
        <p:grpSp>
          <p:nvGrpSpPr>
            <p:cNvPr id="66" name="Group 65">
              <a:extLst>
                <a:ext uri="{FF2B5EF4-FFF2-40B4-BE49-F238E27FC236}">
                  <a16:creationId xmlns:a16="http://schemas.microsoft.com/office/drawing/2014/main" id="{E540C430-93C4-A409-B484-AFFFED8C6C24}"/>
                </a:ext>
              </a:extLst>
            </p:cNvPr>
            <p:cNvGrpSpPr/>
            <p:nvPr/>
          </p:nvGrpSpPr>
          <p:grpSpPr>
            <a:xfrm>
              <a:off x="2550465" y="3742121"/>
              <a:ext cx="341572" cy="353590"/>
              <a:chOff x="2530214" y="3678349"/>
              <a:chExt cx="341572" cy="353590"/>
            </a:xfrm>
          </p:grpSpPr>
          <p:sp>
            <p:nvSpPr>
              <p:cNvPr id="67" name="Rectangle: Rounded Corners 66">
                <a:extLst>
                  <a:ext uri="{FF2B5EF4-FFF2-40B4-BE49-F238E27FC236}">
                    <a16:creationId xmlns:a16="http://schemas.microsoft.com/office/drawing/2014/main" id="{999CC3BE-B3ED-D3FC-BB6B-05D7B862F5A8}"/>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8" name="Graphic 67" descr="Paperclip with solid fill">
                <a:extLst>
                  <a:ext uri="{FF2B5EF4-FFF2-40B4-BE49-F238E27FC236}">
                    <a16:creationId xmlns:a16="http://schemas.microsoft.com/office/drawing/2014/main" id="{69B080A8-C7AF-ED62-B3DF-4960A4964D2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69" name="Group 68">
            <a:extLst>
              <a:ext uri="{FF2B5EF4-FFF2-40B4-BE49-F238E27FC236}">
                <a16:creationId xmlns:a16="http://schemas.microsoft.com/office/drawing/2014/main" id="{F776D120-F92E-6BA5-91CD-E78ACF23650E}"/>
              </a:ext>
            </a:extLst>
          </p:cNvPr>
          <p:cNvGrpSpPr/>
          <p:nvPr/>
        </p:nvGrpSpPr>
        <p:grpSpPr>
          <a:xfrm>
            <a:off x="7909072" y="6100481"/>
            <a:ext cx="2788197" cy="353590"/>
            <a:chOff x="2550465" y="3742121"/>
            <a:chExt cx="2788197" cy="353590"/>
          </a:xfrm>
        </p:grpSpPr>
        <p:sp>
          <p:nvSpPr>
            <p:cNvPr id="70" name="TextBox 69">
              <a:extLst>
                <a:ext uri="{FF2B5EF4-FFF2-40B4-BE49-F238E27FC236}">
                  <a16:creationId xmlns:a16="http://schemas.microsoft.com/office/drawing/2014/main" id="{2CCEB7C8-D412-97BA-F229-3A73CAAB4448}"/>
                </a:ext>
              </a:extLst>
            </p:cNvPr>
            <p:cNvSpPr txBox="1"/>
            <p:nvPr/>
          </p:nvSpPr>
          <p:spPr>
            <a:xfrm>
              <a:off x="2865556" y="3750274"/>
              <a:ext cx="2473106" cy="276999"/>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Nhiều ưu đãi và tích điểm dễ dàng</a:t>
              </a:r>
              <a:endParaRPr lang="en-US" sz="1200" dirty="0">
                <a:solidFill>
                  <a:srgbClr val="D5D6FB"/>
                </a:solidFill>
                <a:latin typeface="Roboto" pitchFamily="2" charset="0"/>
                <a:ea typeface="Roboto" pitchFamily="2" charset="0"/>
                <a:cs typeface="Roboto" pitchFamily="2" charset="0"/>
              </a:endParaRPr>
            </a:p>
          </p:txBody>
        </p:sp>
        <p:grpSp>
          <p:nvGrpSpPr>
            <p:cNvPr id="71" name="Group 70">
              <a:extLst>
                <a:ext uri="{FF2B5EF4-FFF2-40B4-BE49-F238E27FC236}">
                  <a16:creationId xmlns:a16="http://schemas.microsoft.com/office/drawing/2014/main" id="{6BB207C8-6862-34E4-BBE8-4F8491156FF0}"/>
                </a:ext>
              </a:extLst>
            </p:cNvPr>
            <p:cNvGrpSpPr/>
            <p:nvPr/>
          </p:nvGrpSpPr>
          <p:grpSpPr>
            <a:xfrm>
              <a:off x="2550465" y="3742121"/>
              <a:ext cx="341572" cy="353590"/>
              <a:chOff x="2530214" y="3678349"/>
              <a:chExt cx="341572" cy="353590"/>
            </a:xfrm>
          </p:grpSpPr>
          <p:sp>
            <p:nvSpPr>
              <p:cNvPr id="72" name="Rectangle: Rounded Corners 71">
                <a:extLst>
                  <a:ext uri="{FF2B5EF4-FFF2-40B4-BE49-F238E27FC236}">
                    <a16:creationId xmlns:a16="http://schemas.microsoft.com/office/drawing/2014/main" id="{278CD485-6B23-CD6A-54CA-CF809165446E}"/>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3" name="Graphic 72" descr="Paperclip with solid fill">
                <a:extLst>
                  <a:ext uri="{FF2B5EF4-FFF2-40B4-BE49-F238E27FC236}">
                    <a16:creationId xmlns:a16="http://schemas.microsoft.com/office/drawing/2014/main" id="{5598ED78-BF5A-D964-CD13-587A06225B3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74" name="Group 73">
            <a:extLst>
              <a:ext uri="{FF2B5EF4-FFF2-40B4-BE49-F238E27FC236}">
                <a16:creationId xmlns:a16="http://schemas.microsoft.com/office/drawing/2014/main" id="{54EBD7DA-FE43-1C6E-2CD8-9153EFDE66A0}"/>
              </a:ext>
            </a:extLst>
          </p:cNvPr>
          <p:cNvGrpSpPr/>
          <p:nvPr/>
        </p:nvGrpSpPr>
        <p:grpSpPr>
          <a:xfrm>
            <a:off x="9284583" y="1391047"/>
            <a:ext cx="2802316" cy="461665"/>
            <a:chOff x="2550465" y="3727360"/>
            <a:chExt cx="2802316" cy="461665"/>
          </a:xfrm>
        </p:grpSpPr>
        <p:sp>
          <p:nvSpPr>
            <p:cNvPr id="75" name="TextBox 74">
              <a:extLst>
                <a:ext uri="{FF2B5EF4-FFF2-40B4-BE49-F238E27FC236}">
                  <a16:creationId xmlns:a16="http://schemas.microsoft.com/office/drawing/2014/main" id="{168FAD2D-CA6B-23F9-1AC1-8B8D26665A55}"/>
                </a:ext>
              </a:extLst>
            </p:cNvPr>
            <p:cNvSpPr txBox="1"/>
            <p:nvPr/>
          </p:nvSpPr>
          <p:spPr>
            <a:xfrm>
              <a:off x="2879675" y="3727360"/>
              <a:ext cx="2473106" cy="461665"/>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Giao dịch nhanh hơn vì khách đã có sẵn số dư</a:t>
              </a:r>
              <a:endParaRPr lang="en-US" sz="1200" dirty="0">
                <a:solidFill>
                  <a:srgbClr val="D5D6FB"/>
                </a:solidFill>
                <a:latin typeface="Roboto" pitchFamily="2" charset="0"/>
                <a:ea typeface="Roboto" pitchFamily="2" charset="0"/>
                <a:cs typeface="Roboto" pitchFamily="2" charset="0"/>
              </a:endParaRPr>
            </a:p>
          </p:txBody>
        </p:sp>
        <p:grpSp>
          <p:nvGrpSpPr>
            <p:cNvPr id="76" name="Group 75">
              <a:extLst>
                <a:ext uri="{FF2B5EF4-FFF2-40B4-BE49-F238E27FC236}">
                  <a16:creationId xmlns:a16="http://schemas.microsoft.com/office/drawing/2014/main" id="{5EE5D386-ACC6-15A6-1B1F-B292E3BE7B42}"/>
                </a:ext>
              </a:extLst>
            </p:cNvPr>
            <p:cNvGrpSpPr/>
            <p:nvPr/>
          </p:nvGrpSpPr>
          <p:grpSpPr>
            <a:xfrm>
              <a:off x="2550465" y="3742121"/>
              <a:ext cx="341572" cy="353590"/>
              <a:chOff x="2530214" y="3678349"/>
              <a:chExt cx="341572" cy="353590"/>
            </a:xfrm>
          </p:grpSpPr>
          <p:sp>
            <p:nvSpPr>
              <p:cNvPr id="77" name="Rectangle: Rounded Corners 76">
                <a:extLst>
                  <a:ext uri="{FF2B5EF4-FFF2-40B4-BE49-F238E27FC236}">
                    <a16:creationId xmlns:a16="http://schemas.microsoft.com/office/drawing/2014/main" id="{B0AB802D-24EC-6A93-A88D-38CAF6327EC1}"/>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8" name="Graphic 77" descr="Paperclip with solid fill">
                <a:extLst>
                  <a:ext uri="{FF2B5EF4-FFF2-40B4-BE49-F238E27FC236}">
                    <a16:creationId xmlns:a16="http://schemas.microsoft.com/office/drawing/2014/main" id="{063805B4-348D-4079-006B-EA4A728FADC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79" name="Group 78">
            <a:extLst>
              <a:ext uri="{FF2B5EF4-FFF2-40B4-BE49-F238E27FC236}">
                <a16:creationId xmlns:a16="http://schemas.microsoft.com/office/drawing/2014/main" id="{C58B9EDA-EAAD-A743-8228-C00338D65EC0}"/>
              </a:ext>
            </a:extLst>
          </p:cNvPr>
          <p:cNvGrpSpPr/>
          <p:nvPr/>
        </p:nvGrpSpPr>
        <p:grpSpPr>
          <a:xfrm>
            <a:off x="9272565" y="1880981"/>
            <a:ext cx="2788197" cy="373608"/>
            <a:chOff x="2550465" y="3742121"/>
            <a:chExt cx="2788197" cy="373608"/>
          </a:xfrm>
        </p:grpSpPr>
        <p:sp>
          <p:nvSpPr>
            <p:cNvPr id="80" name="TextBox 79">
              <a:extLst>
                <a:ext uri="{FF2B5EF4-FFF2-40B4-BE49-F238E27FC236}">
                  <a16:creationId xmlns:a16="http://schemas.microsoft.com/office/drawing/2014/main" id="{8D962CDE-15E0-C23D-1D3A-C62491FF774B}"/>
                </a:ext>
              </a:extLst>
            </p:cNvPr>
            <p:cNvSpPr txBox="1"/>
            <p:nvPr/>
          </p:nvSpPr>
          <p:spPr>
            <a:xfrm>
              <a:off x="2865556" y="3838730"/>
              <a:ext cx="2473106" cy="276999"/>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Tăng tốc vận hành, giảm xếp hàng</a:t>
              </a:r>
              <a:endParaRPr lang="en-US" sz="1200" dirty="0">
                <a:solidFill>
                  <a:srgbClr val="D5D6FB"/>
                </a:solidFill>
                <a:latin typeface="Roboto" pitchFamily="2" charset="0"/>
                <a:ea typeface="Roboto" pitchFamily="2" charset="0"/>
                <a:cs typeface="Roboto" pitchFamily="2" charset="0"/>
              </a:endParaRPr>
            </a:p>
          </p:txBody>
        </p:sp>
        <p:grpSp>
          <p:nvGrpSpPr>
            <p:cNvPr id="81" name="Group 80">
              <a:extLst>
                <a:ext uri="{FF2B5EF4-FFF2-40B4-BE49-F238E27FC236}">
                  <a16:creationId xmlns:a16="http://schemas.microsoft.com/office/drawing/2014/main" id="{7A370359-ADF4-1A4E-1204-5C8287E3206B}"/>
                </a:ext>
              </a:extLst>
            </p:cNvPr>
            <p:cNvGrpSpPr/>
            <p:nvPr/>
          </p:nvGrpSpPr>
          <p:grpSpPr>
            <a:xfrm>
              <a:off x="2550465" y="3742121"/>
              <a:ext cx="341572" cy="353590"/>
              <a:chOff x="2530214" y="3678349"/>
              <a:chExt cx="341572" cy="353590"/>
            </a:xfrm>
          </p:grpSpPr>
          <p:sp>
            <p:nvSpPr>
              <p:cNvPr id="82" name="Rectangle: Rounded Corners 81">
                <a:extLst>
                  <a:ext uri="{FF2B5EF4-FFF2-40B4-BE49-F238E27FC236}">
                    <a16:creationId xmlns:a16="http://schemas.microsoft.com/office/drawing/2014/main" id="{9A543292-8648-6575-A0EE-DF3EF0935281}"/>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Graphic 82" descr="Paperclip with solid fill">
                <a:extLst>
                  <a:ext uri="{FF2B5EF4-FFF2-40B4-BE49-F238E27FC236}">
                    <a16:creationId xmlns:a16="http://schemas.microsoft.com/office/drawing/2014/main" id="{A76F8F81-5386-D11F-4A99-134FED1F877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grpSp>
        <p:nvGrpSpPr>
          <p:cNvPr id="84" name="Group 83">
            <a:extLst>
              <a:ext uri="{FF2B5EF4-FFF2-40B4-BE49-F238E27FC236}">
                <a16:creationId xmlns:a16="http://schemas.microsoft.com/office/drawing/2014/main" id="{88554198-1D91-A25B-25FB-418D4760A159}"/>
              </a:ext>
            </a:extLst>
          </p:cNvPr>
          <p:cNvGrpSpPr/>
          <p:nvPr/>
        </p:nvGrpSpPr>
        <p:grpSpPr>
          <a:xfrm>
            <a:off x="9272565" y="2356154"/>
            <a:ext cx="2788197" cy="469818"/>
            <a:chOff x="2550465" y="3742121"/>
            <a:chExt cx="2788197" cy="469818"/>
          </a:xfrm>
        </p:grpSpPr>
        <p:sp>
          <p:nvSpPr>
            <p:cNvPr id="85" name="TextBox 84">
              <a:extLst>
                <a:ext uri="{FF2B5EF4-FFF2-40B4-BE49-F238E27FC236}">
                  <a16:creationId xmlns:a16="http://schemas.microsoft.com/office/drawing/2014/main" id="{4406C381-47E3-9097-4E97-BBBFA0FA1546}"/>
                </a:ext>
              </a:extLst>
            </p:cNvPr>
            <p:cNvSpPr txBox="1"/>
            <p:nvPr/>
          </p:nvSpPr>
          <p:spPr>
            <a:xfrm>
              <a:off x="2865556" y="3750274"/>
              <a:ext cx="2473106" cy="461665"/>
            </a:xfrm>
            <a:prstGeom prst="rect">
              <a:avLst/>
            </a:prstGeom>
            <a:noFill/>
          </p:spPr>
          <p:txBody>
            <a:bodyPr wrap="square" rtlCol="0">
              <a:spAutoFit/>
            </a:bodyPr>
            <a:lstStyle/>
            <a:p>
              <a:r>
                <a:rPr lang="en-US" sz="1200" dirty="0">
                  <a:solidFill>
                    <a:srgbClr val="D5D6FB"/>
                  </a:solidFill>
                  <a:effectLst/>
                  <a:latin typeface="Roboto" pitchFamily="2" charset="0"/>
                  <a:ea typeface="Roboto" pitchFamily="2" charset="0"/>
                  <a:cs typeface="Times New Roman" panose="02020603050405020304" pitchFamily="18" charset="0"/>
                </a:rPr>
                <a:t>Dễ triển khai ưu đãi, voucher, cashback</a:t>
              </a:r>
              <a:endParaRPr lang="en-US" sz="1200" dirty="0">
                <a:solidFill>
                  <a:srgbClr val="D5D6FB"/>
                </a:solidFill>
                <a:latin typeface="Roboto" pitchFamily="2" charset="0"/>
                <a:ea typeface="Roboto" pitchFamily="2" charset="0"/>
                <a:cs typeface="Roboto" pitchFamily="2" charset="0"/>
              </a:endParaRPr>
            </a:p>
          </p:txBody>
        </p:sp>
        <p:grpSp>
          <p:nvGrpSpPr>
            <p:cNvPr id="86" name="Group 85">
              <a:extLst>
                <a:ext uri="{FF2B5EF4-FFF2-40B4-BE49-F238E27FC236}">
                  <a16:creationId xmlns:a16="http://schemas.microsoft.com/office/drawing/2014/main" id="{63952D6E-772A-F33F-973E-A1A430098103}"/>
                </a:ext>
              </a:extLst>
            </p:cNvPr>
            <p:cNvGrpSpPr/>
            <p:nvPr/>
          </p:nvGrpSpPr>
          <p:grpSpPr>
            <a:xfrm>
              <a:off x="2550465" y="3742121"/>
              <a:ext cx="341572" cy="353590"/>
              <a:chOff x="2530214" y="3678349"/>
              <a:chExt cx="341572" cy="353590"/>
            </a:xfrm>
          </p:grpSpPr>
          <p:sp>
            <p:nvSpPr>
              <p:cNvPr id="88" name="Rectangle: Rounded Corners 87">
                <a:extLst>
                  <a:ext uri="{FF2B5EF4-FFF2-40B4-BE49-F238E27FC236}">
                    <a16:creationId xmlns:a16="http://schemas.microsoft.com/office/drawing/2014/main" id="{3E14C0A6-EDD1-9549-2300-D4576BCC05DC}"/>
                  </a:ext>
                </a:extLst>
              </p:cNvPr>
              <p:cNvSpPr/>
              <p:nvPr/>
            </p:nvSpPr>
            <p:spPr>
              <a:xfrm>
                <a:off x="2530214" y="3806180"/>
                <a:ext cx="224430" cy="225759"/>
              </a:xfrm>
              <a:prstGeom prst="roundRect">
                <a:avLst>
                  <a:gd name="adj" fmla="val 50000"/>
                </a:avLst>
              </a:prstGeom>
              <a:solidFill>
                <a:srgbClr val="565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Graphic 88" descr="Paperclip with solid fill">
                <a:extLst>
                  <a:ext uri="{FF2B5EF4-FFF2-40B4-BE49-F238E27FC236}">
                    <a16:creationId xmlns:a16="http://schemas.microsoft.com/office/drawing/2014/main" id="{4B8EE858-9D35-0B5C-0463-5CA0C10CA03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124379">
                <a:off x="2576443" y="3678349"/>
                <a:ext cx="295343" cy="295343"/>
              </a:xfrm>
              <a:prstGeom prst="rect">
                <a:avLst/>
              </a:prstGeom>
            </p:spPr>
          </p:pic>
        </p:grpSp>
      </p:grpSp>
      <p:sp>
        <p:nvSpPr>
          <p:cNvPr id="91" name="Oval 90">
            <a:extLst>
              <a:ext uri="{FF2B5EF4-FFF2-40B4-BE49-F238E27FC236}">
                <a16:creationId xmlns:a16="http://schemas.microsoft.com/office/drawing/2014/main" id="{46303A7C-E855-4C38-40FF-5DC766F280CB}"/>
              </a:ext>
            </a:extLst>
          </p:cNvPr>
          <p:cNvSpPr/>
          <p:nvPr/>
        </p:nvSpPr>
        <p:spPr>
          <a:xfrm>
            <a:off x="4315338" y="5511096"/>
            <a:ext cx="274424" cy="274424"/>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Oval 91">
            <a:extLst>
              <a:ext uri="{FF2B5EF4-FFF2-40B4-BE49-F238E27FC236}">
                <a16:creationId xmlns:a16="http://schemas.microsoft.com/office/drawing/2014/main" id="{C50AACDD-4C50-CFF7-E4CB-E842B3920D3A}"/>
              </a:ext>
            </a:extLst>
          </p:cNvPr>
          <p:cNvSpPr/>
          <p:nvPr/>
        </p:nvSpPr>
        <p:spPr>
          <a:xfrm>
            <a:off x="4006024" y="5785520"/>
            <a:ext cx="189266" cy="189266"/>
          </a:xfrm>
          <a:prstGeom prst="ellipse">
            <a:avLst/>
          </a:prstGeom>
          <a:noFill/>
          <a:ln>
            <a:solidFill>
              <a:srgbClr val="565AD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3933004"/>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fltVal val="0"/>
                                          </p:val>
                                        </p:tav>
                                        <p:tav tm="100000">
                                          <p:val>
                                            <p:strVal val="#ppt_w"/>
                                          </p:val>
                                        </p:tav>
                                      </p:tavLst>
                                    </p:anim>
                                    <p:anim calcmode="lin" valueType="num">
                                      <p:cBhvr>
                                        <p:cTn id="13" dur="1000" fill="hold"/>
                                        <p:tgtEl>
                                          <p:spTgt spid="90"/>
                                        </p:tgtEl>
                                        <p:attrNameLst>
                                          <p:attrName>ppt_h</p:attrName>
                                        </p:attrNameLst>
                                      </p:cBhvr>
                                      <p:tavLst>
                                        <p:tav tm="0">
                                          <p:val>
                                            <p:fltVal val="0"/>
                                          </p:val>
                                        </p:tav>
                                        <p:tav tm="100000">
                                          <p:val>
                                            <p:strVal val="#ppt_h"/>
                                          </p:val>
                                        </p:tav>
                                      </p:tavLst>
                                    </p:anim>
                                    <p:animEffect transition="in" filter="fade">
                                      <p:cBhvr>
                                        <p:cTn id="14" dur="1000"/>
                                        <p:tgtEl>
                                          <p:spTgt spid="90"/>
                                        </p:tgtEl>
                                      </p:cBhvr>
                                    </p:animEffect>
                                  </p:childTnLst>
                                </p:cTn>
                              </p:par>
                              <p:par>
                                <p:cTn id="15" presetID="2" presetClass="entr" presetSubtype="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1+#ppt_w/2"/>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additive="base">
                                        <p:cTn id="21" dur="1000" fill="hold"/>
                                        <p:tgtEl>
                                          <p:spTgt spid="87"/>
                                        </p:tgtEl>
                                        <p:attrNameLst>
                                          <p:attrName>ppt_x</p:attrName>
                                        </p:attrNameLst>
                                      </p:cBhvr>
                                      <p:tavLst>
                                        <p:tav tm="0">
                                          <p:val>
                                            <p:strVal val="1+#ppt_w/2"/>
                                          </p:val>
                                        </p:tav>
                                        <p:tav tm="100000">
                                          <p:val>
                                            <p:strVal val="#ppt_x"/>
                                          </p:val>
                                        </p:tav>
                                      </p:tavLst>
                                    </p:anim>
                                    <p:anim calcmode="lin" valueType="num">
                                      <p:cBhvr additive="base">
                                        <p:cTn id="22" dur="1000" fill="hold"/>
                                        <p:tgtEl>
                                          <p:spTgt spid="87"/>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p:cTn id="25" dur="1000" fill="hold"/>
                                        <p:tgtEl>
                                          <p:spTgt spid="91"/>
                                        </p:tgtEl>
                                        <p:attrNameLst>
                                          <p:attrName>ppt_w</p:attrName>
                                        </p:attrNameLst>
                                      </p:cBhvr>
                                      <p:tavLst>
                                        <p:tav tm="0">
                                          <p:val>
                                            <p:fltVal val="0"/>
                                          </p:val>
                                        </p:tav>
                                        <p:tav tm="100000">
                                          <p:val>
                                            <p:strVal val="#ppt_w"/>
                                          </p:val>
                                        </p:tav>
                                      </p:tavLst>
                                    </p:anim>
                                    <p:anim calcmode="lin" valueType="num">
                                      <p:cBhvr>
                                        <p:cTn id="26" dur="1000" fill="hold"/>
                                        <p:tgtEl>
                                          <p:spTgt spid="91"/>
                                        </p:tgtEl>
                                        <p:attrNameLst>
                                          <p:attrName>ppt_h</p:attrName>
                                        </p:attrNameLst>
                                      </p:cBhvr>
                                      <p:tavLst>
                                        <p:tav tm="0">
                                          <p:val>
                                            <p:fltVal val="0"/>
                                          </p:val>
                                        </p:tav>
                                        <p:tav tm="100000">
                                          <p:val>
                                            <p:strVal val="#ppt_h"/>
                                          </p:val>
                                        </p:tav>
                                      </p:tavLst>
                                    </p:anim>
                                    <p:animEffect transition="in" filter="fade">
                                      <p:cBhvr>
                                        <p:cTn id="27" dur="1000"/>
                                        <p:tgtEl>
                                          <p:spTgt spid="9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2"/>
                                        </p:tgtEl>
                                        <p:attrNameLst>
                                          <p:attrName>style.visibility</p:attrName>
                                        </p:attrNameLst>
                                      </p:cBhvr>
                                      <p:to>
                                        <p:strVal val="visible"/>
                                      </p:to>
                                    </p:set>
                                    <p:anim calcmode="lin" valueType="num">
                                      <p:cBhvr>
                                        <p:cTn id="30" dur="1000" fill="hold"/>
                                        <p:tgtEl>
                                          <p:spTgt spid="92"/>
                                        </p:tgtEl>
                                        <p:attrNameLst>
                                          <p:attrName>ppt_w</p:attrName>
                                        </p:attrNameLst>
                                      </p:cBhvr>
                                      <p:tavLst>
                                        <p:tav tm="0">
                                          <p:val>
                                            <p:fltVal val="0"/>
                                          </p:val>
                                        </p:tav>
                                        <p:tav tm="100000">
                                          <p:val>
                                            <p:strVal val="#ppt_w"/>
                                          </p:val>
                                        </p:tav>
                                      </p:tavLst>
                                    </p:anim>
                                    <p:anim calcmode="lin" valueType="num">
                                      <p:cBhvr>
                                        <p:cTn id="31" dur="1000" fill="hold"/>
                                        <p:tgtEl>
                                          <p:spTgt spid="92"/>
                                        </p:tgtEl>
                                        <p:attrNameLst>
                                          <p:attrName>ppt_h</p:attrName>
                                        </p:attrNameLst>
                                      </p:cBhvr>
                                      <p:tavLst>
                                        <p:tav tm="0">
                                          <p:val>
                                            <p:fltVal val="0"/>
                                          </p:val>
                                        </p:tav>
                                        <p:tav tm="100000">
                                          <p:val>
                                            <p:strVal val="#ppt_h"/>
                                          </p:val>
                                        </p:tav>
                                      </p:tavLst>
                                    </p:anim>
                                    <p:animEffect transition="in" filter="fade">
                                      <p:cBhvr>
                                        <p:cTn id="32" dur="1000"/>
                                        <p:tgtEl>
                                          <p:spTgt spid="92"/>
                                        </p:tgtEl>
                                      </p:cBhvr>
                                    </p:animEffect>
                                  </p:childTnLst>
                                </p:cTn>
                              </p:par>
                              <p:par>
                                <p:cTn id="33" presetID="32" presetClass="emph" presetSubtype="0" fill="hold" grpId="0" nodeType="with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par>
                                <p:cTn id="39" presetID="32" presetClass="emph" presetSubtype="0" fill="hold" grpId="0"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cTn>
                              </p:par>
                              <p:par>
                                <p:cTn id="45" presetID="32" presetClass="emph" presetSubtype="0" fill="hold" grpId="0" nodeType="withEffect">
                                  <p:stCondLst>
                                    <p:cond delay="0"/>
                                  </p:stCondLst>
                                  <p:childTnLst>
                                    <p:animRot by="120000">
                                      <p:cBhvr>
                                        <p:cTn id="46" dur="100" fill="hold">
                                          <p:stCondLst>
                                            <p:cond delay="0"/>
                                          </p:stCondLst>
                                        </p:cTn>
                                        <p:tgtEl>
                                          <p:spTgt spid="8"/>
                                        </p:tgtEl>
                                        <p:attrNameLst>
                                          <p:attrName>r</p:attrName>
                                        </p:attrNameLst>
                                      </p:cBhvr>
                                    </p:animRot>
                                    <p:animRot by="-240000">
                                      <p:cBhvr>
                                        <p:cTn id="47" dur="200" fill="hold">
                                          <p:stCondLst>
                                            <p:cond delay="200"/>
                                          </p:stCondLst>
                                        </p:cTn>
                                        <p:tgtEl>
                                          <p:spTgt spid="8"/>
                                        </p:tgtEl>
                                        <p:attrNameLst>
                                          <p:attrName>r</p:attrName>
                                        </p:attrNameLst>
                                      </p:cBhvr>
                                    </p:animRot>
                                    <p:animRot by="240000">
                                      <p:cBhvr>
                                        <p:cTn id="48" dur="200" fill="hold">
                                          <p:stCondLst>
                                            <p:cond delay="400"/>
                                          </p:stCondLst>
                                        </p:cTn>
                                        <p:tgtEl>
                                          <p:spTgt spid="8"/>
                                        </p:tgtEl>
                                        <p:attrNameLst>
                                          <p:attrName>r</p:attrName>
                                        </p:attrNameLst>
                                      </p:cBhvr>
                                    </p:animRot>
                                    <p:animRot by="-240000">
                                      <p:cBhvr>
                                        <p:cTn id="49" dur="200" fill="hold">
                                          <p:stCondLst>
                                            <p:cond delay="600"/>
                                          </p:stCondLst>
                                        </p:cTn>
                                        <p:tgtEl>
                                          <p:spTgt spid="8"/>
                                        </p:tgtEl>
                                        <p:attrNameLst>
                                          <p:attrName>r</p:attrName>
                                        </p:attrNameLst>
                                      </p:cBhvr>
                                    </p:animRot>
                                    <p:animRot by="120000">
                                      <p:cBhvr>
                                        <p:cTn id="50" dur="200" fill="hold">
                                          <p:stCondLst>
                                            <p:cond delay="800"/>
                                          </p:stCondLst>
                                        </p:cTn>
                                        <p:tgtEl>
                                          <p:spTgt spid="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circle(out)">
                                      <p:cBhvr>
                                        <p:cTn id="60" dur="10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32"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circle(out)">
                                      <p:cBhvr>
                                        <p:cTn id="65" dur="10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circle(out)">
                                      <p:cBhvr>
                                        <p:cTn id="70"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3" grpId="0" animBg="1"/>
      <p:bldP spid="87" grpId="0" animBg="1"/>
      <p:bldP spid="90" grpId="0" animBg="1"/>
      <p:bldP spid="55" grpId="0" animBg="1"/>
      <p:bldP spid="56" grpId="0" animBg="1"/>
      <p:bldP spid="57" grpId="0" animBg="1"/>
      <p:bldP spid="91" grpId="0" animBg="1"/>
      <p:bldP spid="9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6311</TotalTime>
  <Words>3388</Words>
  <Application>Microsoft Office PowerPoint</Application>
  <PresentationFormat>Widescreen</PresentationFormat>
  <Paragraphs>410</Paragraphs>
  <Slides>26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Roboto</vt:lpstr>
      <vt:lpstr>SVN-AZ Cupcakes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MOBILE-ID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PPT_TRUSTED PALMPAY</dc:title>
  <dc:creator>Quyên Lưu</dc:creator>
  <cp:keywords>TRUSTED PAY</cp:keywords>
  <cp:lastModifiedBy>Quyên Lưu</cp:lastModifiedBy>
  <cp:revision>276</cp:revision>
  <dcterms:created xsi:type="dcterms:W3CDTF">2025-04-14T10:23:16Z</dcterms:created>
  <dcterms:modified xsi:type="dcterms:W3CDTF">2026-07-15T07:08:45Z</dcterms:modified>
</cp:coreProperties>
</file>