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1" r:id="rId4"/>
    <p:sldId id="258" r:id="rId5"/>
    <p:sldId id="300" r:id="rId6"/>
    <p:sldId id="266" r:id="rId7"/>
    <p:sldId id="259" r:id="rId8"/>
    <p:sldId id="301" r:id="rId9"/>
    <p:sldId id="267" r:id="rId10"/>
    <p:sldId id="279" r:id="rId11"/>
    <p:sldId id="268" r:id="rId12"/>
    <p:sldId id="280" r:id="rId13"/>
    <p:sldId id="302" r:id="rId14"/>
    <p:sldId id="303" r:id="rId15"/>
    <p:sldId id="284" r:id="rId16"/>
    <p:sldId id="305" r:id="rId17"/>
    <p:sldId id="306" r:id="rId18"/>
    <p:sldId id="307" r:id="rId19"/>
    <p:sldId id="308" r:id="rId20"/>
    <p:sldId id="299" r:id="rId21"/>
    <p:sldId id="282" r:id="rId22"/>
    <p:sldId id="283" r:id="rId23"/>
    <p:sldId id="287" r:id="rId24"/>
    <p:sldId id="304" r:id="rId25"/>
    <p:sldId id="281" r:id="rId26"/>
    <p:sldId id="285" r:id="rId27"/>
    <p:sldId id="286" r:id="rId28"/>
    <p:sldId id="296" r:id="rId29"/>
    <p:sldId id="297" r:id="rId30"/>
    <p:sldId id="289" r:id="rId31"/>
    <p:sldId id="298" r:id="rId32"/>
    <p:sldId id="292" r:id="rId33"/>
    <p:sldId id="293" r:id="rId34"/>
    <p:sldId id="294" r:id="rId35"/>
    <p:sldId id="295" r:id="rId36"/>
    <p:sldId id="291" r:id="rId3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Hz3GKo3KQehNTl6SJt/XA==" hashData="bcdQWd16gaCFQCN/gub1JbiqHdoNBnXtTVmhhFe1f9vb2NjWx3yajdF7VfhzRdKhVUmqcf6MN/Of0AbAZExKW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DB9"/>
    <a:srgbClr val="B3BCF3"/>
    <a:srgbClr val="F7F5FF"/>
    <a:srgbClr val="372078"/>
    <a:srgbClr val="9C9FE4"/>
    <a:srgbClr val="FFFFCC"/>
    <a:srgbClr val="FFFFFF"/>
    <a:srgbClr val="D9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099" autoAdjust="0"/>
  </p:normalViewPr>
  <p:slideViewPr>
    <p:cSldViewPr snapToGrid="0">
      <p:cViewPr varScale="1">
        <p:scale>
          <a:sx n="103" d="100"/>
          <a:sy n="103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ABC05-162E-46DF-A64B-30DFFC595A87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7B2E6-5D5D-4B09-8640-DFCC05D37E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325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7B2E6-5D5D-4B09-8640-DFCC05D37E57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99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7B2E6-5D5D-4B09-8640-DFCC05D37E57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80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7B2E6-5D5D-4B09-8640-DFCC05D37E57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72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8A8A-9934-8CB8-BA17-4AD056239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A0F5B-74D5-F915-C15B-EC46FCCCA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BA216-022C-6253-FBC5-BFD7EA1F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23AAF-0BF7-E340-981D-67AA82314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9E97F-7CD9-B4EF-267A-0CB678CC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763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1EBEF-C9F1-DB2F-39CA-F004A6E3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8F45F-AF9B-0867-BB63-022358FFC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E0EF4-0CBB-4557-FD19-E43FA097E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68BF8-85AD-7524-B903-93C175FA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53097-2181-F14E-2841-B4F9F684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975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E078F2-5648-3457-E452-CDA306A507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5505DC-686C-B3FA-A303-9D53E927D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9FE63-E065-FBA3-3D2A-32FBCAD8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23CB6-4F4A-D6E5-7D36-34193D68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EF59E-50EA-0554-1827-2BA0F863C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66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4E55-285E-122F-8097-97A23997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22BC0-91A8-2C16-2C97-69E1145EA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69351-1945-070D-DE9A-FFF7A6F5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B14D1-7E60-9E18-9498-BB28F49B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5FC41-1C9B-0E05-4244-1F25B4D6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564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A9187-4C50-AE5E-DCBF-560543496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7377C-CEB6-684C-3278-02401E20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7CFC1-49DC-3EDF-D579-B31500AF3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E607D-E609-ACBF-C1D2-E7C5C082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D198A-72F4-8751-2450-F2DF6B33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440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446C-6FEC-1FF8-2694-3A58D3B6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0775D-CE9C-272F-B643-B08F198D6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DF069-6A56-643D-511C-BEA329E82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A7C3D-F730-8174-6FB5-F302F3DA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D7A1C-9D55-B021-508F-729FEA825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BF986-BDAE-1F32-89E6-8518803B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258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353D-E9A5-039C-BA0D-4C270EDA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D1D88-2778-E249-6F31-EE13EB532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64D87-EE6F-BC7B-818F-68DC2218D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4091FA-9E51-03EE-F5DA-286CB1F41C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30FBD-2701-B03E-AE7D-3864756D1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236C4-CA63-4CD1-9907-F711AB52A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3D38B-15FD-E6B2-42B8-FA7B8382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C98A00-910D-84E9-F5D3-D954D869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66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56AE-ADA4-D9C6-9066-FDAC9BBC4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1AAC6-FFB7-B45C-5A8A-29271314D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E2863-F560-C3BF-B835-A2B53A25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B3789-0DDA-2224-4293-199D10E1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183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78FEEB-1E0C-C373-ABD3-66B546804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B6655-F493-437E-9C2F-E2533BBFC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82DE2-A77C-F7BE-ADEB-91CB568A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0219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2969-6B79-9BEF-5ACA-EF34D5FBA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F28F6-58A9-9715-B106-64A6E0EDA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6A437-C0C6-EC73-5C07-1202F4A68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968D5-8856-33C1-3E27-A88465855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D9409-3466-E319-2F63-549EF932D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0251B-1DEE-81AC-A4D4-7CD8320D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831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8CC7-E1FE-C1EC-4087-03662851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786A71-847E-65CE-F1B1-EEE632A35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C5DE5-D964-CD03-A662-7D69C6230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3F88F-9E7F-771E-7652-E92502E7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FD63F-76F6-A83C-1ED8-613F0D45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8BB40-BE3C-BB53-5126-C512BA9C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84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38AE1-1481-BC3E-3472-99CDC841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9A8AE-2B25-7726-2B53-E4E071DBC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456C1-09E0-E4C9-3719-519D2BBB9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70DC4E-592E-4E39-AF02-F02D419AB0DA}" type="datetimeFigureOut">
              <a:rPr lang="vi-VN" smtClean="0"/>
              <a:t>24/07/2026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54657-67F9-A3EC-71B4-0E43579D8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27455-8BE9-5104-C0EF-FB347DA11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B0BE91-40E0-41ED-9570-7EBF6B3807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22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svg"/><Relationship Id="rId7" Type="http://schemas.openxmlformats.org/officeDocument/2006/relationships/image" Target="../media/image32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m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52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5.svg"/><Relationship Id="rId7" Type="http://schemas.openxmlformats.org/officeDocument/2006/relationships/image" Target="../media/image10.sv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67.svg"/><Relationship Id="rId4" Type="http://schemas.openxmlformats.org/officeDocument/2006/relationships/image" Target="../media/image6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5.svg"/><Relationship Id="rId7" Type="http://schemas.openxmlformats.org/officeDocument/2006/relationships/image" Target="../media/image10.svg"/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67.svg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69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7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7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7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7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72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6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5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E4A485-07D6-8A44-F920-0BA26E2E86EC}"/>
              </a:ext>
            </a:extLst>
          </p:cNvPr>
          <p:cNvSpPr/>
          <p:nvPr/>
        </p:nvSpPr>
        <p:spPr>
          <a:xfrm>
            <a:off x="8890503" y="0"/>
            <a:ext cx="3301497" cy="6858000"/>
          </a:xfrm>
          <a:prstGeom prst="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948D3D4-B7ED-59AA-3FEF-4BCD475F7B76}"/>
              </a:ext>
            </a:extLst>
          </p:cNvPr>
          <p:cNvSpPr/>
          <p:nvPr/>
        </p:nvSpPr>
        <p:spPr>
          <a:xfrm>
            <a:off x="6096000" y="1222310"/>
            <a:ext cx="5211778" cy="5305239"/>
          </a:xfrm>
          <a:custGeom>
            <a:avLst/>
            <a:gdLst>
              <a:gd name="csX0" fmla="*/ 0 w 5211778"/>
              <a:gd name="csY0" fmla="*/ 2652620 h 5305239"/>
              <a:gd name="csX1" fmla="*/ 2605889 w 5211778"/>
              <a:gd name="csY1" fmla="*/ 0 h 5305239"/>
              <a:gd name="csX2" fmla="*/ 5211778 w 5211778"/>
              <a:gd name="csY2" fmla="*/ 2652620 h 5305239"/>
              <a:gd name="csX3" fmla="*/ 2605889 w 5211778"/>
              <a:gd name="csY3" fmla="*/ 5305240 h 5305239"/>
              <a:gd name="csX4" fmla="*/ 0 w 5211778"/>
              <a:gd name="csY4" fmla="*/ 2652620 h 53052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211778" h="5305239" fill="none" extrusionOk="0">
                <a:moveTo>
                  <a:pt x="0" y="2652620"/>
                </a:moveTo>
                <a:cubicBezTo>
                  <a:pt x="351523" y="1269706"/>
                  <a:pt x="1316558" y="-114410"/>
                  <a:pt x="2605889" y="0"/>
                </a:cubicBezTo>
                <a:cubicBezTo>
                  <a:pt x="4300496" y="-350225"/>
                  <a:pt x="5113411" y="847176"/>
                  <a:pt x="5211778" y="2652620"/>
                </a:cubicBezTo>
                <a:cubicBezTo>
                  <a:pt x="5084831" y="4003408"/>
                  <a:pt x="3953128" y="5137355"/>
                  <a:pt x="2605889" y="5305240"/>
                </a:cubicBezTo>
                <a:cubicBezTo>
                  <a:pt x="1245206" y="5720827"/>
                  <a:pt x="-166041" y="4162035"/>
                  <a:pt x="0" y="2652620"/>
                </a:cubicBezTo>
                <a:close/>
              </a:path>
              <a:path w="5211778" h="5305239" stroke="0" extrusionOk="0">
                <a:moveTo>
                  <a:pt x="0" y="2652620"/>
                </a:moveTo>
                <a:cubicBezTo>
                  <a:pt x="-247319" y="1278161"/>
                  <a:pt x="923280" y="235013"/>
                  <a:pt x="2605889" y="0"/>
                </a:cubicBezTo>
                <a:cubicBezTo>
                  <a:pt x="4005977" y="-220574"/>
                  <a:pt x="4891104" y="1083864"/>
                  <a:pt x="5211778" y="2652620"/>
                </a:cubicBezTo>
                <a:cubicBezTo>
                  <a:pt x="5529566" y="3992562"/>
                  <a:pt x="4335269" y="5127398"/>
                  <a:pt x="2605889" y="5305240"/>
                </a:cubicBezTo>
                <a:cubicBezTo>
                  <a:pt x="1045846" y="5449389"/>
                  <a:pt x="146286" y="4176008"/>
                  <a:pt x="0" y="2652620"/>
                </a:cubicBezTo>
                <a:close/>
              </a:path>
            </a:pathLst>
          </a:custGeom>
          <a:solidFill>
            <a:srgbClr val="9C9FE4"/>
          </a:solidFill>
          <a:ln>
            <a:solidFill>
              <a:srgbClr val="9C9FE4"/>
            </a:solidFill>
            <a:extLst>
              <a:ext uri="{C807C97D-BFC1-408E-A445-0C87EB9F89A2}">
                <ask:lineSketchStyleProps xmlns:ask="http://schemas.microsoft.com/office/drawing/2018/sketchyshapes" sd="399599362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C39DCC-96A5-ACBB-94D9-52D90E89A8B0}"/>
              </a:ext>
            </a:extLst>
          </p:cNvPr>
          <p:cNvSpPr/>
          <p:nvPr/>
        </p:nvSpPr>
        <p:spPr>
          <a:xfrm>
            <a:off x="7027219" y="2310036"/>
            <a:ext cx="3836449" cy="3804439"/>
          </a:xfrm>
          <a:custGeom>
            <a:avLst/>
            <a:gdLst>
              <a:gd name="csX0" fmla="*/ 0 w 3836449"/>
              <a:gd name="csY0" fmla="*/ 1902220 h 3804439"/>
              <a:gd name="csX1" fmla="*/ 1918225 w 3836449"/>
              <a:gd name="csY1" fmla="*/ 0 h 3804439"/>
              <a:gd name="csX2" fmla="*/ 3836450 w 3836449"/>
              <a:gd name="csY2" fmla="*/ 1902220 h 3804439"/>
              <a:gd name="csX3" fmla="*/ 1918225 w 3836449"/>
              <a:gd name="csY3" fmla="*/ 3804440 h 3804439"/>
              <a:gd name="csX4" fmla="*/ 0 w 3836449"/>
              <a:gd name="csY4" fmla="*/ 1902220 h 38044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836449" h="3804439" fill="none" extrusionOk="0">
                <a:moveTo>
                  <a:pt x="0" y="1902220"/>
                </a:moveTo>
                <a:cubicBezTo>
                  <a:pt x="-49710" y="917169"/>
                  <a:pt x="745468" y="-93454"/>
                  <a:pt x="1918225" y="0"/>
                </a:cubicBezTo>
                <a:cubicBezTo>
                  <a:pt x="2946097" y="-24004"/>
                  <a:pt x="3962976" y="684298"/>
                  <a:pt x="3836450" y="1902220"/>
                </a:cubicBezTo>
                <a:cubicBezTo>
                  <a:pt x="3731766" y="3032380"/>
                  <a:pt x="2766454" y="3882166"/>
                  <a:pt x="1918225" y="3804440"/>
                </a:cubicBezTo>
                <a:cubicBezTo>
                  <a:pt x="669269" y="3904086"/>
                  <a:pt x="-59008" y="2889992"/>
                  <a:pt x="0" y="1902220"/>
                </a:cubicBezTo>
                <a:close/>
              </a:path>
              <a:path w="3836449" h="3804439" stroke="0" extrusionOk="0">
                <a:moveTo>
                  <a:pt x="0" y="1902220"/>
                </a:moveTo>
                <a:cubicBezTo>
                  <a:pt x="-185732" y="629840"/>
                  <a:pt x="731686" y="267105"/>
                  <a:pt x="1918225" y="0"/>
                </a:cubicBezTo>
                <a:cubicBezTo>
                  <a:pt x="2820721" y="-169965"/>
                  <a:pt x="3799324" y="1060159"/>
                  <a:pt x="3836450" y="1902220"/>
                </a:cubicBezTo>
                <a:cubicBezTo>
                  <a:pt x="3874818" y="3004406"/>
                  <a:pt x="3230626" y="3922561"/>
                  <a:pt x="1918225" y="3804440"/>
                </a:cubicBezTo>
                <a:cubicBezTo>
                  <a:pt x="732753" y="3772779"/>
                  <a:pt x="-151254" y="2980499"/>
                  <a:pt x="0" y="1902220"/>
                </a:cubicBezTo>
                <a:close/>
              </a:path>
            </a:pathLst>
          </a:custGeom>
          <a:solidFill>
            <a:srgbClr val="433DB9"/>
          </a:solidFill>
          <a:ln>
            <a:solidFill>
              <a:srgbClr val="433DB9"/>
            </a:solidFill>
            <a:extLst>
              <a:ext uri="{C807C97D-BFC1-408E-A445-0C87EB9F89A2}">
                <ask:lineSketchStyleProps xmlns:ask="http://schemas.microsoft.com/office/drawing/2018/sketchyshapes" sd="272670981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60954-3E07-3825-39B2-DBADBBD17D3E}"/>
              </a:ext>
            </a:extLst>
          </p:cNvPr>
          <p:cNvSpPr txBox="1"/>
          <p:nvPr/>
        </p:nvSpPr>
        <p:spPr>
          <a:xfrm>
            <a:off x="905141" y="5308612"/>
            <a:ext cx="5748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433DB9"/>
                </a:solidFill>
                <a:latin typeface="Arial Narrow" panose="020B0606020202030204" pitchFamily="34" charset="0"/>
                <a:ea typeface="Roboto" pitchFamily="2" charset="0"/>
              </a:rPr>
              <a:t>TIN CẬY TRONG TỪNG GIAO DỊCH!</a:t>
            </a:r>
            <a:endParaRPr lang="vi-VN" sz="2500" b="1" dirty="0">
              <a:solidFill>
                <a:srgbClr val="433DB9"/>
              </a:solidFill>
              <a:ea typeface="Roboto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CA5438-C8B4-EE15-0C1E-31A9D34B15CB}"/>
              </a:ext>
            </a:extLst>
          </p:cNvPr>
          <p:cNvSpPr txBox="1"/>
          <p:nvPr/>
        </p:nvSpPr>
        <p:spPr>
          <a:xfrm>
            <a:off x="1173628" y="1275154"/>
            <a:ext cx="574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433DB9"/>
                </a:solidFill>
                <a:latin typeface="Arial Narrow" panose="020B0606020202030204" pitchFamily="34" charset="0"/>
                <a:ea typeface="Roboto" pitchFamily="2" charset="0"/>
              </a:rPr>
              <a:t>TỔNG QUAN</a:t>
            </a:r>
            <a:endParaRPr lang="vi-VN" sz="4000" b="1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579399-7C69-E40F-39CD-5C907DA6EE0F}"/>
              </a:ext>
            </a:extLst>
          </p:cNvPr>
          <p:cNvGrpSpPr/>
          <p:nvPr/>
        </p:nvGrpSpPr>
        <p:grpSpPr>
          <a:xfrm>
            <a:off x="1232812" y="6038015"/>
            <a:ext cx="5256260" cy="596770"/>
            <a:chOff x="784225" y="6012261"/>
            <a:chExt cx="5256260" cy="59677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ECF5A8F-BAA4-C4FF-2F8A-0E724430508A}"/>
                </a:ext>
              </a:extLst>
            </p:cNvPr>
            <p:cNvSpPr/>
            <p:nvPr/>
          </p:nvSpPr>
          <p:spPr>
            <a:xfrm>
              <a:off x="784225" y="6012261"/>
              <a:ext cx="5256260" cy="596770"/>
            </a:xfrm>
            <a:prstGeom prst="roundRect">
              <a:avLst>
                <a:gd name="adj" fmla="val 50000"/>
              </a:avLst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174F519-4B9C-E79B-7325-475D911C1D90}"/>
                </a:ext>
              </a:extLst>
            </p:cNvPr>
            <p:cNvGrpSpPr/>
            <p:nvPr/>
          </p:nvGrpSpPr>
          <p:grpSpPr>
            <a:xfrm>
              <a:off x="1436751" y="6131051"/>
              <a:ext cx="1822594" cy="387221"/>
              <a:chOff x="3596931" y="6125409"/>
              <a:chExt cx="1822594" cy="387221"/>
            </a:xfrm>
          </p:grpSpPr>
          <p:pic>
            <p:nvPicPr>
              <p:cNvPr id="26" name="Graphic 25" descr="Telephone outline">
                <a:extLst>
                  <a:ext uri="{FF2B5EF4-FFF2-40B4-BE49-F238E27FC236}">
                    <a16:creationId xmlns:a16="http://schemas.microsoft.com/office/drawing/2014/main" id="{7BD9A857-A532-0865-7E21-82D25C7B1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3596931" y="6125409"/>
                <a:ext cx="387221" cy="387221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927CB1-0EDB-0765-37AE-8B89F7978842}"/>
                  </a:ext>
                </a:extLst>
              </p:cNvPr>
              <p:cNvSpPr txBox="1"/>
              <p:nvPr/>
            </p:nvSpPr>
            <p:spPr>
              <a:xfrm>
                <a:off x="4001270" y="6193969"/>
                <a:ext cx="14182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028 3622 </a:t>
                </a:r>
                <a:r>
                  <a:rPr lang="en-US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  <a:cs typeface="Roboto" pitchFamily="2" charset="0"/>
                  </a:rPr>
                  <a:t>2982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590119E-9063-0581-7D9F-550DAA4DDA6F}"/>
                </a:ext>
              </a:extLst>
            </p:cNvPr>
            <p:cNvGrpSpPr/>
            <p:nvPr/>
          </p:nvGrpSpPr>
          <p:grpSpPr>
            <a:xfrm>
              <a:off x="3473628" y="6131051"/>
              <a:ext cx="2036877" cy="387221"/>
              <a:chOff x="6304369" y="6302172"/>
              <a:chExt cx="2036877" cy="387221"/>
            </a:xfrm>
          </p:grpSpPr>
          <p:pic>
            <p:nvPicPr>
              <p:cNvPr id="29" name="Graphic 28" descr="Internet outline">
                <a:extLst>
                  <a:ext uri="{FF2B5EF4-FFF2-40B4-BE49-F238E27FC236}">
                    <a16:creationId xmlns:a16="http://schemas.microsoft.com/office/drawing/2014/main" id="{FD9F691D-3FA4-7C40-6CCF-94FDFCC17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304369" y="6302172"/>
                <a:ext cx="387221" cy="387221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E53C61-57B6-D670-E849-CA4DFC73969A}"/>
                  </a:ext>
                </a:extLst>
              </p:cNvPr>
              <p:cNvSpPr txBox="1"/>
              <p:nvPr/>
            </p:nvSpPr>
            <p:spPr>
              <a:xfrm>
                <a:off x="6789563" y="6342810"/>
                <a:ext cx="1551683" cy="288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14000"/>
                  </a:lnSpc>
                  <a:defRPr/>
                </a:pPr>
                <a:r>
                  <a:rPr lang="id-ID" sz="1200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info@mobile-id.vn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124940-47D3-0CA1-FCEB-49D9D15756EC}"/>
              </a:ext>
            </a:extLst>
          </p:cNvPr>
          <p:cNvGrpSpPr/>
          <p:nvPr/>
        </p:nvGrpSpPr>
        <p:grpSpPr>
          <a:xfrm>
            <a:off x="580823" y="1675291"/>
            <a:ext cx="1046955" cy="1064787"/>
            <a:chOff x="244035" y="270963"/>
            <a:chExt cx="1046955" cy="106478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C964C35-D1EC-39D8-7100-A8CDED60C797}"/>
                </a:ext>
              </a:extLst>
            </p:cNvPr>
            <p:cNvSpPr/>
            <p:nvPr/>
          </p:nvSpPr>
          <p:spPr>
            <a:xfrm>
              <a:off x="327644" y="270963"/>
              <a:ext cx="963346" cy="963346"/>
            </a:xfrm>
            <a:custGeom>
              <a:avLst/>
              <a:gdLst>
                <a:gd name="csX0" fmla="*/ 0 w 963346"/>
                <a:gd name="csY0" fmla="*/ 481673 h 963346"/>
                <a:gd name="csX1" fmla="*/ 481673 w 963346"/>
                <a:gd name="csY1" fmla="*/ 0 h 963346"/>
                <a:gd name="csX2" fmla="*/ 963346 w 963346"/>
                <a:gd name="csY2" fmla="*/ 481673 h 963346"/>
                <a:gd name="csX3" fmla="*/ 481673 w 963346"/>
                <a:gd name="csY3" fmla="*/ 963346 h 963346"/>
                <a:gd name="csX4" fmla="*/ 0 w 963346"/>
                <a:gd name="csY4" fmla="*/ 481673 h 9633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63346" h="963346" extrusionOk="0">
                  <a:moveTo>
                    <a:pt x="0" y="481673"/>
                  </a:moveTo>
                  <a:cubicBezTo>
                    <a:pt x="-24830" y="186453"/>
                    <a:pt x="260653" y="-16339"/>
                    <a:pt x="481673" y="0"/>
                  </a:cubicBezTo>
                  <a:cubicBezTo>
                    <a:pt x="695151" y="29522"/>
                    <a:pt x="1026154" y="196910"/>
                    <a:pt x="963346" y="481673"/>
                  </a:cubicBezTo>
                  <a:cubicBezTo>
                    <a:pt x="958223" y="737480"/>
                    <a:pt x="743598" y="976091"/>
                    <a:pt x="481673" y="963346"/>
                  </a:cubicBezTo>
                  <a:cubicBezTo>
                    <a:pt x="232566" y="940012"/>
                    <a:pt x="30009" y="745225"/>
                    <a:pt x="0" y="481673"/>
                  </a:cubicBezTo>
                  <a:close/>
                </a:path>
              </a:pathLst>
            </a:custGeom>
            <a:noFill/>
            <a:ln>
              <a:solidFill>
                <a:srgbClr val="433DB9"/>
              </a:solidFill>
              <a:extLst>
                <a:ext uri="{C807C97D-BFC1-408E-A445-0C87EB9F89A2}">
                  <ask:lineSketchStyleProps xmlns:ask="http://schemas.microsoft.com/office/drawing/2018/sketchyshapes" sd="87924873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D51EF5B-A80E-F511-7C4E-51E862CF96E1}"/>
                </a:ext>
              </a:extLst>
            </p:cNvPr>
            <p:cNvSpPr/>
            <p:nvPr/>
          </p:nvSpPr>
          <p:spPr>
            <a:xfrm>
              <a:off x="244035" y="350943"/>
              <a:ext cx="984807" cy="984807"/>
            </a:xfrm>
            <a:custGeom>
              <a:avLst/>
              <a:gdLst>
                <a:gd name="csX0" fmla="*/ 0 w 984807"/>
                <a:gd name="csY0" fmla="*/ 492404 h 984807"/>
                <a:gd name="csX1" fmla="*/ 492404 w 984807"/>
                <a:gd name="csY1" fmla="*/ 0 h 984807"/>
                <a:gd name="csX2" fmla="*/ 984808 w 984807"/>
                <a:gd name="csY2" fmla="*/ 492404 h 984807"/>
                <a:gd name="csX3" fmla="*/ 492404 w 984807"/>
                <a:gd name="csY3" fmla="*/ 984808 h 984807"/>
                <a:gd name="csX4" fmla="*/ 0 w 984807"/>
                <a:gd name="csY4" fmla="*/ 492404 h 98480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984807" h="984807" extrusionOk="0">
                  <a:moveTo>
                    <a:pt x="0" y="492404"/>
                  </a:moveTo>
                  <a:cubicBezTo>
                    <a:pt x="-17079" y="186767"/>
                    <a:pt x="236397" y="40692"/>
                    <a:pt x="492404" y="0"/>
                  </a:cubicBezTo>
                  <a:cubicBezTo>
                    <a:pt x="754975" y="-36160"/>
                    <a:pt x="940968" y="196914"/>
                    <a:pt x="984808" y="492404"/>
                  </a:cubicBezTo>
                  <a:cubicBezTo>
                    <a:pt x="992282" y="752474"/>
                    <a:pt x="762525" y="964763"/>
                    <a:pt x="492404" y="984808"/>
                  </a:cubicBezTo>
                  <a:cubicBezTo>
                    <a:pt x="177810" y="940295"/>
                    <a:pt x="7926" y="755891"/>
                    <a:pt x="0" y="492404"/>
                  </a:cubicBezTo>
                  <a:close/>
                </a:path>
              </a:pathLst>
            </a:custGeom>
            <a:noFill/>
            <a:ln w="28575">
              <a:solidFill>
                <a:srgbClr val="9C9FE4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849061371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7FE0C9B5-CA9D-FE4B-8743-888B8DCFC33D}"/>
              </a:ext>
            </a:extLst>
          </p:cNvPr>
          <p:cNvSpPr/>
          <p:nvPr/>
        </p:nvSpPr>
        <p:spPr>
          <a:xfrm>
            <a:off x="6442978" y="1502876"/>
            <a:ext cx="4705504" cy="4705504"/>
          </a:xfrm>
          <a:prstGeom prst="ellipse">
            <a:avLst/>
          </a:prstGeom>
          <a:noFill/>
          <a:ln w="38100">
            <a:solidFill>
              <a:srgbClr val="FFFF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Picture 20" descr="A receipt on a rack&#10;&#10;AI-generated content may be incorrect.">
            <a:extLst>
              <a:ext uri="{FF2B5EF4-FFF2-40B4-BE49-F238E27FC236}">
                <a16:creationId xmlns:a16="http://schemas.microsoft.com/office/drawing/2014/main" id="{5E6D574C-5327-AE7A-915A-D95A2B9BAF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7F5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t="13166" r="12792" b="13671"/>
          <a:stretch>
            <a:fillRect/>
          </a:stretch>
        </p:blipFill>
        <p:spPr>
          <a:xfrm>
            <a:off x="1328332" y="2906895"/>
            <a:ext cx="1928363" cy="24017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76E5AA-C09F-0099-79A5-F9F2E1E2F234}"/>
              </a:ext>
            </a:extLst>
          </p:cNvPr>
          <p:cNvSpPr txBox="1"/>
          <p:nvPr/>
        </p:nvSpPr>
        <p:spPr>
          <a:xfrm>
            <a:off x="1043251" y="1971546"/>
            <a:ext cx="5404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TRUSTED</a:t>
            </a:r>
            <a:endParaRPr lang="vi-VN" sz="9000" b="1" kern="10000" spc="100" dirty="0">
              <a:solidFill>
                <a:srgbClr val="FFC00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C044D8-3176-5944-2750-D5851925B3F6}"/>
              </a:ext>
            </a:extLst>
          </p:cNvPr>
          <p:cNvSpPr txBox="1"/>
          <p:nvPr/>
        </p:nvSpPr>
        <p:spPr>
          <a:xfrm rot="20935339">
            <a:off x="683981" y="3153371"/>
            <a:ext cx="979295" cy="193899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0" b="1" kern="10000" spc="100" dirty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B</a:t>
            </a:r>
            <a:endParaRPr lang="vi-VN" sz="12000" b="1" kern="10000" spc="100" dirty="0">
              <a:solidFill>
                <a:srgbClr val="FFC00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84A04-1B4A-34D5-BAEA-8B2B72493B75}"/>
              </a:ext>
            </a:extLst>
          </p:cNvPr>
          <p:cNvSpPr txBox="1"/>
          <p:nvPr/>
        </p:nvSpPr>
        <p:spPr>
          <a:xfrm rot="20538646">
            <a:off x="2817616" y="3295820"/>
            <a:ext cx="979295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0" b="1" kern="10000" spc="100" dirty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L</a:t>
            </a:r>
            <a:endParaRPr lang="vi-VN" sz="9000" b="1" kern="10000" spc="100" dirty="0">
              <a:solidFill>
                <a:srgbClr val="FFC00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A9CCA9-C9B5-41CC-8E90-C32CB1F46183}"/>
              </a:ext>
            </a:extLst>
          </p:cNvPr>
          <p:cNvSpPr txBox="1"/>
          <p:nvPr/>
        </p:nvSpPr>
        <p:spPr>
          <a:xfrm>
            <a:off x="3538361" y="3206932"/>
            <a:ext cx="979295" cy="147732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0" b="1" kern="10000" spc="100" dirty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L</a:t>
            </a:r>
            <a:endParaRPr lang="vi-VN" sz="9000" b="1" kern="10000" spc="100" dirty="0">
              <a:solidFill>
                <a:srgbClr val="FFC00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40D8A6-0137-B4D4-EAE9-430DB28D78ED}"/>
              </a:ext>
            </a:extLst>
          </p:cNvPr>
          <p:cNvSpPr txBox="1"/>
          <p:nvPr/>
        </p:nvSpPr>
        <p:spPr>
          <a:xfrm>
            <a:off x="4299205" y="3212537"/>
            <a:ext cx="979295" cy="1477328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0" b="1" kern="10000" spc="100" dirty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I</a:t>
            </a:r>
            <a:endParaRPr lang="vi-VN" sz="9000" b="1" kern="10000" spc="100" dirty="0">
              <a:solidFill>
                <a:srgbClr val="FFC00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C5DE3C-8F8C-A134-4772-41B6B42210CD}"/>
              </a:ext>
            </a:extLst>
          </p:cNvPr>
          <p:cNvSpPr txBox="1"/>
          <p:nvPr/>
        </p:nvSpPr>
        <p:spPr>
          <a:xfrm rot="744569">
            <a:off x="5191068" y="3409332"/>
            <a:ext cx="979295" cy="147732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0" b="1" kern="10000" spc="100" dirty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N</a:t>
            </a:r>
            <a:endParaRPr lang="vi-VN" sz="9000" b="1" kern="10000" spc="100" dirty="0">
              <a:solidFill>
                <a:srgbClr val="FFC000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" name="Picture 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7BAC0E8-7300-2F41-ECBC-C856E53C0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5" y="74633"/>
            <a:ext cx="2082742" cy="104241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DDCBBC-5043-1518-3866-160DC40787A6}"/>
              </a:ext>
            </a:extLst>
          </p:cNvPr>
          <p:cNvSpPr/>
          <p:nvPr/>
        </p:nvSpPr>
        <p:spPr>
          <a:xfrm>
            <a:off x="6525213" y="1619372"/>
            <a:ext cx="4541033" cy="4541033"/>
          </a:xfrm>
          <a:prstGeom prst="ellipse">
            <a:avLst/>
          </a:prstGeom>
          <a:noFill/>
          <a:ln w="38100">
            <a:solidFill>
              <a:srgbClr val="433DB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 descr="A person holding a credit card&#10;&#10;AI-generated content may be incorrect.">
            <a:extLst>
              <a:ext uri="{FF2B5EF4-FFF2-40B4-BE49-F238E27FC236}">
                <a16:creationId xmlns:a16="http://schemas.microsoft.com/office/drawing/2014/main" id="{39040082-028A-F64E-3BE8-2940503A0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54798"/>
          <a:stretch>
            <a:fillRect/>
          </a:stretch>
        </p:blipFill>
        <p:spPr>
          <a:xfrm>
            <a:off x="7207796" y="244444"/>
            <a:ext cx="4123694" cy="54101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87DB43-9997-D0ED-B875-7B442861A8CD}"/>
              </a:ext>
            </a:extLst>
          </p:cNvPr>
          <p:cNvSpPr txBox="1"/>
          <p:nvPr/>
        </p:nvSpPr>
        <p:spPr>
          <a:xfrm rot="794422">
            <a:off x="6359080" y="3163731"/>
            <a:ext cx="979295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0" b="1" kern="10000" spc="100" dirty="0">
                <a:solidFill>
                  <a:srgbClr val="FFC000"/>
                </a:solidFill>
                <a:latin typeface="Roboto" pitchFamily="2" charset="0"/>
                <a:ea typeface="Roboto" pitchFamily="2" charset="0"/>
              </a:rPr>
              <a:t>G</a:t>
            </a:r>
            <a:endParaRPr lang="vi-VN" sz="12000" b="1" kern="10000" spc="100" dirty="0">
              <a:solidFill>
                <a:srgbClr val="FFC000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0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5" grpId="0"/>
      <p:bldP spid="16" grpId="0"/>
      <p:bldP spid="17" grpId="0"/>
      <p:bldP spid="18" grpId="0"/>
      <p:bldP spid="2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25E4B34-1767-5CDE-28FF-67308D85608F}"/>
              </a:ext>
            </a:extLst>
          </p:cNvPr>
          <p:cNvSpPr/>
          <p:nvPr/>
        </p:nvSpPr>
        <p:spPr>
          <a:xfrm>
            <a:off x="0" y="654967"/>
            <a:ext cx="7871035" cy="5548066"/>
          </a:xfrm>
          <a:prstGeom prst="round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7E8090-81E4-B86C-0BCE-677033F1FE7D}"/>
              </a:ext>
            </a:extLst>
          </p:cNvPr>
          <p:cNvSpPr/>
          <p:nvPr/>
        </p:nvSpPr>
        <p:spPr>
          <a:xfrm>
            <a:off x="1" y="0"/>
            <a:ext cx="6096000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2D3680-0518-0DA1-C674-59D2B2FBE6FC}"/>
              </a:ext>
            </a:extLst>
          </p:cNvPr>
          <p:cNvSpPr/>
          <p:nvPr/>
        </p:nvSpPr>
        <p:spPr>
          <a:xfrm>
            <a:off x="6050518" y="6627183"/>
            <a:ext cx="6141482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12287C-9F53-176D-CC81-1F8D42125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" b="2324"/>
          <a:stretch/>
        </p:blipFill>
        <p:spPr>
          <a:xfrm>
            <a:off x="305740" y="983345"/>
            <a:ext cx="6728256" cy="4939553"/>
          </a:xfrm>
          <a:prstGeom prst="roundRect">
            <a:avLst>
              <a:gd name="adj" fmla="val 14903"/>
            </a:avLst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A389C06-9F4F-6B1A-6861-6F1DE5106946}"/>
              </a:ext>
            </a:extLst>
          </p:cNvPr>
          <p:cNvGrpSpPr/>
          <p:nvPr/>
        </p:nvGrpSpPr>
        <p:grpSpPr>
          <a:xfrm>
            <a:off x="6050518" y="354633"/>
            <a:ext cx="5972216" cy="5972216"/>
            <a:chOff x="31963" y="290716"/>
            <a:chExt cx="5972216" cy="59722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46C1BC-415E-4B09-A5A3-A82FD8331EE1}"/>
                </a:ext>
              </a:extLst>
            </p:cNvPr>
            <p:cNvGrpSpPr/>
            <p:nvPr/>
          </p:nvGrpSpPr>
          <p:grpSpPr>
            <a:xfrm>
              <a:off x="31963" y="290716"/>
              <a:ext cx="5972216" cy="5972216"/>
              <a:chOff x="6669889" y="1362269"/>
              <a:chExt cx="1107033" cy="1107033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DEB75BD7-7471-E7BD-B2FF-F869CC9C6544}"/>
                  </a:ext>
                </a:extLst>
              </p:cNvPr>
              <p:cNvSpPr/>
              <p:nvPr/>
            </p:nvSpPr>
            <p:spPr>
              <a:xfrm>
                <a:off x="6669889" y="1362269"/>
                <a:ext cx="1107033" cy="1107033"/>
              </a:xfrm>
              <a:prstGeom prst="ellipse">
                <a:avLst/>
              </a:prstGeom>
              <a:solidFill>
                <a:srgbClr val="E0E1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0EC997B-BE3C-432E-540D-B8F4256DD599}"/>
                  </a:ext>
                </a:extLst>
              </p:cNvPr>
              <p:cNvSpPr/>
              <p:nvPr/>
            </p:nvSpPr>
            <p:spPr>
              <a:xfrm>
                <a:off x="6736902" y="1469867"/>
                <a:ext cx="976484" cy="976484"/>
              </a:xfrm>
              <a:prstGeom prst="ellipse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764676-BD3A-00E2-69E2-9ACD2095ABD1}"/>
                  </a:ext>
                </a:extLst>
              </p:cNvPr>
              <p:cNvSpPr txBox="1"/>
              <p:nvPr/>
            </p:nvSpPr>
            <p:spPr>
              <a:xfrm>
                <a:off x="6930998" y="1736781"/>
                <a:ext cx="569167" cy="44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0" b="1" dirty="0">
                    <a:solidFill>
                      <a:srgbClr val="FFCC00"/>
                    </a:solidFill>
                    <a:latin typeface="Roboto" pitchFamily="2" charset="0"/>
                    <a:ea typeface="Roboto" pitchFamily="2" charset="0"/>
                  </a:rPr>
                  <a:t>03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21B28C-1CF6-0E7B-3989-4B4F173A39D6}"/>
                </a:ext>
              </a:extLst>
            </p:cNvPr>
            <p:cNvSpPr txBox="1"/>
            <p:nvPr/>
          </p:nvSpPr>
          <p:spPr>
            <a:xfrm>
              <a:off x="969144" y="4677222"/>
              <a:ext cx="4267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TỔNG QUAN </a:t>
              </a:r>
            </a:p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KIẾN TRÚC HỆ THỐNG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DDFADB-FB76-AC2F-8EDA-16DCC4D93572}"/>
                </a:ext>
              </a:extLst>
            </p:cNvPr>
            <p:cNvSpPr txBox="1"/>
            <p:nvPr/>
          </p:nvSpPr>
          <p:spPr>
            <a:xfrm>
              <a:off x="1107337" y="1581425"/>
              <a:ext cx="384022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NỘI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97166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8AB02382-FC31-7D9C-5504-B8AA96EE62F8}"/>
              </a:ext>
            </a:extLst>
          </p:cNvPr>
          <p:cNvSpPr/>
          <p:nvPr/>
        </p:nvSpPr>
        <p:spPr>
          <a:xfrm>
            <a:off x="8364736" y="0"/>
            <a:ext cx="3827264" cy="6858000"/>
          </a:xfrm>
          <a:prstGeom prst="rect">
            <a:avLst/>
          </a:prstGeom>
          <a:solidFill>
            <a:srgbClr val="F7F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8C4182C-B991-8749-9866-661625CA098B}"/>
              </a:ext>
            </a:extLst>
          </p:cNvPr>
          <p:cNvGrpSpPr/>
          <p:nvPr/>
        </p:nvGrpSpPr>
        <p:grpSpPr>
          <a:xfrm>
            <a:off x="8584478" y="1293496"/>
            <a:ext cx="3380843" cy="646331"/>
            <a:chOff x="7815090" y="1006952"/>
            <a:chExt cx="3380843" cy="646331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1AFBAE9-4032-69D0-1CA9-D44C8C494561}"/>
                </a:ext>
              </a:extLst>
            </p:cNvPr>
            <p:cNvSpPr txBox="1"/>
            <p:nvPr/>
          </p:nvSpPr>
          <p:spPr>
            <a:xfrm>
              <a:off x="8107064" y="1006952"/>
              <a:ext cx="3088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Merchant Portal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 Các doanh nghiệp vừa và nhỏ có thể quản lý hóa đơn, hóa đơn và dữ liệu khách hàng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99" name="Graphic 98" descr="Badge Tick1 with solid fill">
              <a:extLst>
                <a:ext uri="{FF2B5EF4-FFF2-40B4-BE49-F238E27FC236}">
                  <a16:creationId xmlns:a16="http://schemas.microsoft.com/office/drawing/2014/main" id="{0FB682C0-EA7C-68C6-E93A-7BD1682188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815090" y="1060296"/>
              <a:ext cx="291974" cy="29197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B084049-699B-BF6D-2E99-B6439794037D}"/>
              </a:ext>
            </a:extLst>
          </p:cNvPr>
          <p:cNvGrpSpPr/>
          <p:nvPr/>
        </p:nvGrpSpPr>
        <p:grpSpPr>
          <a:xfrm>
            <a:off x="-143164" y="72427"/>
            <a:ext cx="7840466" cy="969818"/>
            <a:chOff x="56012" y="525"/>
            <a:chExt cx="7840466" cy="9698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F37E8B3-45C7-03B0-5030-F1E3D01B146B}"/>
                </a:ext>
              </a:extLst>
            </p:cNvPr>
            <p:cNvSpPr/>
            <p:nvPr/>
          </p:nvSpPr>
          <p:spPr>
            <a:xfrm>
              <a:off x="56012" y="525"/>
              <a:ext cx="286327" cy="969818"/>
            </a:xfrm>
            <a:prstGeom prst="round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F86337-876C-31E2-F524-E2CA7E758E26}"/>
                </a:ext>
              </a:extLst>
            </p:cNvPr>
            <p:cNvSpPr txBox="1"/>
            <p:nvPr/>
          </p:nvSpPr>
          <p:spPr>
            <a:xfrm>
              <a:off x="342339" y="169963"/>
              <a:ext cx="755413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TỔNG QUAN KIẾN TRÚC HỆ THỐNG</a:t>
              </a:r>
              <a:endParaRPr lang="vi-VN" sz="3500" b="1" dirty="0">
                <a:solidFill>
                  <a:srgbClr val="FFC000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A4ACC791-1AC8-DAD0-0364-3442553425EF}"/>
              </a:ext>
            </a:extLst>
          </p:cNvPr>
          <p:cNvSpPr txBox="1"/>
          <p:nvPr/>
        </p:nvSpPr>
        <p:spPr>
          <a:xfrm>
            <a:off x="9028915" y="724354"/>
            <a:ext cx="3174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6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CÁC THÀNH PHẦN CHÍNH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A1A568A-B58B-502F-9D7D-CD738EFA03BF}"/>
              </a:ext>
            </a:extLst>
          </p:cNvPr>
          <p:cNvGrpSpPr/>
          <p:nvPr/>
        </p:nvGrpSpPr>
        <p:grpSpPr>
          <a:xfrm>
            <a:off x="8584478" y="2794928"/>
            <a:ext cx="3380843" cy="461665"/>
            <a:chOff x="7815090" y="1006952"/>
            <a:chExt cx="3380843" cy="461665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3B40D32-327B-4582-E57C-0453B70929AF}"/>
                </a:ext>
              </a:extLst>
            </p:cNvPr>
            <p:cNvSpPr txBox="1"/>
            <p:nvPr/>
          </p:nvSpPr>
          <p:spPr>
            <a:xfrm>
              <a:off x="8107064" y="1006952"/>
              <a:ext cx="3088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Billing Engine</a:t>
              </a:r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</a:t>
              </a:r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Quản lý giá, tạo hóa đơn và đăng ký,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03" name="Graphic 102" descr="Badge Tick1 with solid fill">
              <a:extLst>
                <a:ext uri="{FF2B5EF4-FFF2-40B4-BE49-F238E27FC236}">
                  <a16:creationId xmlns:a16="http://schemas.microsoft.com/office/drawing/2014/main" id="{8E204940-1375-682C-402D-B677F09D24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815090" y="1060296"/>
              <a:ext cx="291974" cy="291974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EC20E67-4D82-54CA-F3F9-186E1AF19BFD}"/>
              </a:ext>
            </a:extLst>
          </p:cNvPr>
          <p:cNvGrpSpPr/>
          <p:nvPr/>
        </p:nvGrpSpPr>
        <p:grpSpPr>
          <a:xfrm>
            <a:off x="8584478" y="2044212"/>
            <a:ext cx="3380843" cy="646331"/>
            <a:chOff x="7815090" y="1006952"/>
            <a:chExt cx="3380843" cy="646331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42ABB03-2732-DB47-30A8-F22CF2FB2B29}"/>
                </a:ext>
              </a:extLst>
            </p:cNvPr>
            <p:cNvSpPr txBox="1"/>
            <p:nvPr/>
          </p:nvSpPr>
          <p:spPr>
            <a:xfrm>
              <a:off x="8107064" y="1006952"/>
              <a:ext cx="3088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Customer Portal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 Khách hàng có thể xem hóa đơn, thực hiện thanh toán và tải xuống hóa đơn.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07" name="Graphic 106" descr="Badge Tick1 with solid fill">
              <a:extLst>
                <a:ext uri="{FF2B5EF4-FFF2-40B4-BE49-F238E27FC236}">
                  <a16:creationId xmlns:a16="http://schemas.microsoft.com/office/drawing/2014/main" id="{07257A63-7235-7942-9753-80E686A0D7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815090" y="1060296"/>
              <a:ext cx="291974" cy="291974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FA8467E-4D9C-7CC1-7D6B-225627C4CB5B}"/>
              </a:ext>
            </a:extLst>
          </p:cNvPr>
          <p:cNvGrpSpPr/>
          <p:nvPr/>
        </p:nvGrpSpPr>
        <p:grpSpPr>
          <a:xfrm>
            <a:off x="8584478" y="3360978"/>
            <a:ext cx="3380843" cy="646331"/>
            <a:chOff x="7815090" y="1006952"/>
            <a:chExt cx="3380843" cy="646331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D1FB7DD-AE53-DCAD-B774-83B5B7B0A9F1}"/>
                </a:ext>
              </a:extLst>
            </p:cNvPr>
            <p:cNvSpPr txBox="1"/>
            <p:nvPr/>
          </p:nvSpPr>
          <p:spPr>
            <a:xfrm>
              <a:off x="8107064" y="1006952"/>
              <a:ext cx="3088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Payment Gateway Adapter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 Kết nối với mạng lưới </a:t>
              </a:r>
              <a:r>
                <a:rPr lang="en-US" sz="1200" dirty="0" err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VietQR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, </a:t>
              </a:r>
              <a:r>
                <a:rPr lang="en-US" sz="1200" dirty="0" err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NAPAS247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 và Open Banking.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10" name="Graphic 109" descr="Badge Tick1 with solid fill">
              <a:extLst>
                <a:ext uri="{FF2B5EF4-FFF2-40B4-BE49-F238E27FC236}">
                  <a16:creationId xmlns:a16="http://schemas.microsoft.com/office/drawing/2014/main" id="{88000BF7-5B79-0465-AD5F-4C973F7143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815090" y="1060296"/>
              <a:ext cx="291974" cy="291974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E311E12-2705-8A41-AC23-F04215616201}"/>
              </a:ext>
            </a:extLst>
          </p:cNvPr>
          <p:cNvGrpSpPr/>
          <p:nvPr/>
        </p:nvGrpSpPr>
        <p:grpSpPr>
          <a:xfrm>
            <a:off x="8584478" y="4111694"/>
            <a:ext cx="3380843" cy="646331"/>
            <a:chOff x="7815090" y="1006952"/>
            <a:chExt cx="3380843" cy="646331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6B0A4E8-B1A4-BD0E-FDB7-84E558AD21AD}"/>
                </a:ext>
              </a:extLst>
            </p:cNvPr>
            <p:cNvSpPr txBox="1"/>
            <p:nvPr/>
          </p:nvSpPr>
          <p:spPr>
            <a:xfrm>
              <a:off x="8107064" y="1006952"/>
              <a:ext cx="3088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E-Invoice Adapter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 Tích hợp với các nhà cung cấp được chứng nhận như MISA, </a:t>
              </a:r>
              <a:r>
                <a:rPr lang="en-US" sz="1200" dirty="0" err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VNPT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, </a:t>
              </a:r>
              <a:r>
                <a:rPr lang="en-US" sz="1200" dirty="0" err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FPT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14" name="Graphic 113" descr="Badge Tick1 with solid fill">
              <a:extLst>
                <a:ext uri="{FF2B5EF4-FFF2-40B4-BE49-F238E27FC236}">
                  <a16:creationId xmlns:a16="http://schemas.microsoft.com/office/drawing/2014/main" id="{2219A6BE-432F-1A75-777A-69FC12222A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815090" y="1060296"/>
              <a:ext cx="291974" cy="291974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3CFB5AE-38DF-5607-A34B-A87AE5BB458D}"/>
              </a:ext>
            </a:extLst>
          </p:cNvPr>
          <p:cNvGrpSpPr/>
          <p:nvPr/>
        </p:nvGrpSpPr>
        <p:grpSpPr>
          <a:xfrm>
            <a:off x="8584478" y="4862410"/>
            <a:ext cx="3380843" cy="1015663"/>
            <a:chOff x="7815090" y="1006952"/>
            <a:chExt cx="3380843" cy="1015663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D32CE9F-205A-3B52-2485-6F3B0FA12DE2}"/>
                </a:ext>
              </a:extLst>
            </p:cNvPr>
            <p:cNvSpPr txBox="1"/>
            <p:nvPr/>
          </p:nvSpPr>
          <p:spPr>
            <a:xfrm>
              <a:off x="8107064" y="1006952"/>
              <a:ext cx="30888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Trusted Billing platform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 </a:t>
              </a:r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Là trái tim của hệ thống, hoạt động trên mô hình </a:t>
              </a:r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microservices – cloud-native</a:t>
              </a:r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, chịu trách nhiệm xử lý, lưu trữ, và điều phối toàn bộ quy trình thanh toán – hóa đơn.</a:t>
              </a:r>
            </a:p>
          </p:txBody>
        </p:sp>
        <p:pic>
          <p:nvPicPr>
            <p:cNvPr id="117" name="Graphic 116" descr="Badge Tick1 with solid fill">
              <a:extLst>
                <a:ext uri="{FF2B5EF4-FFF2-40B4-BE49-F238E27FC236}">
                  <a16:creationId xmlns:a16="http://schemas.microsoft.com/office/drawing/2014/main" id="{0E360C88-6598-62F2-61CC-9619D897368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815090" y="1060296"/>
              <a:ext cx="291974" cy="291974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005C0A7-D9F2-4751-A9EE-C44EF55474AC}"/>
              </a:ext>
            </a:extLst>
          </p:cNvPr>
          <p:cNvGrpSpPr/>
          <p:nvPr/>
        </p:nvGrpSpPr>
        <p:grpSpPr>
          <a:xfrm>
            <a:off x="8584478" y="5982459"/>
            <a:ext cx="3380843" cy="646331"/>
            <a:chOff x="7815090" y="1006952"/>
            <a:chExt cx="3380843" cy="646331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D928471-09AD-9288-1553-D64B558CA991}"/>
                </a:ext>
              </a:extLst>
            </p:cNvPr>
            <p:cNvSpPr txBox="1"/>
            <p:nvPr/>
          </p:nvSpPr>
          <p:spPr>
            <a:xfrm>
              <a:off x="8107064" y="1006952"/>
              <a:ext cx="30888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Admin Console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 </a:t>
              </a:r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Dành cho nhà vận hành hệ thống để theo dõi khách hàng và chỉ số tuân thủ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33" name="Graphic 132" descr="Badge Tick1 with solid fill">
              <a:extLst>
                <a:ext uri="{FF2B5EF4-FFF2-40B4-BE49-F238E27FC236}">
                  <a16:creationId xmlns:a16="http://schemas.microsoft.com/office/drawing/2014/main" id="{70B05FB1-EB36-A815-7872-FB7A0E6D67F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815090" y="1060296"/>
              <a:ext cx="291974" cy="291974"/>
            </a:xfrm>
            <a:prstGeom prst="rect">
              <a:avLst/>
            </a:prstGeom>
          </p:spPr>
        </p:pic>
      </p:grpSp>
      <p:pic>
        <p:nvPicPr>
          <p:cNvPr id="135" name="Graphic 134" descr="Excellent with solid fill">
            <a:extLst>
              <a:ext uri="{FF2B5EF4-FFF2-40B4-BE49-F238E27FC236}">
                <a16:creationId xmlns:a16="http://schemas.microsoft.com/office/drawing/2014/main" id="{257640E9-2210-DAE3-E2DE-44B2C7C798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5414" y="93411"/>
            <a:ext cx="630943" cy="6309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BA018C-F536-F8C8-ECC3-AA1775AF71DD}"/>
              </a:ext>
            </a:extLst>
          </p:cNvPr>
          <p:cNvGrpSpPr/>
          <p:nvPr/>
        </p:nvGrpSpPr>
        <p:grpSpPr>
          <a:xfrm>
            <a:off x="122327" y="933133"/>
            <a:ext cx="7902222" cy="5850356"/>
            <a:chOff x="122327" y="933133"/>
            <a:chExt cx="7902222" cy="5850356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3031660B-7A09-CB3B-5FA8-B743A10E9F9B}"/>
                </a:ext>
              </a:extLst>
            </p:cNvPr>
            <p:cNvGrpSpPr/>
            <p:nvPr/>
          </p:nvGrpSpPr>
          <p:grpSpPr>
            <a:xfrm>
              <a:off x="122327" y="933133"/>
              <a:ext cx="7902222" cy="5850356"/>
              <a:chOff x="349350" y="949660"/>
              <a:chExt cx="7902222" cy="5850356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4A5FCFD3-3C03-0E1E-5FA0-576AF997AD34}"/>
                  </a:ext>
                </a:extLst>
              </p:cNvPr>
              <p:cNvGrpSpPr/>
              <p:nvPr/>
            </p:nvGrpSpPr>
            <p:grpSpPr>
              <a:xfrm>
                <a:off x="6602416" y="1060281"/>
                <a:ext cx="1649156" cy="1462522"/>
                <a:chOff x="6602416" y="1060281"/>
                <a:chExt cx="1649156" cy="1462522"/>
              </a:xfrm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E38109C3-F876-622D-9353-F93B12502969}"/>
                    </a:ext>
                  </a:extLst>
                </p:cNvPr>
                <p:cNvGrpSpPr/>
                <p:nvPr/>
              </p:nvGrpSpPr>
              <p:grpSpPr>
                <a:xfrm>
                  <a:off x="6602416" y="1754914"/>
                  <a:ext cx="1649156" cy="767889"/>
                  <a:chOff x="421795" y="3069296"/>
                  <a:chExt cx="1649156" cy="767889"/>
                </a:xfrm>
              </p:grpSpPr>
              <p:sp>
                <p:nvSpPr>
                  <p:cNvPr id="120" name="Rectangle: Rounded Corners 119">
                    <a:extLst>
                      <a:ext uri="{FF2B5EF4-FFF2-40B4-BE49-F238E27FC236}">
                        <a16:creationId xmlns:a16="http://schemas.microsoft.com/office/drawing/2014/main" id="{1B558D6B-B4D0-3A60-5638-513CE9A3A392}"/>
                      </a:ext>
                    </a:extLst>
                  </p:cNvPr>
                  <p:cNvSpPr/>
                  <p:nvPr/>
                </p:nvSpPr>
                <p:spPr>
                  <a:xfrm>
                    <a:off x="421795" y="3069296"/>
                    <a:ext cx="1649156" cy="767889"/>
                  </a:xfrm>
                  <a:prstGeom prst="roundRect">
                    <a:avLst/>
                  </a:prstGeom>
                  <a:solidFill>
                    <a:srgbClr val="F7F5FF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/>
                  </a:p>
                </p:txBody>
              </p:sp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1AF0A9B2-56B7-632C-D80C-832C6C8AF0CE}"/>
                      </a:ext>
                    </a:extLst>
                  </p:cNvPr>
                  <p:cNvSpPr txBox="1"/>
                  <p:nvPr/>
                </p:nvSpPr>
                <p:spPr>
                  <a:xfrm>
                    <a:off x="484048" y="3191617"/>
                    <a:ext cx="15292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vi-VN" sz="1400" b="1" dirty="0">
                        <a:solidFill>
                          <a:srgbClr val="433DB9"/>
                        </a:solidFill>
                        <a:latin typeface="Roboto" pitchFamily="2" charset="0"/>
                        <a:ea typeface="Roboto" pitchFamily="2" charset="0"/>
                      </a:rPr>
                      <a:t>ADMIN CONTROLER</a:t>
                    </a:r>
                  </a:p>
                </p:txBody>
              </p:sp>
            </p:grpSp>
            <p:pic>
              <p:nvPicPr>
                <p:cNvPr id="126" name="Picture 125" descr="A group of icons of different people&#10;&#10;AI-generated content may be incorrect.">
                  <a:extLst>
                    <a:ext uri="{FF2B5EF4-FFF2-40B4-BE49-F238E27FC236}">
                      <a16:creationId xmlns:a16="http://schemas.microsoft.com/office/drawing/2014/main" id="{906DF7E1-6804-FEB5-1E1E-86918A3117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17" r="49638" b="56716"/>
                <a:stretch>
                  <a:fillRect/>
                </a:stretch>
              </p:blipFill>
              <p:spPr>
                <a:xfrm>
                  <a:off x="6952464" y="1060281"/>
                  <a:ext cx="971861" cy="819806"/>
                </a:xfrm>
                <a:prstGeom prst="rect">
                  <a:avLst/>
                </a:prstGeom>
              </p:spPr>
            </p:pic>
          </p:grp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62B4419-8679-0BF2-3119-FF1D479AC0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1270" y="2733951"/>
                <a:ext cx="0" cy="1925021"/>
              </a:xfrm>
              <a:prstGeom prst="line">
                <a:avLst/>
              </a:prstGeom>
              <a:ln>
                <a:solidFill>
                  <a:srgbClr val="433DB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2427EA4-DCD4-0DD1-A4A6-F2DB588C541F}"/>
                  </a:ext>
                </a:extLst>
              </p:cNvPr>
              <p:cNvGrpSpPr/>
              <p:nvPr/>
            </p:nvGrpSpPr>
            <p:grpSpPr>
              <a:xfrm>
                <a:off x="349350" y="949660"/>
                <a:ext cx="1788695" cy="1796465"/>
                <a:chOff x="757415" y="2509989"/>
                <a:chExt cx="1788695" cy="1796465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B0E73DEC-3F64-2300-8BD4-EB88E6F907A4}"/>
                    </a:ext>
                  </a:extLst>
                </p:cNvPr>
                <p:cNvSpPr/>
                <p:nvPr/>
              </p:nvSpPr>
              <p:spPr>
                <a:xfrm>
                  <a:off x="820882" y="3512127"/>
                  <a:ext cx="1725228" cy="794327"/>
                </a:xfrm>
                <a:prstGeom prst="roundRect">
                  <a:avLst/>
                </a:prstGeom>
                <a:solidFill>
                  <a:srgbClr val="B3BCF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pic>
              <p:nvPicPr>
                <p:cNvPr id="19" name="Picture 18" descr="A cartoon of a person at a desk&#10;&#10;AI-generated content may be incorrect.">
                  <a:extLst>
                    <a:ext uri="{FF2B5EF4-FFF2-40B4-BE49-F238E27FC236}">
                      <a16:creationId xmlns:a16="http://schemas.microsoft.com/office/drawing/2014/main" id="{79E3B451-BC52-D2E4-6D57-E2D2F9383A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52" t="13541" r="5629" b="18853"/>
                <a:stretch>
                  <a:fillRect/>
                </a:stretch>
              </p:blipFill>
              <p:spPr>
                <a:xfrm>
                  <a:off x="826232" y="2509989"/>
                  <a:ext cx="1656412" cy="1273690"/>
                </a:xfrm>
                <a:prstGeom prst="rect">
                  <a:avLst/>
                </a:prstGeom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9A064C3-A026-F785-537F-E471CB715D20}"/>
                    </a:ext>
                  </a:extLst>
                </p:cNvPr>
                <p:cNvSpPr txBox="1"/>
                <p:nvPr/>
              </p:nvSpPr>
              <p:spPr>
                <a:xfrm>
                  <a:off x="757415" y="3826283"/>
                  <a:ext cx="17252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1400" b="1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SME</a:t>
                  </a: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8A6BEB5A-BE4F-43FE-D679-CBBAE63FD85E}"/>
                  </a:ext>
                </a:extLst>
              </p:cNvPr>
              <p:cNvGrpSpPr/>
              <p:nvPr/>
            </p:nvGrpSpPr>
            <p:grpSpPr>
              <a:xfrm>
                <a:off x="3247990" y="1193032"/>
                <a:ext cx="3195096" cy="1356465"/>
                <a:chOff x="3901198" y="1274628"/>
                <a:chExt cx="3195096" cy="1356465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5F1CA6C9-815D-295A-F6BF-7B06D9E91EA3}"/>
                    </a:ext>
                  </a:extLst>
                </p:cNvPr>
                <p:cNvSpPr/>
                <p:nvPr/>
              </p:nvSpPr>
              <p:spPr>
                <a:xfrm>
                  <a:off x="3935492" y="1836766"/>
                  <a:ext cx="3126509" cy="794327"/>
                </a:xfrm>
                <a:prstGeom prst="roundRect">
                  <a:avLst/>
                </a:prstGeom>
                <a:solidFill>
                  <a:srgbClr val="9C9FE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9940979-E8A6-0CDF-0DE8-CB43C5C8044C}"/>
                    </a:ext>
                  </a:extLst>
                </p:cNvPr>
                <p:cNvSpPr txBox="1"/>
                <p:nvPr/>
              </p:nvSpPr>
              <p:spPr>
                <a:xfrm>
                  <a:off x="3901198" y="2046182"/>
                  <a:ext cx="319509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1400" b="1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TRUSTED BILLING PLATFORM</a:t>
                  </a:r>
                </a:p>
              </p:txBody>
            </p:sp>
            <p:pic>
              <p:nvPicPr>
                <p:cNvPr id="9" name="Picture 8" descr="A black background with purple and yellow text&#10;&#10;AI-generated content may be incorrect.">
                  <a:extLst>
                    <a:ext uri="{FF2B5EF4-FFF2-40B4-BE49-F238E27FC236}">
                      <a16:creationId xmlns:a16="http://schemas.microsoft.com/office/drawing/2014/main" id="{0E509824-CDF0-2F4D-5BC5-E187A354A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5460" y="1274628"/>
                  <a:ext cx="2336735" cy="554305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65AC7A4-877D-7499-D635-8E600C8894ED}"/>
                  </a:ext>
                </a:extLst>
              </p:cNvPr>
              <p:cNvGrpSpPr/>
              <p:nvPr/>
            </p:nvGrpSpPr>
            <p:grpSpPr>
              <a:xfrm>
                <a:off x="2675599" y="3083588"/>
                <a:ext cx="1741566" cy="935908"/>
                <a:chOff x="3421561" y="3599145"/>
                <a:chExt cx="1741566" cy="93590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475D88F-764F-8C2B-B3AB-7D04BFF07CB4}"/>
                    </a:ext>
                  </a:extLst>
                </p:cNvPr>
                <p:cNvSpPr/>
                <p:nvPr/>
              </p:nvSpPr>
              <p:spPr>
                <a:xfrm>
                  <a:off x="3421561" y="3599145"/>
                  <a:ext cx="1741566" cy="935908"/>
                </a:xfrm>
                <a:prstGeom prst="roundRect">
                  <a:avLst/>
                </a:prstGeom>
                <a:solidFill>
                  <a:srgbClr val="F7F5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0E23B53-3397-3267-7E50-17EFDEB8FDCF}"/>
                    </a:ext>
                  </a:extLst>
                </p:cNvPr>
                <p:cNvSpPr txBox="1"/>
                <p:nvPr/>
              </p:nvSpPr>
              <p:spPr>
                <a:xfrm>
                  <a:off x="3458846" y="3922513"/>
                  <a:ext cx="170428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1400" b="1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BILLING ENGINE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F7075DF-543D-F7A9-FC3D-C45E10F1EDBE}"/>
                  </a:ext>
                </a:extLst>
              </p:cNvPr>
              <p:cNvGrpSpPr/>
              <p:nvPr/>
            </p:nvGrpSpPr>
            <p:grpSpPr>
              <a:xfrm>
                <a:off x="4528171" y="3071519"/>
                <a:ext cx="1741566" cy="935908"/>
                <a:chOff x="3421561" y="3599145"/>
                <a:chExt cx="1741566" cy="935908"/>
              </a:xfrm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2ACC5864-4115-6028-BB60-42FA79F9A1A8}"/>
                    </a:ext>
                  </a:extLst>
                </p:cNvPr>
                <p:cNvSpPr/>
                <p:nvPr/>
              </p:nvSpPr>
              <p:spPr>
                <a:xfrm>
                  <a:off x="3421561" y="3599145"/>
                  <a:ext cx="1741566" cy="935908"/>
                </a:xfrm>
                <a:prstGeom prst="roundRect">
                  <a:avLst/>
                </a:prstGeom>
                <a:solidFill>
                  <a:srgbClr val="F7F5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2F69385-D7C4-3130-A2C8-6F9AEF8DABC4}"/>
                    </a:ext>
                  </a:extLst>
                </p:cNvPr>
                <p:cNvSpPr txBox="1"/>
                <p:nvPr/>
              </p:nvSpPr>
              <p:spPr>
                <a:xfrm>
                  <a:off x="3440203" y="3681213"/>
                  <a:ext cx="1704281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1400" b="1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PAYMENT GATEWAY ADAPTER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8039CFC-BFCB-CC0C-726C-9A2CDB9C19B3}"/>
                  </a:ext>
                </a:extLst>
              </p:cNvPr>
              <p:cNvGrpSpPr/>
              <p:nvPr/>
            </p:nvGrpSpPr>
            <p:grpSpPr>
              <a:xfrm>
                <a:off x="6380743" y="3083588"/>
                <a:ext cx="1815287" cy="935908"/>
                <a:chOff x="3421561" y="3599145"/>
                <a:chExt cx="1815287" cy="935908"/>
              </a:xfrm>
            </p:grpSpPr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8784EE22-D0F6-46E2-16D8-2FF3761ADA92}"/>
                    </a:ext>
                  </a:extLst>
                </p:cNvPr>
                <p:cNvSpPr/>
                <p:nvPr/>
              </p:nvSpPr>
              <p:spPr>
                <a:xfrm>
                  <a:off x="3421561" y="3599145"/>
                  <a:ext cx="1741566" cy="935908"/>
                </a:xfrm>
                <a:prstGeom prst="roundRect">
                  <a:avLst/>
                </a:prstGeom>
                <a:solidFill>
                  <a:srgbClr val="F7F5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506B273-58C8-1544-5C03-CCB3CDF40E86}"/>
                    </a:ext>
                  </a:extLst>
                </p:cNvPr>
                <p:cNvSpPr txBox="1"/>
                <p:nvPr/>
              </p:nvSpPr>
              <p:spPr>
                <a:xfrm>
                  <a:off x="3532567" y="3799402"/>
                  <a:ext cx="170428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1400" b="1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E-INVOICE ADAPTER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D18CD85-9AE8-FEFF-083D-E89AE872AE61}"/>
                  </a:ext>
                </a:extLst>
              </p:cNvPr>
              <p:cNvGrpSpPr/>
              <p:nvPr/>
            </p:nvGrpSpPr>
            <p:grpSpPr>
              <a:xfrm>
                <a:off x="3746730" y="2484362"/>
                <a:ext cx="3340343" cy="638829"/>
                <a:chOff x="3880212" y="2501565"/>
                <a:chExt cx="3700800" cy="1193206"/>
              </a:xfrm>
            </p:grpSpPr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27488029-AD11-4A74-9FFD-2E966F7C80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80212" y="3237417"/>
                  <a:ext cx="0" cy="445284"/>
                </a:xfrm>
                <a:prstGeom prst="straightConnector1">
                  <a:avLst/>
                </a:prstGeom>
                <a:ln>
                  <a:solidFill>
                    <a:srgbClr val="433DB9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BB616293-1686-E9E3-9756-21B2DA5DBC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72271" y="3249487"/>
                  <a:ext cx="0" cy="445284"/>
                </a:xfrm>
                <a:prstGeom prst="straightConnector1">
                  <a:avLst/>
                </a:prstGeom>
                <a:ln>
                  <a:solidFill>
                    <a:srgbClr val="433DB9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317E529-AB3F-846C-2AED-A62E9C3343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40524" y="2501565"/>
                  <a:ext cx="1" cy="756721"/>
                </a:xfrm>
                <a:prstGeom prst="straightConnector1">
                  <a:avLst/>
                </a:prstGeom>
                <a:ln>
                  <a:solidFill>
                    <a:srgbClr val="433DB9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EB62EBC-686C-0A52-927A-8E7FAD59BDB3}"/>
                    </a:ext>
                  </a:extLst>
                </p:cNvPr>
                <p:cNvCxnSpPr/>
                <p:nvPr/>
              </p:nvCxnSpPr>
              <p:spPr>
                <a:xfrm flipV="1">
                  <a:off x="3880212" y="3237417"/>
                  <a:ext cx="3700800" cy="0"/>
                </a:xfrm>
                <a:prstGeom prst="line">
                  <a:avLst/>
                </a:prstGeom>
                <a:ln>
                  <a:solidFill>
                    <a:srgbClr val="433DB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0806241-C95F-D306-F2E1-A767E8426D71}"/>
                  </a:ext>
                </a:extLst>
              </p:cNvPr>
              <p:cNvGrpSpPr/>
              <p:nvPr/>
            </p:nvGrpSpPr>
            <p:grpSpPr>
              <a:xfrm>
                <a:off x="3622919" y="4219426"/>
                <a:ext cx="2161702" cy="1390613"/>
                <a:chOff x="9434580" y="1233377"/>
                <a:chExt cx="2207490" cy="1542712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B2CDEF1A-2ED0-DDDD-1F3B-B36BD6BC033C}"/>
                    </a:ext>
                  </a:extLst>
                </p:cNvPr>
                <p:cNvSpPr/>
                <p:nvPr/>
              </p:nvSpPr>
              <p:spPr>
                <a:xfrm>
                  <a:off x="9434580" y="1981762"/>
                  <a:ext cx="2207490" cy="794327"/>
                </a:xfrm>
                <a:prstGeom prst="roundRect">
                  <a:avLst/>
                </a:prstGeom>
                <a:solidFill>
                  <a:srgbClr val="B3BCF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pic>
              <p:nvPicPr>
                <p:cNvPr id="45" name="Picture 44" descr="A group of people carrying money and a bank building&#10;&#10;AI-generated content may be incorrect.">
                  <a:extLst>
                    <a:ext uri="{FF2B5EF4-FFF2-40B4-BE49-F238E27FC236}">
                      <a16:creationId xmlns:a16="http://schemas.microsoft.com/office/drawing/2014/main" id="{67CAAE25-3C89-448E-A535-C221CF3A06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7520" y="1233377"/>
                  <a:ext cx="1613999" cy="984284"/>
                </a:xfrm>
                <a:prstGeom prst="rect">
                  <a:avLst/>
                </a:prstGeom>
              </p:spPr>
            </p:pic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D527FA3-EEE9-9246-2BE4-D32BAC5614F8}"/>
                    </a:ext>
                  </a:extLst>
                </p:cNvPr>
                <p:cNvSpPr txBox="1"/>
                <p:nvPr/>
              </p:nvSpPr>
              <p:spPr>
                <a:xfrm>
                  <a:off x="9675710" y="2297530"/>
                  <a:ext cx="172522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1400" b="1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NGÂN HÀNG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89F7FF8-5EF9-14B9-1D78-6FC6FDD5FC8F}"/>
                  </a:ext>
                </a:extLst>
              </p:cNvPr>
              <p:cNvGrpSpPr/>
              <p:nvPr/>
            </p:nvGrpSpPr>
            <p:grpSpPr>
              <a:xfrm>
                <a:off x="5960376" y="4222940"/>
                <a:ext cx="2221245" cy="1404651"/>
                <a:chOff x="9255705" y="2856099"/>
                <a:chExt cx="2221245" cy="14046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C56525B0-2ED7-F384-3F7E-C232E2193D6C}"/>
                    </a:ext>
                  </a:extLst>
                </p:cNvPr>
                <p:cNvSpPr/>
                <p:nvPr/>
              </p:nvSpPr>
              <p:spPr>
                <a:xfrm>
                  <a:off x="9255705" y="3418333"/>
                  <a:ext cx="2207490" cy="842417"/>
                </a:xfrm>
                <a:prstGeom prst="roundRect">
                  <a:avLst/>
                </a:prstGeom>
                <a:solidFill>
                  <a:srgbClr val="B3BCF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66E040C-24F3-D0BB-5723-E58FC8B71C0F}"/>
                    </a:ext>
                  </a:extLst>
                </p:cNvPr>
                <p:cNvSpPr txBox="1"/>
                <p:nvPr/>
              </p:nvSpPr>
              <p:spPr>
                <a:xfrm>
                  <a:off x="9269460" y="3699301"/>
                  <a:ext cx="220749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1400" b="1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NHÀ CUNG CẤP HÓA ĐƠN ĐIỆN TỬ</a:t>
                  </a:r>
                </a:p>
              </p:txBody>
            </p:sp>
            <p:pic>
              <p:nvPicPr>
                <p:cNvPr id="49" name="Picture 48" descr="A person standing next to a phone and a receipt&#10;&#10;AI-generated content may be incorrect.">
                  <a:extLst>
                    <a:ext uri="{FF2B5EF4-FFF2-40B4-BE49-F238E27FC236}">
                      <a16:creationId xmlns:a16="http://schemas.microsoft.com/office/drawing/2014/main" id="{8BAD210E-74E2-1F5C-78FD-878FF3FF5A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41590" y="2856099"/>
                  <a:ext cx="1308607" cy="872064"/>
                </a:xfrm>
                <a:prstGeom prst="rect">
                  <a:avLst/>
                </a:prstGeom>
              </p:spPr>
            </p:pic>
          </p:grp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4AFFB25-9E00-8159-1F08-786D4F6051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46383" y="2348961"/>
                <a:ext cx="862423" cy="0"/>
              </a:xfrm>
              <a:prstGeom prst="straightConnector1">
                <a:avLst/>
              </a:prstGeom>
              <a:ln>
                <a:solidFill>
                  <a:srgbClr val="433DB9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AEF737F6-B4EA-8309-7965-F1431C3D11A2}"/>
                  </a:ext>
                </a:extLst>
              </p:cNvPr>
              <p:cNvGrpSpPr/>
              <p:nvPr/>
            </p:nvGrpSpPr>
            <p:grpSpPr>
              <a:xfrm>
                <a:off x="5520516" y="5831281"/>
                <a:ext cx="2633496" cy="968735"/>
                <a:chOff x="9249775" y="4251808"/>
                <a:chExt cx="2633496" cy="968735"/>
              </a:xfrm>
            </p:grpSpPr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E9530417-7563-78FF-A587-A4A3B15D6519}"/>
                    </a:ext>
                  </a:extLst>
                </p:cNvPr>
                <p:cNvSpPr/>
                <p:nvPr/>
              </p:nvSpPr>
              <p:spPr>
                <a:xfrm>
                  <a:off x="9866266" y="4395725"/>
                  <a:ext cx="2017005" cy="714135"/>
                </a:xfrm>
                <a:prstGeom prst="roundRect">
                  <a:avLst/>
                </a:prstGeom>
                <a:solidFill>
                  <a:srgbClr val="B3BCF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7C7F364-D9DE-D957-88C9-DE98F9C5620A}"/>
                    </a:ext>
                  </a:extLst>
                </p:cNvPr>
                <p:cNvSpPr txBox="1"/>
                <p:nvPr/>
              </p:nvSpPr>
              <p:spPr>
                <a:xfrm>
                  <a:off x="10152367" y="4646302"/>
                  <a:ext cx="15869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1400" b="1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CƠ QUAN THUẾ</a:t>
                  </a:r>
                </a:p>
              </p:txBody>
            </p:sp>
            <p:pic>
              <p:nvPicPr>
                <p:cNvPr id="62" name="Picture 61" descr="A person standing next to a computer with a pencil&#10;&#10;AI-generated content may be incorrect.">
                  <a:extLst>
                    <a:ext uri="{FF2B5EF4-FFF2-40B4-BE49-F238E27FC236}">
                      <a16:creationId xmlns:a16="http://schemas.microsoft.com/office/drawing/2014/main" id="{F17E7BE9-36DD-7868-E4A1-1C5D6E80A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49775" y="4251808"/>
                  <a:ext cx="968735" cy="968735"/>
                </a:xfrm>
                <a:prstGeom prst="rect">
                  <a:avLst/>
                </a:prstGeom>
              </p:spPr>
            </p:pic>
          </p:grp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9D151ECF-1361-2641-268E-F5931B606A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5509" y="5642735"/>
                <a:ext cx="0" cy="360000"/>
              </a:xfrm>
              <a:prstGeom prst="straightConnector1">
                <a:avLst/>
              </a:prstGeom>
              <a:ln>
                <a:solidFill>
                  <a:srgbClr val="433DB9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DA73EB86-0CA7-E60F-DCF3-67F550A17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6502" y="4007427"/>
                <a:ext cx="0" cy="360000"/>
              </a:xfrm>
              <a:prstGeom prst="straightConnector1">
                <a:avLst/>
              </a:prstGeom>
              <a:ln>
                <a:solidFill>
                  <a:srgbClr val="433DB9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236550D5-91CB-F762-4860-0681203A0C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0145" y="4007427"/>
                <a:ext cx="0" cy="360000"/>
              </a:xfrm>
              <a:prstGeom prst="straightConnector1">
                <a:avLst/>
              </a:prstGeom>
              <a:ln>
                <a:solidFill>
                  <a:srgbClr val="433DB9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2182C49-15E5-EA7A-D5B6-403449436EE3}"/>
                  </a:ext>
                </a:extLst>
              </p:cNvPr>
              <p:cNvGrpSpPr/>
              <p:nvPr/>
            </p:nvGrpSpPr>
            <p:grpSpPr>
              <a:xfrm>
                <a:off x="419119" y="3069296"/>
                <a:ext cx="1649156" cy="767889"/>
                <a:chOff x="421795" y="3069296"/>
                <a:chExt cx="1649156" cy="767889"/>
              </a:xfrm>
            </p:grpSpPr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165C1A0D-96A5-2A90-1C8B-479625EBCEAF}"/>
                    </a:ext>
                  </a:extLst>
                </p:cNvPr>
                <p:cNvSpPr/>
                <p:nvPr/>
              </p:nvSpPr>
              <p:spPr>
                <a:xfrm>
                  <a:off x="421795" y="3069296"/>
                  <a:ext cx="1649156" cy="767889"/>
                </a:xfrm>
                <a:prstGeom prst="roundRect">
                  <a:avLst/>
                </a:prstGeom>
                <a:solidFill>
                  <a:srgbClr val="F7F5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0F4552DA-F6DF-C381-D725-64E867312019}"/>
                    </a:ext>
                  </a:extLst>
                </p:cNvPr>
                <p:cNvSpPr txBox="1"/>
                <p:nvPr/>
              </p:nvSpPr>
              <p:spPr>
                <a:xfrm>
                  <a:off x="484048" y="3191617"/>
                  <a:ext cx="152924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1400" b="1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MERCHANT PORTAL</a:t>
                  </a: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A022094D-8F7A-06F0-1BC1-0B5D28CED838}"/>
                  </a:ext>
                </a:extLst>
              </p:cNvPr>
              <p:cNvGrpSpPr/>
              <p:nvPr/>
            </p:nvGrpSpPr>
            <p:grpSpPr>
              <a:xfrm>
                <a:off x="398813" y="4219426"/>
                <a:ext cx="1649156" cy="767889"/>
                <a:chOff x="421795" y="3069296"/>
                <a:chExt cx="1649156" cy="767889"/>
              </a:xfrm>
            </p:grpSpPr>
            <p:sp>
              <p:nvSpPr>
                <p:cNvPr id="91" name="Rectangle: Rounded Corners 90">
                  <a:extLst>
                    <a:ext uri="{FF2B5EF4-FFF2-40B4-BE49-F238E27FC236}">
                      <a16:creationId xmlns:a16="http://schemas.microsoft.com/office/drawing/2014/main" id="{AAAE8C93-7C7E-CC99-C08F-702752543DB2}"/>
                    </a:ext>
                  </a:extLst>
                </p:cNvPr>
                <p:cNvSpPr/>
                <p:nvPr/>
              </p:nvSpPr>
              <p:spPr>
                <a:xfrm>
                  <a:off x="421795" y="3069296"/>
                  <a:ext cx="1649156" cy="767889"/>
                </a:xfrm>
                <a:prstGeom prst="roundRect">
                  <a:avLst/>
                </a:prstGeom>
                <a:solidFill>
                  <a:srgbClr val="F7F5FF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F2CAA94-CFE0-6A70-67DE-A648F584D8BF}"/>
                    </a:ext>
                  </a:extLst>
                </p:cNvPr>
                <p:cNvSpPr txBox="1"/>
                <p:nvPr/>
              </p:nvSpPr>
              <p:spPr>
                <a:xfrm>
                  <a:off x="484048" y="3191617"/>
                  <a:ext cx="152924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1400" b="1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CUSTOMER PORTAL</a:t>
                  </a:r>
                </a:p>
              </p:txBody>
            </p:sp>
          </p:grp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C850BB1F-B410-3A1A-1951-3FACCF61C7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8793" y="2062822"/>
                <a:ext cx="360000" cy="0"/>
              </a:xfrm>
              <a:prstGeom prst="straightConnector1">
                <a:avLst/>
              </a:prstGeom>
              <a:ln>
                <a:solidFill>
                  <a:srgbClr val="433DB9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2828210-5879-6543-2F84-4AEF6560C390}"/>
                </a:ext>
              </a:extLst>
            </p:cNvPr>
            <p:cNvCxnSpPr>
              <a:cxnSpLocks/>
            </p:cNvCxnSpPr>
            <p:nvPr/>
          </p:nvCxnSpPr>
          <p:spPr>
            <a:xfrm>
              <a:off x="5130493" y="2848272"/>
              <a:ext cx="0" cy="238400"/>
            </a:xfrm>
            <a:prstGeom prst="straightConnector1">
              <a:avLst/>
            </a:prstGeom>
            <a:ln>
              <a:solidFill>
                <a:srgbClr val="433DB9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43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3F7B9-FF3C-187B-6D4C-5745377B0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D056F2-485A-70EC-358C-247EB14716C8}"/>
              </a:ext>
            </a:extLst>
          </p:cNvPr>
          <p:cNvCxnSpPr/>
          <p:nvPr/>
        </p:nvCxnSpPr>
        <p:spPr>
          <a:xfrm>
            <a:off x="4860986" y="2313688"/>
            <a:ext cx="0" cy="4500000"/>
          </a:xfrm>
          <a:prstGeom prst="line">
            <a:avLst/>
          </a:prstGeom>
          <a:ln>
            <a:solidFill>
              <a:srgbClr val="433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A548F63-C2A9-CF16-69F6-729BF9001B07}"/>
              </a:ext>
            </a:extLst>
          </p:cNvPr>
          <p:cNvSpPr/>
          <p:nvPr/>
        </p:nvSpPr>
        <p:spPr>
          <a:xfrm>
            <a:off x="4736227" y="3882119"/>
            <a:ext cx="174442" cy="1059861"/>
          </a:xfrm>
          <a:prstGeom prst="rect">
            <a:avLst/>
          </a:prstGeom>
          <a:solidFill>
            <a:srgbClr val="B3B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349CB76-2508-87FD-00F3-C26FB56C974D}"/>
              </a:ext>
            </a:extLst>
          </p:cNvPr>
          <p:cNvSpPr/>
          <p:nvPr/>
        </p:nvSpPr>
        <p:spPr>
          <a:xfrm>
            <a:off x="4739430" y="5894730"/>
            <a:ext cx="200123" cy="631257"/>
          </a:xfrm>
          <a:prstGeom prst="rect">
            <a:avLst/>
          </a:prstGeom>
          <a:solidFill>
            <a:srgbClr val="B3B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0AE7DD-F4F7-676F-5B0D-C098D5D0F7FC}"/>
              </a:ext>
            </a:extLst>
          </p:cNvPr>
          <p:cNvGrpSpPr/>
          <p:nvPr/>
        </p:nvGrpSpPr>
        <p:grpSpPr>
          <a:xfrm>
            <a:off x="2083165" y="1123827"/>
            <a:ext cx="1259410" cy="1179086"/>
            <a:chOff x="156735" y="933133"/>
            <a:chExt cx="1754287" cy="1642401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7970F8F-3E64-90DF-3EF1-6BB1726E6183}"/>
                </a:ext>
              </a:extLst>
            </p:cNvPr>
            <p:cNvSpPr/>
            <p:nvPr/>
          </p:nvSpPr>
          <p:spPr>
            <a:xfrm>
              <a:off x="185794" y="1935271"/>
              <a:ext cx="1725228" cy="621933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8" name="Picture 37" descr="A cartoon of a person at a desk&#10;&#10;AI-generated content may be incorrect.">
              <a:extLst>
                <a:ext uri="{FF2B5EF4-FFF2-40B4-BE49-F238E27FC236}">
                  <a16:creationId xmlns:a16="http://schemas.microsoft.com/office/drawing/2014/main" id="{BDB7A5BA-AB21-59A3-7042-6F9D15C88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2" t="13541" r="5629" b="18853"/>
            <a:stretch>
              <a:fillRect/>
            </a:stretch>
          </p:blipFill>
          <p:spPr>
            <a:xfrm>
              <a:off x="191144" y="933133"/>
              <a:ext cx="1656412" cy="127369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63F919-C387-DC24-8669-CF2EEF1C8EA2}"/>
                </a:ext>
              </a:extLst>
            </p:cNvPr>
            <p:cNvSpPr txBox="1"/>
            <p:nvPr/>
          </p:nvSpPr>
          <p:spPr>
            <a:xfrm>
              <a:off x="156735" y="2189690"/>
              <a:ext cx="1725229" cy="385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SME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F562CB3-38C7-3C79-CA7F-4DB6EDB0D4A7}"/>
              </a:ext>
            </a:extLst>
          </p:cNvPr>
          <p:cNvGrpSpPr/>
          <p:nvPr/>
        </p:nvGrpSpPr>
        <p:grpSpPr>
          <a:xfrm>
            <a:off x="3540493" y="1372627"/>
            <a:ext cx="2705335" cy="930286"/>
            <a:chOff x="3877529" y="1231898"/>
            <a:chExt cx="3195096" cy="10987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3D58696-BCB6-8492-A9CE-6DA8A0822D30}"/>
                </a:ext>
              </a:extLst>
            </p:cNvPr>
            <p:cNvSpPr/>
            <p:nvPr/>
          </p:nvSpPr>
          <p:spPr>
            <a:xfrm>
              <a:off x="3933447" y="1794037"/>
              <a:ext cx="3126509" cy="536561"/>
            </a:xfrm>
            <a:prstGeom prst="roundRect">
              <a:avLst/>
            </a:prstGeom>
            <a:solidFill>
              <a:srgbClr val="9C9F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500A0B0-0696-CBE3-5E86-D94DFA1119E0}"/>
                </a:ext>
              </a:extLst>
            </p:cNvPr>
            <p:cNvSpPr txBox="1"/>
            <p:nvPr/>
          </p:nvSpPr>
          <p:spPr>
            <a:xfrm>
              <a:off x="3877529" y="1919426"/>
              <a:ext cx="3195096" cy="327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TRUSTED BILLING PLATFORM</a:t>
              </a:r>
            </a:p>
          </p:txBody>
        </p:sp>
        <p:pic>
          <p:nvPicPr>
            <p:cNvPr id="43" name="Picture 42" descr="A black background with purple and yellow text&#10;&#10;AI-generated content may be incorrect.">
              <a:extLst>
                <a:ext uri="{FF2B5EF4-FFF2-40B4-BE49-F238E27FC236}">
                  <a16:creationId xmlns:a16="http://schemas.microsoft.com/office/drawing/2014/main" id="{AE7A8FF9-442F-448E-38C2-77B5EF7B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415" y="1231898"/>
              <a:ext cx="2336735" cy="554305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D4D3CB-48D5-A835-637F-CF639303307A}"/>
              </a:ext>
            </a:extLst>
          </p:cNvPr>
          <p:cNvGrpSpPr/>
          <p:nvPr/>
        </p:nvGrpSpPr>
        <p:grpSpPr>
          <a:xfrm>
            <a:off x="335844" y="958459"/>
            <a:ext cx="1587470" cy="1344454"/>
            <a:chOff x="591095" y="4727890"/>
            <a:chExt cx="1935639" cy="163932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04D1CC5-AC85-DDF6-7107-47D8BBDF940D}"/>
                </a:ext>
              </a:extLst>
            </p:cNvPr>
            <p:cNvSpPr/>
            <p:nvPr/>
          </p:nvSpPr>
          <p:spPr>
            <a:xfrm>
              <a:off x="712792" y="5745281"/>
              <a:ext cx="1725228" cy="621933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C026C7-3F11-AE98-8589-0D3A9FD50109}"/>
                </a:ext>
              </a:extLst>
            </p:cNvPr>
            <p:cNvSpPr txBox="1"/>
            <p:nvPr/>
          </p:nvSpPr>
          <p:spPr>
            <a:xfrm>
              <a:off x="591095" y="5976250"/>
              <a:ext cx="1935639" cy="337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KHÁCH HÀNG (KH)</a:t>
              </a:r>
            </a:p>
          </p:txBody>
        </p:sp>
        <p:pic>
          <p:nvPicPr>
            <p:cNvPr id="45" name="Picture 44" descr="A cartoon of a person holding a phone&#10;&#10;AI-generated content may be incorrect.">
              <a:extLst>
                <a:ext uri="{FF2B5EF4-FFF2-40B4-BE49-F238E27FC236}">
                  <a16:creationId xmlns:a16="http://schemas.microsoft.com/office/drawing/2014/main" id="{BF3A2E74-B9D4-F064-CBE6-C3468EC9A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94" y="4727890"/>
              <a:ext cx="1369536" cy="125890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BBDCE0E-5978-5416-6446-2D6439844E58}"/>
              </a:ext>
            </a:extLst>
          </p:cNvPr>
          <p:cNvGrpSpPr/>
          <p:nvPr/>
        </p:nvGrpSpPr>
        <p:grpSpPr>
          <a:xfrm>
            <a:off x="6443746" y="1038755"/>
            <a:ext cx="1654380" cy="1264158"/>
            <a:chOff x="3395896" y="3941695"/>
            <a:chExt cx="2161702" cy="165181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96673A6-75BE-6CCE-A579-B8245671B7D3}"/>
                </a:ext>
              </a:extLst>
            </p:cNvPr>
            <p:cNvSpPr/>
            <p:nvPr/>
          </p:nvSpPr>
          <p:spPr>
            <a:xfrm>
              <a:off x="3395896" y="4877499"/>
              <a:ext cx="2161702" cy="716013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4" name="Picture 53" descr="A group of people carrying money and a bank building&#10;&#10;AI-generated content may be incorrect.">
              <a:extLst>
                <a:ext uri="{FF2B5EF4-FFF2-40B4-BE49-F238E27FC236}">
                  <a16:creationId xmlns:a16="http://schemas.microsoft.com/office/drawing/2014/main" id="{21239D44-8F8B-AED3-1A2E-4BF68AA99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262" y="3941695"/>
              <a:ext cx="2076967" cy="116592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98C1CD-A541-6BF9-F21B-DE50C3EBC5BA}"/>
                </a:ext>
              </a:extLst>
            </p:cNvPr>
            <p:cNvSpPr txBox="1"/>
            <p:nvPr/>
          </p:nvSpPr>
          <p:spPr>
            <a:xfrm>
              <a:off x="3632024" y="5162135"/>
              <a:ext cx="1689445" cy="361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NGÂN HÀNG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866A204-877B-6FEB-AA76-EC3ED4AAEDA6}"/>
              </a:ext>
            </a:extLst>
          </p:cNvPr>
          <p:cNvGrpSpPr/>
          <p:nvPr/>
        </p:nvGrpSpPr>
        <p:grpSpPr>
          <a:xfrm>
            <a:off x="8296044" y="1127589"/>
            <a:ext cx="1858598" cy="1175324"/>
            <a:chOff x="5733353" y="4206413"/>
            <a:chExt cx="2221245" cy="1404651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A7CF687-0395-77D2-E473-22DB05A3E92D}"/>
                </a:ext>
              </a:extLst>
            </p:cNvPr>
            <p:cNvSpPr/>
            <p:nvPr/>
          </p:nvSpPr>
          <p:spPr>
            <a:xfrm>
              <a:off x="5733353" y="4768647"/>
              <a:ext cx="2207490" cy="842417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6D3C158-1A2C-300E-CCDA-26A7A0431C71}"/>
                </a:ext>
              </a:extLst>
            </p:cNvPr>
            <p:cNvSpPr txBox="1"/>
            <p:nvPr/>
          </p:nvSpPr>
          <p:spPr>
            <a:xfrm>
              <a:off x="5747108" y="5049615"/>
              <a:ext cx="2207490" cy="55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NHÀ CUNG CẤP HÓA ĐƠN ĐIỆN TỬ</a:t>
              </a:r>
            </a:p>
          </p:txBody>
        </p:sp>
        <p:pic>
          <p:nvPicPr>
            <p:cNvPr id="67" name="Picture 66" descr="A person standing next to a phone and a receipt&#10;&#10;AI-generated content may be incorrect.">
              <a:extLst>
                <a:ext uri="{FF2B5EF4-FFF2-40B4-BE49-F238E27FC236}">
                  <a16:creationId xmlns:a16="http://schemas.microsoft.com/office/drawing/2014/main" id="{1F5812D6-591A-370D-6429-98A4FE6EB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38" y="4206413"/>
              <a:ext cx="1308607" cy="87206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1F03F06-AC49-24A8-BF9C-5EFF51219150}"/>
              </a:ext>
            </a:extLst>
          </p:cNvPr>
          <p:cNvGrpSpPr/>
          <p:nvPr/>
        </p:nvGrpSpPr>
        <p:grpSpPr>
          <a:xfrm>
            <a:off x="10598012" y="825822"/>
            <a:ext cx="1293689" cy="1676568"/>
            <a:chOff x="10461848" y="774253"/>
            <a:chExt cx="1293689" cy="1676568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4ABE0CD1-2644-C95D-F22D-B73038966715}"/>
                </a:ext>
              </a:extLst>
            </p:cNvPr>
            <p:cNvSpPr/>
            <p:nvPr/>
          </p:nvSpPr>
          <p:spPr>
            <a:xfrm>
              <a:off x="10487640" y="1537209"/>
              <a:ext cx="1242106" cy="714135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03A2B4D-EF6E-70DD-6E45-B6B32D89AEA1}"/>
                </a:ext>
              </a:extLst>
            </p:cNvPr>
            <p:cNvSpPr txBox="1"/>
            <p:nvPr/>
          </p:nvSpPr>
          <p:spPr>
            <a:xfrm>
              <a:off x="10461848" y="1804490"/>
              <a:ext cx="1293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TỔNG CỤC THUẾ (TCT)</a:t>
              </a:r>
            </a:p>
            <a:p>
              <a:pPr algn="ctr"/>
              <a:endParaRPr lang="vi-VN" sz="12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71" name="Picture 70" descr="A person standing next to a computer with a pencil&#10;&#10;AI-generated content may be incorrect.">
              <a:extLst>
                <a:ext uri="{FF2B5EF4-FFF2-40B4-BE49-F238E27FC236}">
                  <a16:creationId xmlns:a16="http://schemas.microsoft.com/office/drawing/2014/main" id="{BB047200-7F80-BC5C-294C-3AFDE59C1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9192" y="774253"/>
              <a:ext cx="968735" cy="968735"/>
            </a:xfrm>
            <a:prstGeom prst="rect">
              <a:avLst/>
            </a:prstGeom>
          </p:spPr>
        </p:pic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ABD9E28-4CF0-4589-9D34-079C18889781}"/>
              </a:ext>
            </a:extLst>
          </p:cNvPr>
          <p:cNvCxnSpPr/>
          <p:nvPr/>
        </p:nvCxnSpPr>
        <p:spPr>
          <a:xfrm>
            <a:off x="1153155" y="2313685"/>
            <a:ext cx="0" cy="4500000"/>
          </a:xfrm>
          <a:prstGeom prst="line">
            <a:avLst/>
          </a:prstGeom>
          <a:ln>
            <a:solidFill>
              <a:srgbClr val="433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65A6080-2C17-4ED5-50E3-587FA6ABCD3F}"/>
              </a:ext>
            </a:extLst>
          </p:cNvPr>
          <p:cNvCxnSpPr/>
          <p:nvPr/>
        </p:nvCxnSpPr>
        <p:spPr>
          <a:xfrm>
            <a:off x="2702439" y="2313685"/>
            <a:ext cx="0" cy="4500000"/>
          </a:xfrm>
          <a:prstGeom prst="line">
            <a:avLst/>
          </a:prstGeom>
          <a:ln>
            <a:solidFill>
              <a:srgbClr val="433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6F2F09-E118-49E6-3762-9E179415EEC3}"/>
              </a:ext>
            </a:extLst>
          </p:cNvPr>
          <p:cNvCxnSpPr/>
          <p:nvPr/>
        </p:nvCxnSpPr>
        <p:spPr>
          <a:xfrm>
            <a:off x="7270934" y="2293859"/>
            <a:ext cx="0" cy="4500000"/>
          </a:xfrm>
          <a:prstGeom prst="line">
            <a:avLst/>
          </a:prstGeom>
          <a:ln>
            <a:solidFill>
              <a:srgbClr val="433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903A461-9F70-1D90-E29A-8AE790F4881F}"/>
              </a:ext>
            </a:extLst>
          </p:cNvPr>
          <p:cNvCxnSpPr/>
          <p:nvPr/>
        </p:nvCxnSpPr>
        <p:spPr>
          <a:xfrm>
            <a:off x="9231097" y="2313685"/>
            <a:ext cx="0" cy="4500000"/>
          </a:xfrm>
          <a:prstGeom prst="line">
            <a:avLst/>
          </a:prstGeom>
          <a:ln>
            <a:solidFill>
              <a:srgbClr val="433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54923C2-5519-C051-D810-179F8C185407}"/>
              </a:ext>
            </a:extLst>
          </p:cNvPr>
          <p:cNvCxnSpPr/>
          <p:nvPr/>
        </p:nvCxnSpPr>
        <p:spPr>
          <a:xfrm>
            <a:off x="11259723" y="2313685"/>
            <a:ext cx="0" cy="4500000"/>
          </a:xfrm>
          <a:prstGeom prst="line">
            <a:avLst/>
          </a:prstGeom>
          <a:ln>
            <a:solidFill>
              <a:srgbClr val="433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B0C5F25-150B-F0D1-9DAC-1032AC16405F}"/>
              </a:ext>
            </a:extLst>
          </p:cNvPr>
          <p:cNvCxnSpPr/>
          <p:nvPr/>
        </p:nvCxnSpPr>
        <p:spPr>
          <a:xfrm>
            <a:off x="1153155" y="2725093"/>
            <a:ext cx="1549284" cy="0"/>
          </a:xfrm>
          <a:prstGeom prst="line">
            <a:avLst/>
          </a:prstGeom>
          <a:ln w="12700">
            <a:solidFill>
              <a:srgbClr val="433DB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34246FDC-6595-D5FC-FA0A-0AB7ED2E316A}"/>
              </a:ext>
            </a:extLst>
          </p:cNvPr>
          <p:cNvSpPr txBox="1"/>
          <p:nvPr/>
        </p:nvSpPr>
        <p:spPr>
          <a:xfrm>
            <a:off x="1206760" y="2556527"/>
            <a:ext cx="1348536" cy="246221"/>
          </a:xfrm>
          <a:prstGeom prst="rect">
            <a:avLst/>
          </a:prstGeom>
          <a:solidFill>
            <a:srgbClr val="F7F5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Yêu cầu thanh toán </a:t>
            </a:r>
            <a:endParaRPr lang="vi-VN" sz="10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37C14A4-AF40-7190-D016-2EE8737AD16C}"/>
              </a:ext>
            </a:extLst>
          </p:cNvPr>
          <p:cNvCxnSpPr>
            <a:cxnSpLocks/>
          </p:cNvCxnSpPr>
          <p:nvPr/>
        </p:nvCxnSpPr>
        <p:spPr>
          <a:xfrm>
            <a:off x="2702439" y="2725093"/>
            <a:ext cx="2209031" cy="0"/>
          </a:xfrm>
          <a:prstGeom prst="line">
            <a:avLst/>
          </a:prstGeom>
          <a:ln w="12700">
            <a:solidFill>
              <a:srgbClr val="433DB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51B4784-FBCC-F4D7-5C12-19C0FE313CDE}"/>
              </a:ext>
            </a:extLst>
          </p:cNvPr>
          <p:cNvSpPr txBox="1"/>
          <p:nvPr/>
        </p:nvSpPr>
        <p:spPr>
          <a:xfrm>
            <a:off x="2944984" y="2532939"/>
            <a:ext cx="1581347" cy="400110"/>
          </a:xfrm>
          <a:prstGeom prst="rect">
            <a:avLst/>
          </a:prstGeom>
          <a:solidFill>
            <a:srgbClr val="F7F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Tạo hóa đơn tạm</a:t>
            </a:r>
          </a:p>
          <a:p>
            <a:pPr algn="ctr"/>
            <a:r>
              <a: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(thông tin KH, đơn hàng)</a:t>
            </a:r>
            <a:endParaRPr lang="vi-VN" sz="10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86F8404-42AE-D853-D90D-7B0F8C49E26F}"/>
              </a:ext>
            </a:extLst>
          </p:cNvPr>
          <p:cNvSpPr/>
          <p:nvPr/>
        </p:nvSpPr>
        <p:spPr>
          <a:xfrm>
            <a:off x="7179390" y="2600830"/>
            <a:ext cx="200123" cy="631257"/>
          </a:xfrm>
          <a:prstGeom prst="rect">
            <a:avLst/>
          </a:prstGeom>
          <a:solidFill>
            <a:srgbClr val="B3B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DA3A163-BA13-3B20-12B0-C777E26E8C26}"/>
              </a:ext>
            </a:extLst>
          </p:cNvPr>
          <p:cNvCxnSpPr>
            <a:cxnSpLocks/>
          </p:cNvCxnSpPr>
          <p:nvPr/>
        </p:nvCxnSpPr>
        <p:spPr>
          <a:xfrm>
            <a:off x="4860986" y="2732994"/>
            <a:ext cx="2409948" cy="0"/>
          </a:xfrm>
          <a:prstGeom prst="line">
            <a:avLst/>
          </a:prstGeom>
          <a:ln w="12700">
            <a:solidFill>
              <a:srgbClr val="433DB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4A58C8E1-CB7C-783A-6B51-73EA10920D8E}"/>
              </a:ext>
            </a:extLst>
          </p:cNvPr>
          <p:cNvSpPr txBox="1"/>
          <p:nvPr/>
        </p:nvSpPr>
        <p:spPr>
          <a:xfrm>
            <a:off x="5162250" y="2532939"/>
            <a:ext cx="1581347" cy="400110"/>
          </a:xfrm>
          <a:prstGeom prst="rect">
            <a:avLst/>
          </a:prstGeom>
          <a:solidFill>
            <a:srgbClr val="F7F5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Sinh yêu cầu thanh toán</a:t>
            </a:r>
          </a:p>
          <a:p>
            <a:pPr algn="ctr"/>
            <a:r>
              <a: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(QR, VA, NAPAS)</a:t>
            </a:r>
            <a:endParaRPr lang="vi-VN" sz="10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C2A7752-4901-B9EA-3497-4FB024800629}"/>
              </a:ext>
            </a:extLst>
          </p:cNvPr>
          <p:cNvSpPr txBox="1"/>
          <p:nvPr/>
        </p:nvSpPr>
        <p:spPr>
          <a:xfrm>
            <a:off x="1749236" y="2353947"/>
            <a:ext cx="390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(1)</a:t>
            </a:r>
            <a:endParaRPr lang="vi-VN" sz="10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611C495-A938-E136-A447-0183F7014718}"/>
              </a:ext>
            </a:extLst>
          </p:cNvPr>
          <p:cNvSpPr txBox="1"/>
          <p:nvPr/>
        </p:nvSpPr>
        <p:spPr>
          <a:xfrm>
            <a:off x="3591632" y="2334341"/>
            <a:ext cx="390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(2)</a:t>
            </a:r>
            <a:endParaRPr lang="vi-VN" sz="10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5181F8D-25AF-BF18-DB28-EF83C9B3E832}"/>
              </a:ext>
            </a:extLst>
          </p:cNvPr>
          <p:cNvSpPr txBox="1"/>
          <p:nvPr/>
        </p:nvSpPr>
        <p:spPr>
          <a:xfrm>
            <a:off x="5798659" y="2359335"/>
            <a:ext cx="390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(3)</a:t>
            </a:r>
            <a:endParaRPr lang="vi-VN" sz="10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ACF6585-2425-BA4B-2E7A-42846386255F}"/>
              </a:ext>
            </a:extLst>
          </p:cNvPr>
          <p:cNvGrpSpPr/>
          <p:nvPr/>
        </p:nvGrpSpPr>
        <p:grpSpPr>
          <a:xfrm>
            <a:off x="4860986" y="5115519"/>
            <a:ext cx="4370111" cy="418712"/>
            <a:chOff x="4698032" y="4979724"/>
            <a:chExt cx="4370111" cy="41871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4958BC3-4860-61AD-C485-478D287759BA}"/>
                </a:ext>
              </a:extLst>
            </p:cNvPr>
            <p:cNvCxnSpPr>
              <a:cxnSpLocks/>
            </p:cNvCxnSpPr>
            <p:nvPr/>
          </p:nvCxnSpPr>
          <p:spPr>
            <a:xfrm>
              <a:off x="4698032" y="5198381"/>
              <a:ext cx="4370111" cy="0"/>
            </a:xfrm>
            <a:prstGeom prst="line">
              <a:avLst/>
            </a:prstGeom>
            <a:ln w="12700">
              <a:solidFill>
                <a:srgbClr val="433DB9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1E21276-EAFC-8268-9FD6-4B7E6027725B}"/>
                </a:ext>
              </a:extLst>
            </p:cNvPr>
            <p:cNvGrpSpPr/>
            <p:nvPr/>
          </p:nvGrpSpPr>
          <p:grpSpPr>
            <a:xfrm>
              <a:off x="4772145" y="4979724"/>
              <a:ext cx="2248794" cy="418712"/>
              <a:chOff x="4772145" y="3952321"/>
              <a:chExt cx="2248794" cy="418712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1EBBAEFD-320A-4B7D-8F2A-F7274F44F6FE}"/>
                  </a:ext>
                </a:extLst>
              </p:cNvPr>
              <p:cNvSpPr txBox="1"/>
              <p:nvPr/>
            </p:nvSpPr>
            <p:spPr>
              <a:xfrm>
                <a:off x="4772145" y="3970923"/>
                <a:ext cx="2218735" cy="400110"/>
              </a:xfrm>
              <a:prstGeom prst="rect">
                <a:avLst/>
              </a:prstGeom>
              <a:solidFill>
                <a:srgbClr val="F7F5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Dữ liệu hóa đơn</a:t>
                </a:r>
              </a:p>
              <a:p>
                <a:pPr algn="ctr"/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(XML hóa đơn -&gt; phát hành hóa đơn)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B28ACF8-D5F7-3FC3-9463-982207EFA23F}"/>
                  </a:ext>
                </a:extLst>
              </p:cNvPr>
              <p:cNvSpPr txBox="1"/>
              <p:nvPr/>
            </p:nvSpPr>
            <p:spPr>
              <a:xfrm>
                <a:off x="6530945" y="3952321"/>
                <a:ext cx="48999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0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(10)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B459A18-00A7-5571-3C32-620EDDA28F44}"/>
              </a:ext>
            </a:extLst>
          </p:cNvPr>
          <p:cNvGrpSpPr/>
          <p:nvPr/>
        </p:nvGrpSpPr>
        <p:grpSpPr>
          <a:xfrm>
            <a:off x="9231097" y="4951750"/>
            <a:ext cx="2028626" cy="582481"/>
            <a:chOff x="9068143" y="4815955"/>
            <a:chExt cx="2028626" cy="58248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B211066-F817-6072-980B-DAFA78646BD8}"/>
                </a:ext>
              </a:extLst>
            </p:cNvPr>
            <p:cNvCxnSpPr>
              <a:cxnSpLocks/>
            </p:cNvCxnSpPr>
            <p:nvPr/>
          </p:nvCxnSpPr>
          <p:spPr>
            <a:xfrm>
              <a:off x="9068143" y="5198381"/>
              <a:ext cx="2028626" cy="0"/>
            </a:xfrm>
            <a:prstGeom prst="line">
              <a:avLst/>
            </a:prstGeom>
            <a:ln w="12700">
              <a:solidFill>
                <a:srgbClr val="433DB9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B11121A-F346-E3CD-59DC-E3DD523BB9E6}"/>
                </a:ext>
              </a:extLst>
            </p:cNvPr>
            <p:cNvGrpSpPr/>
            <p:nvPr/>
          </p:nvGrpSpPr>
          <p:grpSpPr>
            <a:xfrm>
              <a:off x="9343748" y="4815955"/>
              <a:ext cx="1453491" cy="582481"/>
              <a:chOff x="9343748" y="3788552"/>
              <a:chExt cx="1453491" cy="582481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62F5BBF-0E1B-F864-7BA1-E68E00F2521B}"/>
                  </a:ext>
                </a:extLst>
              </p:cNvPr>
              <p:cNvSpPr txBox="1"/>
              <p:nvPr/>
            </p:nvSpPr>
            <p:spPr>
              <a:xfrm>
                <a:off x="9343748" y="3970923"/>
                <a:ext cx="1453491" cy="400110"/>
              </a:xfrm>
              <a:prstGeom prst="rect">
                <a:avLst/>
              </a:prstGeom>
              <a:solidFill>
                <a:srgbClr val="F7F5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Báo cáo hóa đơn</a:t>
                </a:r>
              </a:p>
              <a:p>
                <a:pPr algn="ctr"/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(Báo cáo thuế)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595F73A-EBCA-E1E3-9553-A1E616A580B9}"/>
                  </a:ext>
                </a:extLst>
              </p:cNvPr>
              <p:cNvSpPr txBox="1"/>
              <p:nvPr/>
            </p:nvSpPr>
            <p:spPr>
              <a:xfrm>
                <a:off x="9864749" y="3788552"/>
                <a:ext cx="51651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0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(11)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AEB81E-49B0-A40A-77B8-1305DE8CB9C9}"/>
              </a:ext>
            </a:extLst>
          </p:cNvPr>
          <p:cNvGrpSpPr/>
          <p:nvPr/>
        </p:nvGrpSpPr>
        <p:grpSpPr>
          <a:xfrm>
            <a:off x="10856055" y="5555596"/>
            <a:ext cx="888036" cy="664401"/>
            <a:chOff x="10693101" y="4644121"/>
            <a:chExt cx="888036" cy="664401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3AC6441-0E10-0466-36ED-3FF3D7576FED}"/>
                </a:ext>
              </a:extLst>
            </p:cNvPr>
            <p:cNvGrpSpPr/>
            <p:nvPr/>
          </p:nvGrpSpPr>
          <p:grpSpPr>
            <a:xfrm>
              <a:off x="10693101" y="4677265"/>
              <a:ext cx="888036" cy="631257"/>
              <a:chOff x="10814920" y="3940559"/>
              <a:chExt cx="888036" cy="631257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6713571-9742-7EB0-19F7-1286537B4E09}"/>
                  </a:ext>
                </a:extLst>
              </p:cNvPr>
              <p:cNvSpPr/>
              <p:nvPr/>
            </p:nvSpPr>
            <p:spPr>
              <a:xfrm>
                <a:off x="10814920" y="3940559"/>
                <a:ext cx="888036" cy="631257"/>
              </a:xfrm>
              <a:prstGeom prst="rect">
                <a:avLst/>
              </a:prstGeom>
              <a:solidFill>
                <a:srgbClr val="B3BC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724675EB-09C3-FCC0-CDBB-76EC68B85E01}"/>
                  </a:ext>
                </a:extLst>
              </p:cNvPr>
              <p:cNvSpPr txBox="1"/>
              <p:nvPr/>
            </p:nvSpPr>
            <p:spPr>
              <a:xfrm>
                <a:off x="10909599" y="4119420"/>
                <a:ext cx="69867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TCT</a:t>
                </a:r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 Xác nhận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2842E9C-6C53-10C9-BF7C-F825A8B0E817}"/>
                </a:ext>
              </a:extLst>
            </p:cNvPr>
            <p:cNvSpPr txBox="1"/>
            <p:nvPr/>
          </p:nvSpPr>
          <p:spPr>
            <a:xfrm>
              <a:off x="10893553" y="4644121"/>
              <a:ext cx="4871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(12)</a:t>
              </a:r>
              <a:endParaRPr lang="vi-VN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498290F-A134-7660-55D6-66AF4CD06681}"/>
              </a:ext>
            </a:extLst>
          </p:cNvPr>
          <p:cNvGrpSpPr/>
          <p:nvPr/>
        </p:nvGrpSpPr>
        <p:grpSpPr>
          <a:xfrm>
            <a:off x="9231097" y="5606010"/>
            <a:ext cx="1624958" cy="416947"/>
            <a:chOff x="9231097" y="5606010"/>
            <a:chExt cx="1624958" cy="416947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0537B4F-FDC1-FBA0-6DE7-6C657AAF0632}"/>
                </a:ext>
              </a:extLst>
            </p:cNvPr>
            <p:cNvCxnSpPr>
              <a:cxnSpLocks/>
              <a:stCxn id="101" idx="1"/>
            </p:cNvCxnSpPr>
            <p:nvPr/>
          </p:nvCxnSpPr>
          <p:spPr>
            <a:xfrm flipH="1">
              <a:off x="9231097" y="5904369"/>
              <a:ext cx="1624958" cy="0"/>
            </a:xfrm>
            <a:prstGeom prst="line">
              <a:avLst/>
            </a:prstGeom>
            <a:ln w="12700">
              <a:solidFill>
                <a:srgbClr val="433DB9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05A531-0109-3ACE-C9E7-8900E9863BFF}"/>
                </a:ext>
              </a:extLst>
            </p:cNvPr>
            <p:cNvGrpSpPr/>
            <p:nvPr/>
          </p:nvGrpSpPr>
          <p:grpSpPr>
            <a:xfrm>
              <a:off x="9262815" y="5606010"/>
              <a:ext cx="1352533" cy="416947"/>
              <a:chOff x="9262815" y="4694535"/>
              <a:chExt cx="1352533" cy="41694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833B42-8DDF-63DC-F818-D34955CBCD66}"/>
                  </a:ext>
                </a:extLst>
              </p:cNvPr>
              <p:cNvSpPr txBox="1"/>
              <p:nvPr/>
            </p:nvSpPr>
            <p:spPr>
              <a:xfrm>
                <a:off x="9262815" y="4865261"/>
                <a:ext cx="1352533" cy="246221"/>
              </a:xfrm>
              <a:prstGeom prst="rect">
                <a:avLst/>
              </a:prstGeom>
              <a:solidFill>
                <a:srgbClr val="F7F5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Phản hồi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FFCED8-0E4A-7A6F-AC23-71FAB65320FA}"/>
                  </a:ext>
                </a:extLst>
              </p:cNvPr>
              <p:cNvSpPr txBox="1"/>
              <p:nvPr/>
            </p:nvSpPr>
            <p:spPr>
              <a:xfrm>
                <a:off x="9744015" y="4694535"/>
                <a:ext cx="51756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0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(13)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89C9ED-8B13-2934-BA7F-8241F626B68F}"/>
              </a:ext>
            </a:extLst>
          </p:cNvPr>
          <p:cNvGrpSpPr/>
          <p:nvPr/>
        </p:nvGrpSpPr>
        <p:grpSpPr>
          <a:xfrm>
            <a:off x="376912" y="3591963"/>
            <a:ext cx="6894022" cy="446084"/>
            <a:chOff x="213958" y="3555751"/>
            <a:chExt cx="6894022" cy="44608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2F76B1-4D78-1306-A7C5-C36AF96C9AD2}"/>
                </a:ext>
              </a:extLst>
            </p:cNvPr>
            <p:cNvCxnSpPr>
              <a:cxnSpLocks/>
            </p:cNvCxnSpPr>
            <p:nvPr/>
          </p:nvCxnSpPr>
          <p:spPr>
            <a:xfrm>
              <a:off x="994565" y="3700641"/>
              <a:ext cx="6113415" cy="0"/>
            </a:xfrm>
            <a:prstGeom prst="line">
              <a:avLst/>
            </a:prstGeom>
            <a:ln w="12700">
              <a:solidFill>
                <a:srgbClr val="433DB9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71A85CE-90AF-A9FF-A2EF-8E09F3152AA2}"/>
                </a:ext>
              </a:extLst>
            </p:cNvPr>
            <p:cNvGrpSpPr/>
            <p:nvPr/>
          </p:nvGrpSpPr>
          <p:grpSpPr>
            <a:xfrm>
              <a:off x="213958" y="3555751"/>
              <a:ext cx="1788070" cy="446084"/>
              <a:chOff x="2646294" y="2942152"/>
              <a:chExt cx="1788070" cy="44608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BE5F5D-33AF-C5D8-31A0-F696B7F26933}"/>
                  </a:ext>
                </a:extLst>
              </p:cNvPr>
              <p:cNvSpPr txBox="1"/>
              <p:nvPr/>
            </p:nvSpPr>
            <p:spPr>
              <a:xfrm>
                <a:off x="2646294" y="2988126"/>
                <a:ext cx="1739428" cy="400110"/>
              </a:xfrm>
              <a:prstGeom prst="rect">
                <a:avLst/>
              </a:prstGeom>
              <a:solidFill>
                <a:srgbClr val="F7F5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Thanh toán</a:t>
                </a:r>
              </a:p>
              <a:p>
                <a:pPr algn="ctr"/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(Quét mã QR, VA, NAPAS)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FF7A4E-78D6-3B4E-1005-45DAB224B737}"/>
                  </a:ext>
                </a:extLst>
              </p:cNvPr>
              <p:cNvSpPr txBox="1"/>
              <p:nvPr/>
            </p:nvSpPr>
            <p:spPr>
              <a:xfrm>
                <a:off x="4043766" y="2942152"/>
                <a:ext cx="39059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0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(7)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5B0A61F-4BAE-0F7E-CB1E-F19981B4B5F3}"/>
              </a:ext>
            </a:extLst>
          </p:cNvPr>
          <p:cNvSpPr/>
          <p:nvPr/>
        </p:nvSpPr>
        <p:spPr>
          <a:xfrm>
            <a:off x="7165644" y="3893985"/>
            <a:ext cx="200123" cy="631257"/>
          </a:xfrm>
          <a:prstGeom prst="rect">
            <a:avLst/>
          </a:prstGeom>
          <a:solidFill>
            <a:srgbClr val="B3B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7DF4965-E7C6-804D-E05E-4B8A85462E15}"/>
              </a:ext>
            </a:extLst>
          </p:cNvPr>
          <p:cNvGrpSpPr/>
          <p:nvPr/>
        </p:nvGrpSpPr>
        <p:grpSpPr>
          <a:xfrm>
            <a:off x="4870999" y="3786209"/>
            <a:ext cx="2294645" cy="581470"/>
            <a:chOff x="4708045" y="3759050"/>
            <a:chExt cx="2294645" cy="58147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7DABEF6-2449-F5FA-C1AB-FB9BFE307A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8045" y="4092181"/>
              <a:ext cx="2294645" cy="0"/>
            </a:xfrm>
            <a:prstGeom prst="line">
              <a:avLst/>
            </a:prstGeom>
            <a:ln w="12700">
              <a:solidFill>
                <a:srgbClr val="433DB9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05CA894-D9E1-EE6C-1971-DF2976BD304B}"/>
                </a:ext>
              </a:extLst>
            </p:cNvPr>
            <p:cNvGrpSpPr/>
            <p:nvPr/>
          </p:nvGrpSpPr>
          <p:grpSpPr>
            <a:xfrm>
              <a:off x="5101701" y="3759050"/>
              <a:ext cx="1674638" cy="581470"/>
              <a:chOff x="5101701" y="3759050"/>
              <a:chExt cx="1674638" cy="58147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359E28-BDD9-4AB1-3DEA-7D35879B9583}"/>
                  </a:ext>
                </a:extLst>
              </p:cNvPr>
              <p:cNvSpPr txBox="1"/>
              <p:nvPr/>
            </p:nvSpPr>
            <p:spPr>
              <a:xfrm>
                <a:off x="5101701" y="3786522"/>
                <a:ext cx="1674638" cy="553998"/>
              </a:xfrm>
              <a:prstGeom prst="rect">
                <a:avLst/>
              </a:prstGeom>
              <a:solidFill>
                <a:srgbClr val="F7F5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Callback</a:t>
                </a:r>
              </a:p>
              <a:p>
                <a:pPr algn="ctr"/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(Thông báo biến động số dư về VA)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F7DDF15-3AF2-BE1A-5456-99884C501F42}"/>
                  </a:ext>
                </a:extLst>
              </p:cNvPr>
              <p:cNvSpPr txBox="1"/>
              <p:nvPr/>
            </p:nvSpPr>
            <p:spPr>
              <a:xfrm>
                <a:off x="6385344" y="3759050"/>
                <a:ext cx="39059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0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(8)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7CE6D57-5E1B-1708-21CA-88CC89E6C91B}"/>
              </a:ext>
            </a:extLst>
          </p:cNvPr>
          <p:cNvGrpSpPr/>
          <p:nvPr/>
        </p:nvGrpSpPr>
        <p:grpSpPr>
          <a:xfrm>
            <a:off x="123881" y="132034"/>
            <a:ext cx="5575876" cy="686455"/>
            <a:chOff x="123881" y="132034"/>
            <a:chExt cx="5575876" cy="68645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3F46BAC-9187-7700-17B1-4475B2B78B01}"/>
                </a:ext>
              </a:extLst>
            </p:cNvPr>
            <p:cNvGrpSpPr/>
            <p:nvPr/>
          </p:nvGrpSpPr>
          <p:grpSpPr>
            <a:xfrm>
              <a:off x="123881" y="132034"/>
              <a:ext cx="5575876" cy="686455"/>
              <a:chOff x="56012" y="525"/>
              <a:chExt cx="5575876" cy="686455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91254B5-9008-4A08-06C4-1E993E4BD379}"/>
                  </a:ext>
                </a:extLst>
              </p:cNvPr>
              <p:cNvSpPr/>
              <p:nvPr/>
            </p:nvSpPr>
            <p:spPr>
              <a:xfrm>
                <a:off x="56012" y="525"/>
                <a:ext cx="5575876" cy="686455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1CFF92-D454-CC14-E912-5EE8A85D26B6}"/>
                  </a:ext>
                </a:extLst>
              </p:cNvPr>
              <p:cNvSpPr txBox="1"/>
              <p:nvPr/>
            </p:nvSpPr>
            <p:spPr>
              <a:xfrm>
                <a:off x="849477" y="140591"/>
                <a:ext cx="46555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QUY TRÌNH TÍCH HỢP THANH TOÁN</a:t>
                </a:r>
                <a:endParaRPr lang="vi-VN" sz="2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30" name="Graphic 29" descr="Excellent with solid fill">
              <a:extLst>
                <a:ext uri="{FF2B5EF4-FFF2-40B4-BE49-F238E27FC236}">
                  <a16:creationId xmlns:a16="http://schemas.microsoft.com/office/drawing/2014/main" id="{7FE5DE10-F0BE-2097-5023-62564E173A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6403" y="132533"/>
              <a:ext cx="630943" cy="630943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FC37A5-D73C-6F9F-D2DC-BED30BBD7E77}"/>
              </a:ext>
            </a:extLst>
          </p:cNvPr>
          <p:cNvCxnSpPr>
            <a:cxnSpLocks/>
          </p:cNvCxnSpPr>
          <p:nvPr/>
        </p:nvCxnSpPr>
        <p:spPr>
          <a:xfrm flipH="1">
            <a:off x="1164434" y="3381353"/>
            <a:ext cx="3697434" cy="0"/>
          </a:xfrm>
          <a:prstGeom prst="line">
            <a:avLst/>
          </a:prstGeom>
          <a:ln w="12700">
            <a:solidFill>
              <a:srgbClr val="433DB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8302DC-5254-D955-DD2B-787AC5D56800}"/>
              </a:ext>
            </a:extLst>
          </p:cNvPr>
          <p:cNvGrpSpPr/>
          <p:nvPr/>
        </p:nvGrpSpPr>
        <p:grpSpPr>
          <a:xfrm>
            <a:off x="1371112" y="3005328"/>
            <a:ext cx="1739428" cy="552942"/>
            <a:chOff x="2646294" y="2835294"/>
            <a:chExt cx="1739428" cy="5529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75D35C-43D8-93B2-C70A-2964C1CBE512}"/>
                </a:ext>
              </a:extLst>
            </p:cNvPr>
            <p:cNvSpPr txBox="1"/>
            <p:nvPr/>
          </p:nvSpPr>
          <p:spPr>
            <a:xfrm>
              <a:off x="2646294" y="2988126"/>
              <a:ext cx="1739428" cy="400110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Gửi hóa đơn thanh toán</a:t>
              </a:r>
            </a:p>
            <a:p>
              <a:pPr algn="ctr"/>
              <a:r>
                <a:rPr lang="en-US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(kèm mã QR, VA, NAPAS)</a:t>
              </a:r>
              <a:endParaRPr lang="vi-VN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B4A444F-626A-D081-AECA-1F6B84E6BCF8}"/>
                </a:ext>
              </a:extLst>
            </p:cNvPr>
            <p:cNvSpPr txBox="1"/>
            <p:nvPr/>
          </p:nvSpPr>
          <p:spPr>
            <a:xfrm>
              <a:off x="3329345" y="2835294"/>
              <a:ext cx="3905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(6)</a:t>
              </a:r>
              <a:endParaRPr lang="vi-VN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49B8F1F6-9F2B-530B-2CE2-66120D89ECBD}"/>
              </a:ext>
            </a:extLst>
          </p:cNvPr>
          <p:cNvSpPr/>
          <p:nvPr/>
        </p:nvSpPr>
        <p:spPr>
          <a:xfrm>
            <a:off x="4774491" y="2950489"/>
            <a:ext cx="200122" cy="454096"/>
          </a:xfrm>
          <a:prstGeom prst="rect">
            <a:avLst/>
          </a:prstGeom>
          <a:solidFill>
            <a:srgbClr val="B3B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CAC5E82-541C-E741-01C5-AECF842C784F}"/>
              </a:ext>
            </a:extLst>
          </p:cNvPr>
          <p:cNvCxnSpPr>
            <a:cxnSpLocks/>
          </p:cNvCxnSpPr>
          <p:nvPr/>
        </p:nvCxnSpPr>
        <p:spPr>
          <a:xfrm flipH="1" flipV="1">
            <a:off x="4974613" y="3124594"/>
            <a:ext cx="2296321" cy="0"/>
          </a:xfrm>
          <a:prstGeom prst="line">
            <a:avLst/>
          </a:prstGeom>
          <a:ln w="12700">
            <a:solidFill>
              <a:srgbClr val="433DB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4422DD-C8FF-D6CC-78DA-3B9FB38E09F3}"/>
              </a:ext>
            </a:extLst>
          </p:cNvPr>
          <p:cNvGrpSpPr/>
          <p:nvPr/>
        </p:nvGrpSpPr>
        <p:grpSpPr>
          <a:xfrm>
            <a:off x="5334507" y="2988042"/>
            <a:ext cx="1788070" cy="446084"/>
            <a:chOff x="2646294" y="2942152"/>
            <a:chExt cx="1788070" cy="446084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D9CC365-1387-CBA4-20D9-9741D6B7787F}"/>
                </a:ext>
              </a:extLst>
            </p:cNvPr>
            <p:cNvSpPr txBox="1"/>
            <p:nvPr/>
          </p:nvSpPr>
          <p:spPr>
            <a:xfrm>
              <a:off x="2646294" y="2988126"/>
              <a:ext cx="1739428" cy="400110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Phản hồi</a:t>
              </a:r>
            </a:p>
            <a:p>
              <a:pPr algn="ctr"/>
              <a:r>
                <a:rPr lang="en-US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(Gửi mã QR, VA, NAPAS)</a:t>
              </a:r>
              <a:endParaRPr lang="vi-VN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E1D7502-F616-9A75-5BD1-C419E73FD31A}"/>
                </a:ext>
              </a:extLst>
            </p:cNvPr>
            <p:cNvSpPr txBox="1"/>
            <p:nvPr/>
          </p:nvSpPr>
          <p:spPr>
            <a:xfrm>
              <a:off x="4043766" y="2942152"/>
              <a:ext cx="3905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(4)</a:t>
              </a:r>
              <a:endParaRPr lang="vi-VN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9CB00EA-0CB4-E40B-93A5-D0E47DD172C5}"/>
              </a:ext>
            </a:extLst>
          </p:cNvPr>
          <p:cNvSpPr txBox="1"/>
          <p:nvPr/>
        </p:nvSpPr>
        <p:spPr>
          <a:xfrm>
            <a:off x="4721545" y="4442362"/>
            <a:ext cx="1586631" cy="553998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Đối chiếu thanh toán </a:t>
            </a:r>
          </a:p>
          <a:p>
            <a:pPr algn="ctr"/>
            <a:r>
              <a: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(Biến động số dư &amp; </a:t>
            </a:r>
          </a:p>
          <a:p>
            <a:pPr algn="ctr"/>
            <a:r>
              <a: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Hóa đơn thanh toán)</a:t>
            </a:r>
            <a:endParaRPr lang="vi-VN" sz="10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AAA65EC2-952F-F3E2-68E9-FC0B2D91D9F7}"/>
              </a:ext>
            </a:extLst>
          </p:cNvPr>
          <p:cNvCxnSpPr>
            <a:cxnSpLocks/>
          </p:cNvCxnSpPr>
          <p:nvPr/>
        </p:nvCxnSpPr>
        <p:spPr>
          <a:xfrm flipH="1">
            <a:off x="2702439" y="6436825"/>
            <a:ext cx="2158547" cy="0"/>
          </a:xfrm>
          <a:prstGeom prst="line">
            <a:avLst/>
          </a:prstGeom>
          <a:ln w="12700">
            <a:solidFill>
              <a:srgbClr val="433DB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7A1D3EF-59FE-AB80-CCD9-1CB6DFBC3DCB}"/>
              </a:ext>
            </a:extLst>
          </p:cNvPr>
          <p:cNvCxnSpPr>
            <a:cxnSpLocks/>
          </p:cNvCxnSpPr>
          <p:nvPr/>
        </p:nvCxnSpPr>
        <p:spPr>
          <a:xfrm flipH="1">
            <a:off x="1143104" y="6634498"/>
            <a:ext cx="3717882" cy="0"/>
          </a:xfrm>
          <a:prstGeom prst="line">
            <a:avLst/>
          </a:prstGeom>
          <a:ln w="12700">
            <a:solidFill>
              <a:srgbClr val="433DB9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C80F64-7FF0-3664-E026-32A657BB7942}"/>
              </a:ext>
            </a:extLst>
          </p:cNvPr>
          <p:cNvGrpSpPr/>
          <p:nvPr/>
        </p:nvGrpSpPr>
        <p:grpSpPr>
          <a:xfrm>
            <a:off x="3070816" y="6107131"/>
            <a:ext cx="1872132" cy="594960"/>
            <a:chOff x="2907862" y="6107131"/>
            <a:chExt cx="1872132" cy="594960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EE9F359-F04D-F38E-775A-E5FDF49243C3}"/>
                </a:ext>
              </a:extLst>
            </p:cNvPr>
            <p:cNvSpPr txBox="1"/>
            <p:nvPr/>
          </p:nvSpPr>
          <p:spPr>
            <a:xfrm>
              <a:off x="2907862" y="6301981"/>
              <a:ext cx="1872132" cy="400110"/>
            </a:xfrm>
            <a:prstGeom prst="rect">
              <a:avLst/>
            </a:prstGeom>
            <a:solidFill>
              <a:srgbClr val="FFFFCC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Thông báo kết quả cuối</a:t>
              </a:r>
            </a:p>
            <a:p>
              <a:pPr algn="ctr"/>
              <a:r>
                <a:rPr lang="en-US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(Hóa đơn hợp lệ, biên nhận)</a:t>
              </a:r>
              <a:endParaRPr lang="vi-VN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C0A8380-2379-3951-65DD-F62141B41E31}"/>
                </a:ext>
              </a:extLst>
            </p:cNvPr>
            <p:cNvSpPr txBox="1"/>
            <p:nvPr/>
          </p:nvSpPr>
          <p:spPr>
            <a:xfrm>
              <a:off x="3618758" y="6107131"/>
              <a:ext cx="4864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(15)</a:t>
              </a:r>
              <a:endParaRPr lang="vi-VN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C02D2EA-1A75-742D-CD37-87C6066035B0}"/>
              </a:ext>
            </a:extLst>
          </p:cNvPr>
          <p:cNvGrpSpPr/>
          <p:nvPr/>
        </p:nvGrpSpPr>
        <p:grpSpPr>
          <a:xfrm>
            <a:off x="4860986" y="5555595"/>
            <a:ext cx="4370111" cy="575084"/>
            <a:chOff x="4698032" y="5555595"/>
            <a:chExt cx="4370111" cy="57508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1C2C693-147C-4E5A-1D14-36943CB75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032" y="5904369"/>
              <a:ext cx="4370111" cy="0"/>
            </a:xfrm>
            <a:prstGeom prst="line">
              <a:avLst/>
            </a:prstGeom>
            <a:ln w="12700">
              <a:solidFill>
                <a:srgbClr val="433DB9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3F27D48-9A9B-351E-1339-A5954DDCC55B}"/>
                </a:ext>
              </a:extLst>
            </p:cNvPr>
            <p:cNvGrpSpPr/>
            <p:nvPr/>
          </p:nvGrpSpPr>
          <p:grpSpPr>
            <a:xfrm>
              <a:off x="6312719" y="5555595"/>
              <a:ext cx="2669108" cy="575084"/>
              <a:chOff x="6312719" y="4644120"/>
              <a:chExt cx="2669108" cy="575084"/>
            </a:xfrm>
          </p:grpSpPr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2786EBA-E259-38B3-DAD3-84B2985ED814}"/>
                  </a:ext>
                </a:extLst>
              </p:cNvPr>
              <p:cNvSpPr txBox="1"/>
              <p:nvPr/>
            </p:nvSpPr>
            <p:spPr>
              <a:xfrm>
                <a:off x="6312719" y="4819094"/>
                <a:ext cx="2669108" cy="400110"/>
              </a:xfrm>
              <a:prstGeom prst="rect">
                <a:avLst/>
              </a:prstGeom>
              <a:solidFill>
                <a:srgbClr val="F7F5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Phản hồi </a:t>
                </a:r>
              </a:p>
              <a:p>
                <a:pPr algn="ctr"/>
                <a:r>
                  <a:rPr lang="en-US" sz="10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(Mã hóa đơn, trạng thái-&gt; Lưu trữ &amp; hiển thị)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99686A1C-7DB8-5E42-78FC-DE1E25AC8662}"/>
                  </a:ext>
                </a:extLst>
              </p:cNvPr>
              <p:cNvSpPr txBox="1"/>
              <p:nvPr/>
            </p:nvSpPr>
            <p:spPr>
              <a:xfrm>
                <a:off x="7435415" y="4644120"/>
                <a:ext cx="5852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0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(14)</a:t>
                </a:r>
                <a:endParaRPr lang="vi-VN" sz="10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5BAC20A-80D2-E375-116F-C8D375B0C791}"/>
              </a:ext>
            </a:extLst>
          </p:cNvPr>
          <p:cNvSpPr txBox="1"/>
          <p:nvPr/>
        </p:nvSpPr>
        <p:spPr>
          <a:xfrm>
            <a:off x="6039802" y="4442362"/>
            <a:ext cx="390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(9)</a:t>
            </a:r>
            <a:endParaRPr lang="vi-VN" sz="10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0EC2AAB-73AB-65B4-F013-04244BA2B17B}"/>
              </a:ext>
            </a:extLst>
          </p:cNvPr>
          <p:cNvSpPr txBox="1"/>
          <p:nvPr/>
        </p:nvSpPr>
        <p:spPr>
          <a:xfrm>
            <a:off x="4177131" y="3201733"/>
            <a:ext cx="790674" cy="400110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Đóng gói (</a:t>
            </a:r>
            <a:r>
              <a:rPr lang="en-US" sz="1000" dirty="0" err="1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QR+Bill</a:t>
            </a:r>
            <a:r>
              <a: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)</a:t>
            </a:r>
            <a:endParaRPr lang="vi-VN" sz="10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41A99-543D-927B-D497-45FC228BE325}"/>
              </a:ext>
            </a:extLst>
          </p:cNvPr>
          <p:cNvSpPr txBox="1"/>
          <p:nvPr/>
        </p:nvSpPr>
        <p:spPr>
          <a:xfrm>
            <a:off x="4415060" y="3048835"/>
            <a:ext cx="3905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(5)</a:t>
            </a:r>
            <a:endParaRPr lang="vi-VN" sz="10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3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ew of city skyscrapers">
            <a:extLst>
              <a:ext uri="{FF2B5EF4-FFF2-40B4-BE49-F238E27FC236}">
                <a16:creationId xmlns:a16="http://schemas.microsoft.com/office/drawing/2014/main" id="{E77D13A6-5047-AA60-BDF7-D91A0ED8E1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CB74143-A526-B0A9-5E69-96AED3281A91}"/>
              </a:ext>
            </a:extLst>
          </p:cNvPr>
          <p:cNvGrpSpPr/>
          <p:nvPr/>
        </p:nvGrpSpPr>
        <p:grpSpPr>
          <a:xfrm>
            <a:off x="0" y="1347786"/>
            <a:ext cx="2374431" cy="4605145"/>
            <a:chOff x="0" y="1347786"/>
            <a:chExt cx="2374431" cy="46051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7CBC041-05A5-4AE5-A403-B2CC15F6F079}"/>
                </a:ext>
              </a:extLst>
            </p:cNvPr>
            <p:cNvSpPr/>
            <p:nvPr/>
          </p:nvSpPr>
          <p:spPr>
            <a:xfrm>
              <a:off x="0" y="1347787"/>
              <a:ext cx="2340000" cy="4352925"/>
            </a:xfrm>
            <a:prstGeom prst="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4EB228-2FAC-8029-E2BC-858A1F299CA7}"/>
                </a:ext>
              </a:extLst>
            </p:cNvPr>
            <p:cNvSpPr txBox="1"/>
            <p:nvPr/>
          </p:nvSpPr>
          <p:spPr>
            <a:xfrm>
              <a:off x="0" y="1929722"/>
              <a:ext cx="23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KẾT NỐI </a:t>
              </a:r>
            </a:p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NGUỒN DỮ LIỆU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32A1D3A-21A4-E514-73CA-142BB2552C92}"/>
                </a:ext>
              </a:extLst>
            </p:cNvPr>
            <p:cNvSpPr/>
            <p:nvPr/>
          </p:nvSpPr>
          <p:spPr>
            <a:xfrm>
              <a:off x="0" y="1347786"/>
              <a:ext cx="2340000" cy="509006"/>
            </a:xfrm>
            <a:prstGeom prst="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AAFC2A4-5309-77E8-3B40-8C5B156AC6D7}"/>
                </a:ext>
              </a:extLst>
            </p:cNvPr>
            <p:cNvSpPr/>
            <p:nvPr/>
          </p:nvSpPr>
          <p:spPr>
            <a:xfrm>
              <a:off x="961437" y="1393726"/>
              <a:ext cx="417126" cy="417126"/>
            </a:xfrm>
            <a:prstGeom prst="ellipse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1</a:t>
              </a:r>
              <a:endParaRPr lang="vi-VN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71A2772-1077-4DB7-E446-40E8E179B0C8}"/>
                </a:ext>
              </a:extLst>
            </p:cNvPr>
            <p:cNvSpPr txBox="1"/>
            <p:nvPr/>
          </p:nvSpPr>
          <p:spPr>
            <a:xfrm>
              <a:off x="37979" y="2605099"/>
              <a:ext cx="2143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Kết nối trực tiếp với </a:t>
              </a:r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NGÂN HÀNG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 để nhận biến động số dư (API/Webhook/Tệp).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5C15CF-2EDD-95D1-C6D0-FCB41658E562}"/>
                </a:ext>
              </a:extLst>
            </p:cNvPr>
            <p:cNvSpPr txBox="1"/>
            <p:nvPr/>
          </p:nvSpPr>
          <p:spPr>
            <a:xfrm>
              <a:off x="37979" y="3271478"/>
              <a:ext cx="2143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Kết nối với nhà VAN để gửi yêu cầu &amp; nhận trạng thái.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BB8ECC-A004-EA75-3F65-2A0FB9A80D50}"/>
                </a:ext>
              </a:extLst>
            </p:cNvPr>
            <p:cNvSpPr txBox="1"/>
            <p:nvPr/>
          </p:nvSpPr>
          <p:spPr>
            <a:xfrm>
              <a:off x="37979" y="3753192"/>
              <a:ext cx="2143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Kết nối với ERP/phần mềm kế toán/CRM/Khác.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AAF6F485-7AB1-1D62-3340-5368C6B6C98F}"/>
                </a:ext>
              </a:extLst>
            </p:cNvPr>
            <p:cNvSpPr/>
            <p:nvPr/>
          </p:nvSpPr>
          <p:spPr>
            <a:xfrm>
              <a:off x="0" y="4256502"/>
              <a:ext cx="2340000" cy="1696429"/>
            </a:xfrm>
            <a:custGeom>
              <a:avLst/>
              <a:gdLst>
                <a:gd name="csX0" fmla="*/ 0 w 2340000"/>
                <a:gd name="csY0" fmla="*/ 0 h 1696429"/>
                <a:gd name="csX1" fmla="*/ 1086238 w 2340000"/>
                <a:gd name="csY1" fmla="*/ 181788 h 1696429"/>
                <a:gd name="csX2" fmla="*/ 2340000 w 2340000"/>
                <a:gd name="csY2" fmla="*/ 0 h 1696429"/>
                <a:gd name="csX3" fmla="*/ 2340000 w 2340000"/>
                <a:gd name="csY3" fmla="*/ 391612 h 1696429"/>
                <a:gd name="csX4" fmla="*/ 2340000 w 2340000"/>
                <a:gd name="csY4" fmla="*/ 1696429 h 1696429"/>
                <a:gd name="csX5" fmla="*/ 0 w 2340000"/>
                <a:gd name="csY5" fmla="*/ 1696429 h 1696429"/>
                <a:gd name="csX6" fmla="*/ 0 w 2340000"/>
                <a:gd name="csY6" fmla="*/ 391612 h 1696429"/>
                <a:gd name="csX7" fmla="*/ 0 w 2340000"/>
                <a:gd name="csY7" fmla="*/ 339286 h 16964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340000" h="1696429">
                  <a:moveTo>
                    <a:pt x="0" y="0"/>
                  </a:moveTo>
                  <a:lnTo>
                    <a:pt x="1086238" y="181788"/>
                  </a:lnTo>
                  <a:lnTo>
                    <a:pt x="2340000" y="0"/>
                  </a:lnTo>
                  <a:lnTo>
                    <a:pt x="2340000" y="391612"/>
                  </a:lnTo>
                  <a:lnTo>
                    <a:pt x="2340000" y="1696429"/>
                  </a:lnTo>
                  <a:lnTo>
                    <a:pt x="0" y="1696429"/>
                  </a:lnTo>
                  <a:lnTo>
                    <a:pt x="0" y="391612"/>
                  </a:lnTo>
                  <a:lnTo>
                    <a:pt x="0" y="339286"/>
                  </a:lnTo>
                  <a:close/>
                </a:path>
              </a:pathLst>
            </a:cu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4C4742BA-758B-B003-28A6-2A82EAD687DB}"/>
                </a:ext>
              </a:extLst>
            </p:cNvPr>
            <p:cNvGrpSpPr/>
            <p:nvPr/>
          </p:nvGrpSpPr>
          <p:grpSpPr>
            <a:xfrm>
              <a:off x="72410" y="4481920"/>
              <a:ext cx="2302021" cy="1377317"/>
              <a:chOff x="37978" y="4480753"/>
              <a:chExt cx="2302021" cy="1377317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FAC04D1-7792-0FB4-610F-CAFE130EA87D}"/>
                  </a:ext>
                </a:extLst>
              </p:cNvPr>
              <p:cNvGrpSpPr/>
              <p:nvPr/>
            </p:nvGrpSpPr>
            <p:grpSpPr>
              <a:xfrm>
                <a:off x="107777" y="4783382"/>
                <a:ext cx="2073853" cy="276999"/>
                <a:chOff x="114356" y="4699403"/>
                <a:chExt cx="2073853" cy="276999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87AE1E9C-9E6F-4D77-A3F1-8087706A940F}"/>
                    </a:ext>
                  </a:extLst>
                </p:cNvPr>
                <p:cNvSpPr txBox="1"/>
                <p:nvPr/>
              </p:nvSpPr>
              <p:spPr>
                <a:xfrm>
                  <a:off x="276878" y="4699403"/>
                  <a:ext cx="1911331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Đã kết nối.</a:t>
                  </a:r>
                  <a:endParaRPr lang="vi-VN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22918383-3893-5DB9-742B-6A2159DF5D0F}"/>
                    </a:ext>
                  </a:extLst>
                </p:cNvPr>
                <p:cNvSpPr/>
                <p:nvPr/>
              </p:nvSpPr>
              <p:spPr>
                <a:xfrm>
                  <a:off x="114356" y="4772588"/>
                  <a:ext cx="130629" cy="13062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5CBE1764-5A72-F5D5-0728-AF4666B16292}"/>
                  </a:ext>
                </a:extLst>
              </p:cNvPr>
              <p:cNvGrpSpPr/>
              <p:nvPr/>
            </p:nvGrpSpPr>
            <p:grpSpPr>
              <a:xfrm>
                <a:off x="107777" y="5049278"/>
                <a:ext cx="2073853" cy="276999"/>
                <a:chOff x="114356" y="4699403"/>
                <a:chExt cx="2073853" cy="276999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6C3A103-EEA8-2DD8-6B1D-4DD983A89C32}"/>
                    </a:ext>
                  </a:extLst>
                </p:cNvPr>
                <p:cNvSpPr txBox="1"/>
                <p:nvPr/>
              </p:nvSpPr>
              <p:spPr>
                <a:xfrm>
                  <a:off x="276878" y="4699403"/>
                  <a:ext cx="191133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Đang triển khai</a:t>
                  </a:r>
                  <a:endParaRPr lang="vi-VN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5015F8A0-9104-483A-CF27-88122E46E307}"/>
                    </a:ext>
                  </a:extLst>
                </p:cNvPr>
                <p:cNvSpPr/>
                <p:nvPr/>
              </p:nvSpPr>
              <p:spPr>
                <a:xfrm>
                  <a:off x="114356" y="4772588"/>
                  <a:ext cx="130629" cy="130629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B3F2D7C3-1D0E-AA27-C82B-F2BC540FCDD0}"/>
                  </a:ext>
                </a:extLst>
              </p:cNvPr>
              <p:cNvGrpSpPr/>
              <p:nvPr/>
            </p:nvGrpSpPr>
            <p:grpSpPr>
              <a:xfrm>
                <a:off x="107777" y="5315174"/>
                <a:ext cx="2073853" cy="276999"/>
                <a:chOff x="114356" y="4699403"/>
                <a:chExt cx="2073853" cy="276999"/>
              </a:xfrm>
            </p:grpSpPr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B403B39-FDF8-4A97-DED0-3750C2D6E9F3}"/>
                    </a:ext>
                  </a:extLst>
                </p:cNvPr>
                <p:cNvSpPr txBox="1"/>
                <p:nvPr/>
              </p:nvSpPr>
              <p:spPr>
                <a:xfrm>
                  <a:off x="276878" y="4699403"/>
                  <a:ext cx="191133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Có thể tích hợp</a:t>
                  </a:r>
                  <a:endParaRPr lang="vi-VN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A43DD755-F3E4-DE3B-ADC3-E997C069A31B}"/>
                    </a:ext>
                  </a:extLst>
                </p:cNvPr>
                <p:cNvSpPr/>
                <p:nvPr/>
              </p:nvSpPr>
              <p:spPr>
                <a:xfrm>
                  <a:off x="114356" y="4772588"/>
                  <a:ext cx="130629" cy="130629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7084604-8110-4DC6-75C4-15B567001A7F}"/>
                  </a:ext>
                </a:extLst>
              </p:cNvPr>
              <p:cNvGrpSpPr/>
              <p:nvPr/>
            </p:nvGrpSpPr>
            <p:grpSpPr>
              <a:xfrm>
                <a:off x="107777" y="5581071"/>
                <a:ext cx="2073853" cy="276999"/>
                <a:chOff x="114356" y="4699403"/>
                <a:chExt cx="2073853" cy="276999"/>
              </a:xfrm>
            </p:grpSpPr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B718CA6-90A1-2A7C-96BE-E86AB8ED6ADD}"/>
                    </a:ext>
                  </a:extLst>
                </p:cNvPr>
                <p:cNvSpPr txBox="1"/>
                <p:nvPr/>
              </p:nvSpPr>
              <p:spPr>
                <a:xfrm>
                  <a:off x="276878" y="4699403"/>
                  <a:ext cx="191133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Hỗ trợ qua API/Tệp/Email</a:t>
                  </a:r>
                  <a:endParaRPr lang="vi-VN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C92F0842-629F-A9ED-665B-596AFED9A361}"/>
                    </a:ext>
                  </a:extLst>
                </p:cNvPr>
                <p:cNvSpPr/>
                <p:nvPr/>
              </p:nvSpPr>
              <p:spPr>
                <a:xfrm>
                  <a:off x="114356" y="4772588"/>
                  <a:ext cx="130629" cy="130629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3378F4A-4524-31A8-7694-FB26F339F5A2}"/>
                  </a:ext>
                </a:extLst>
              </p:cNvPr>
              <p:cNvSpPr txBox="1"/>
              <p:nvPr/>
            </p:nvSpPr>
            <p:spPr>
              <a:xfrm>
                <a:off x="37978" y="4480753"/>
                <a:ext cx="23020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TRẠNG THÁI KẾT NỐI</a:t>
                </a:r>
                <a:endParaRPr lang="vi-VN" sz="12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D3F91F5-9333-9EFE-F5EE-9150EFA1CB56}"/>
              </a:ext>
            </a:extLst>
          </p:cNvPr>
          <p:cNvGrpSpPr/>
          <p:nvPr/>
        </p:nvGrpSpPr>
        <p:grpSpPr>
          <a:xfrm>
            <a:off x="4926000" y="1347786"/>
            <a:ext cx="2340000" cy="4546093"/>
            <a:chOff x="4926000" y="1347786"/>
            <a:chExt cx="2340000" cy="454609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43AACA-650C-587D-696B-591778B5F01B}"/>
                </a:ext>
              </a:extLst>
            </p:cNvPr>
            <p:cNvSpPr/>
            <p:nvPr/>
          </p:nvSpPr>
          <p:spPr>
            <a:xfrm>
              <a:off x="4926000" y="1347786"/>
              <a:ext cx="2340000" cy="4352925"/>
            </a:xfrm>
            <a:prstGeom prst="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1E36CE-8243-B4E1-B14D-A501CB4A9E5E}"/>
                </a:ext>
              </a:extLst>
            </p:cNvPr>
            <p:cNvSpPr/>
            <p:nvPr/>
          </p:nvSpPr>
          <p:spPr>
            <a:xfrm>
              <a:off x="4926000" y="1357117"/>
              <a:ext cx="2340000" cy="499675"/>
            </a:xfrm>
            <a:prstGeom prst="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A30F993-23AB-5798-C2C3-E4D5D9E590BB}"/>
                </a:ext>
              </a:extLst>
            </p:cNvPr>
            <p:cNvSpPr/>
            <p:nvPr/>
          </p:nvSpPr>
          <p:spPr>
            <a:xfrm>
              <a:off x="5887437" y="1398391"/>
              <a:ext cx="417126" cy="417126"/>
            </a:xfrm>
            <a:prstGeom prst="ellipse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3</a:t>
              </a:r>
              <a:endParaRPr lang="vi-VN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BDE09F0-51F2-5DF8-CBA6-E7E75C99D811}"/>
                </a:ext>
              </a:extLst>
            </p:cNvPr>
            <p:cNvSpPr txBox="1"/>
            <p:nvPr/>
          </p:nvSpPr>
          <p:spPr>
            <a:xfrm>
              <a:off x="4926000" y="2053056"/>
              <a:ext cx="234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ĐỐI SOÁT TỰ ĐỘNG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4337584-1B7C-C19F-577A-D27E7C7D98E7}"/>
                </a:ext>
              </a:extLst>
            </p:cNvPr>
            <p:cNvSpPr txBox="1"/>
            <p:nvPr/>
          </p:nvSpPr>
          <p:spPr>
            <a:xfrm>
              <a:off x="4926001" y="2584821"/>
              <a:ext cx="2143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Đối soát theo bộ quy tắc (mã đơn, số tiền, thời gian, nội dung, số tài khoản...)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7FCBD3C-0480-FF47-4432-463346ADE14A}"/>
                </a:ext>
              </a:extLst>
            </p:cNvPr>
            <p:cNvSpPr txBox="1"/>
            <p:nvPr/>
          </p:nvSpPr>
          <p:spPr>
            <a:xfrm>
              <a:off x="4926000" y="3238866"/>
              <a:ext cx="2143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Xử lý giao dịch không khớp/ngoại lệ.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5A71CC7-43C7-E8A2-E561-6F767D0FE465}"/>
                </a:ext>
              </a:extLst>
            </p:cNvPr>
            <p:cNvSpPr txBox="1"/>
            <p:nvPr/>
          </p:nvSpPr>
          <p:spPr>
            <a:xfrm>
              <a:off x="4926000" y="3720809"/>
              <a:ext cx="2143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Gợi ý ghép thủ công.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60A7E4B-85BE-8D7C-BD82-F257B4D944F5}"/>
                </a:ext>
              </a:extLst>
            </p:cNvPr>
            <p:cNvSpPr/>
            <p:nvPr/>
          </p:nvSpPr>
          <p:spPr>
            <a:xfrm>
              <a:off x="4926000" y="4197450"/>
              <a:ext cx="2340000" cy="1696429"/>
            </a:xfrm>
            <a:custGeom>
              <a:avLst/>
              <a:gdLst>
                <a:gd name="csX0" fmla="*/ 0 w 2340000"/>
                <a:gd name="csY0" fmla="*/ 0 h 1696429"/>
                <a:gd name="csX1" fmla="*/ 1086238 w 2340000"/>
                <a:gd name="csY1" fmla="*/ 181788 h 1696429"/>
                <a:gd name="csX2" fmla="*/ 2340000 w 2340000"/>
                <a:gd name="csY2" fmla="*/ 0 h 1696429"/>
                <a:gd name="csX3" fmla="*/ 2340000 w 2340000"/>
                <a:gd name="csY3" fmla="*/ 391612 h 1696429"/>
                <a:gd name="csX4" fmla="*/ 2340000 w 2340000"/>
                <a:gd name="csY4" fmla="*/ 1696429 h 1696429"/>
                <a:gd name="csX5" fmla="*/ 0 w 2340000"/>
                <a:gd name="csY5" fmla="*/ 1696429 h 1696429"/>
                <a:gd name="csX6" fmla="*/ 0 w 2340000"/>
                <a:gd name="csY6" fmla="*/ 391612 h 1696429"/>
                <a:gd name="csX7" fmla="*/ 0 w 2340000"/>
                <a:gd name="csY7" fmla="*/ 339286 h 16964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340000" h="1696429">
                  <a:moveTo>
                    <a:pt x="0" y="0"/>
                  </a:moveTo>
                  <a:lnTo>
                    <a:pt x="1086238" y="181788"/>
                  </a:lnTo>
                  <a:lnTo>
                    <a:pt x="2340000" y="0"/>
                  </a:lnTo>
                  <a:lnTo>
                    <a:pt x="2340000" y="391612"/>
                  </a:lnTo>
                  <a:lnTo>
                    <a:pt x="2340000" y="1696429"/>
                  </a:lnTo>
                  <a:lnTo>
                    <a:pt x="0" y="1696429"/>
                  </a:lnTo>
                  <a:lnTo>
                    <a:pt x="0" y="391612"/>
                  </a:lnTo>
                  <a:lnTo>
                    <a:pt x="0" y="339286"/>
                  </a:lnTo>
                  <a:close/>
                </a:path>
              </a:pathLst>
            </a:cu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DDE968-BF25-6B55-5A11-239DB6F150E1}"/>
                </a:ext>
              </a:extLst>
            </p:cNvPr>
            <p:cNvSpPr txBox="1"/>
            <p:nvPr/>
          </p:nvSpPr>
          <p:spPr>
            <a:xfrm>
              <a:off x="4926000" y="4440438"/>
              <a:ext cx="2339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KẾT QUẢ</a:t>
              </a:r>
              <a:endParaRPr lang="vi-VN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C447E73-B89D-49BA-E5D3-E0C29D44CB03}"/>
                </a:ext>
              </a:extLst>
            </p:cNvPr>
            <p:cNvGrpSpPr/>
            <p:nvPr/>
          </p:nvGrpSpPr>
          <p:grpSpPr>
            <a:xfrm>
              <a:off x="4979420" y="4747029"/>
              <a:ext cx="2233159" cy="277000"/>
              <a:chOff x="4988011" y="4681712"/>
              <a:chExt cx="2233159" cy="277000"/>
            </a:xfrm>
          </p:grpSpPr>
          <p:pic>
            <p:nvPicPr>
              <p:cNvPr id="98" name="Graphic 97" descr="Badge Tick with solid fill">
                <a:extLst>
                  <a:ext uri="{FF2B5EF4-FFF2-40B4-BE49-F238E27FC236}">
                    <a16:creationId xmlns:a16="http://schemas.microsoft.com/office/drawing/2014/main" id="{4A3470D7-B562-723F-9A94-0FCFB88D1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88011" y="4681712"/>
                <a:ext cx="277000" cy="277000"/>
              </a:xfrm>
              <a:prstGeom prst="rect">
                <a:avLst/>
              </a:prstGeom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216B535-46B0-7E2B-8285-AA1450CAC9F6}"/>
                  </a:ext>
                </a:extLst>
              </p:cNvPr>
              <p:cNvSpPr txBox="1"/>
              <p:nvPr/>
            </p:nvSpPr>
            <p:spPr>
              <a:xfrm>
                <a:off x="5309839" y="4681713"/>
                <a:ext cx="191133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Tự động</a:t>
                </a:r>
                <a:endPara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67756A2-4974-D618-65AC-CF6D6930329B}"/>
                </a:ext>
              </a:extLst>
            </p:cNvPr>
            <p:cNvGrpSpPr/>
            <p:nvPr/>
          </p:nvGrpSpPr>
          <p:grpSpPr>
            <a:xfrm>
              <a:off x="4979420" y="5088753"/>
              <a:ext cx="2233159" cy="277000"/>
              <a:chOff x="4988011" y="4681712"/>
              <a:chExt cx="2233159" cy="277000"/>
            </a:xfrm>
          </p:grpSpPr>
          <p:pic>
            <p:nvPicPr>
              <p:cNvPr id="105" name="Graphic 104" descr="Badge Tick with solid fill">
                <a:extLst>
                  <a:ext uri="{FF2B5EF4-FFF2-40B4-BE49-F238E27FC236}">
                    <a16:creationId xmlns:a16="http://schemas.microsoft.com/office/drawing/2014/main" id="{2DDA3506-F239-B741-7071-70168EBB1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88011" y="4681712"/>
                <a:ext cx="277000" cy="277000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5E36C2AB-3A3A-A064-78DF-45ADBCEDB363}"/>
                  </a:ext>
                </a:extLst>
              </p:cNvPr>
              <p:cNvSpPr txBox="1"/>
              <p:nvPr/>
            </p:nvSpPr>
            <p:spPr>
              <a:xfrm>
                <a:off x="5309839" y="4681713"/>
                <a:ext cx="191133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Chính xác</a:t>
                </a:r>
                <a:endPara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CC7789E-3716-7766-5A47-F083AD4EAA57}"/>
                </a:ext>
              </a:extLst>
            </p:cNvPr>
            <p:cNvGrpSpPr/>
            <p:nvPr/>
          </p:nvGrpSpPr>
          <p:grpSpPr>
            <a:xfrm>
              <a:off x="4979420" y="5430477"/>
              <a:ext cx="2233159" cy="277000"/>
              <a:chOff x="4988011" y="4681712"/>
              <a:chExt cx="2233159" cy="277000"/>
            </a:xfrm>
          </p:grpSpPr>
          <p:pic>
            <p:nvPicPr>
              <p:cNvPr id="108" name="Graphic 107" descr="Badge Tick with solid fill">
                <a:extLst>
                  <a:ext uri="{FF2B5EF4-FFF2-40B4-BE49-F238E27FC236}">
                    <a16:creationId xmlns:a16="http://schemas.microsoft.com/office/drawing/2014/main" id="{1724676F-B985-D701-AA3E-43EDCD73E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88011" y="4681712"/>
                <a:ext cx="277000" cy="277000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E179F19-B268-490B-08DD-533E6B434F13}"/>
                  </a:ext>
                </a:extLst>
              </p:cNvPr>
              <p:cNvSpPr txBox="1"/>
              <p:nvPr/>
            </p:nvSpPr>
            <p:spPr>
              <a:xfrm>
                <a:off x="5309839" y="4681713"/>
                <a:ext cx="191133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Minh bạch</a:t>
                </a:r>
                <a:endPara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2684A84C-93C9-B1B7-C6F5-00C930ECD45E}"/>
              </a:ext>
            </a:extLst>
          </p:cNvPr>
          <p:cNvSpPr txBox="1"/>
          <p:nvPr/>
        </p:nvSpPr>
        <p:spPr>
          <a:xfrm>
            <a:off x="2131586" y="364511"/>
            <a:ext cx="825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QUY TRÌNH HOẠT ĐỘNG TỰ ĐỘNG</a:t>
            </a:r>
            <a:endParaRPr lang="vi-VN" sz="32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61C11A-7975-8D9F-9DDA-94DDE7A2D585}"/>
              </a:ext>
            </a:extLst>
          </p:cNvPr>
          <p:cNvGrpSpPr/>
          <p:nvPr/>
        </p:nvGrpSpPr>
        <p:grpSpPr>
          <a:xfrm>
            <a:off x="9851999" y="1347785"/>
            <a:ext cx="2419185" cy="4550459"/>
            <a:chOff x="9851999" y="1347785"/>
            <a:chExt cx="2419185" cy="455045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2139A6-6E77-B613-257F-EE4DD57F79FC}"/>
                </a:ext>
              </a:extLst>
            </p:cNvPr>
            <p:cNvSpPr/>
            <p:nvPr/>
          </p:nvSpPr>
          <p:spPr>
            <a:xfrm>
              <a:off x="9852000" y="1347786"/>
              <a:ext cx="2340000" cy="4352925"/>
            </a:xfrm>
            <a:prstGeom prst="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DC47D7-FB4C-1829-C95F-3E9B6C6FA0EA}"/>
                </a:ext>
              </a:extLst>
            </p:cNvPr>
            <p:cNvSpPr/>
            <p:nvPr/>
          </p:nvSpPr>
          <p:spPr>
            <a:xfrm>
              <a:off x="9852000" y="1347785"/>
              <a:ext cx="2340000" cy="509006"/>
            </a:xfrm>
            <a:prstGeom prst="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2305910-F352-2CD4-536A-2B302A592362}"/>
                </a:ext>
              </a:extLst>
            </p:cNvPr>
            <p:cNvSpPr/>
            <p:nvPr/>
          </p:nvSpPr>
          <p:spPr>
            <a:xfrm>
              <a:off x="10813437" y="1393725"/>
              <a:ext cx="417126" cy="417126"/>
            </a:xfrm>
            <a:prstGeom prst="ellipse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5</a:t>
              </a:r>
              <a:endParaRPr lang="vi-VN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1913422-D55A-E7B8-BE41-7180902CF2D8}"/>
                </a:ext>
              </a:extLst>
            </p:cNvPr>
            <p:cNvSpPr txBox="1"/>
            <p:nvPr/>
          </p:nvSpPr>
          <p:spPr>
            <a:xfrm>
              <a:off x="9852000" y="1929722"/>
              <a:ext cx="23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BÁO CÁO &amp; </a:t>
              </a:r>
            </a:p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PHÂN TÍCH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60EE99A3-4272-D9D3-50AE-754676294C72}"/>
                </a:ext>
              </a:extLst>
            </p:cNvPr>
            <p:cNvSpPr txBox="1"/>
            <p:nvPr/>
          </p:nvSpPr>
          <p:spPr>
            <a:xfrm>
              <a:off x="9863517" y="2558932"/>
              <a:ext cx="24076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Dashboard theo thời gian thực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687E33A-79A2-93EE-DB40-863F689E1D41}"/>
                </a:ext>
              </a:extLst>
            </p:cNvPr>
            <p:cNvSpPr txBox="1"/>
            <p:nvPr/>
          </p:nvSpPr>
          <p:spPr>
            <a:xfrm>
              <a:off x="9863517" y="2872552"/>
              <a:ext cx="2143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Báo cáo đối soát.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9BAFD43-8DE6-1442-D0C4-8D73DCF15B4B}"/>
                </a:ext>
              </a:extLst>
            </p:cNvPr>
            <p:cNvSpPr txBox="1"/>
            <p:nvPr/>
          </p:nvSpPr>
          <p:spPr>
            <a:xfrm>
              <a:off x="9863517" y="3186172"/>
              <a:ext cx="2143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Báo cáo công nợ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005FE32F-0F54-35C6-D5DC-5AE189DD69EE}"/>
                </a:ext>
              </a:extLst>
            </p:cNvPr>
            <p:cNvSpPr txBox="1"/>
            <p:nvPr/>
          </p:nvSpPr>
          <p:spPr>
            <a:xfrm>
              <a:off x="9863517" y="3499792"/>
              <a:ext cx="2143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Báo cáo dòng tiền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992F9E3-A2CD-31F2-87C8-518949E75F6C}"/>
                </a:ext>
              </a:extLst>
            </p:cNvPr>
            <p:cNvSpPr/>
            <p:nvPr/>
          </p:nvSpPr>
          <p:spPr>
            <a:xfrm>
              <a:off x="9852000" y="4201815"/>
              <a:ext cx="2340000" cy="1696429"/>
            </a:xfrm>
            <a:custGeom>
              <a:avLst/>
              <a:gdLst>
                <a:gd name="csX0" fmla="*/ 0 w 2340000"/>
                <a:gd name="csY0" fmla="*/ 0 h 1696429"/>
                <a:gd name="csX1" fmla="*/ 1086238 w 2340000"/>
                <a:gd name="csY1" fmla="*/ 181788 h 1696429"/>
                <a:gd name="csX2" fmla="*/ 2340000 w 2340000"/>
                <a:gd name="csY2" fmla="*/ 0 h 1696429"/>
                <a:gd name="csX3" fmla="*/ 2340000 w 2340000"/>
                <a:gd name="csY3" fmla="*/ 391612 h 1696429"/>
                <a:gd name="csX4" fmla="*/ 2340000 w 2340000"/>
                <a:gd name="csY4" fmla="*/ 1696429 h 1696429"/>
                <a:gd name="csX5" fmla="*/ 0 w 2340000"/>
                <a:gd name="csY5" fmla="*/ 1696429 h 1696429"/>
                <a:gd name="csX6" fmla="*/ 0 w 2340000"/>
                <a:gd name="csY6" fmla="*/ 391612 h 1696429"/>
                <a:gd name="csX7" fmla="*/ 0 w 2340000"/>
                <a:gd name="csY7" fmla="*/ 339286 h 169642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2340000" h="1696429">
                  <a:moveTo>
                    <a:pt x="0" y="0"/>
                  </a:moveTo>
                  <a:lnTo>
                    <a:pt x="1086238" y="181788"/>
                  </a:lnTo>
                  <a:lnTo>
                    <a:pt x="2340000" y="0"/>
                  </a:lnTo>
                  <a:lnTo>
                    <a:pt x="2340000" y="391612"/>
                  </a:lnTo>
                  <a:lnTo>
                    <a:pt x="2340000" y="1696429"/>
                  </a:lnTo>
                  <a:lnTo>
                    <a:pt x="0" y="1696429"/>
                  </a:lnTo>
                  <a:lnTo>
                    <a:pt x="0" y="391612"/>
                  </a:lnTo>
                  <a:lnTo>
                    <a:pt x="0" y="339286"/>
                  </a:lnTo>
                  <a:close/>
                </a:path>
              </a:pathLst>
            </a:cu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CC4037E-52B2-283E-A225-44D5ECD959C2}"/>
                </a:ext>
              </a:extLst>
            </p:cNvPr>
            <p:cNvSpPr txBox="1"/>
            <p:nvPr/>
          </p:nvSpPr>
          <p:spPr>
            <a:xfrm>
              <a:off x="9851999" y="4477906"/>
              <a:ext cx="2339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KẾT QUẢ</a:t>
              </a:r>
              <a:endParaRPr lang="vi-VN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16F4416-5FA5-591C-D7AE-A2BA4624C283}"/>
                </a:ext>
              </a:extLst>
            </p:cNvPr>
            <p:cNvGrpSpPr/>
            <p:nvPr/>
          </p:nvGrpSpPr>
          <p:grpSpPr>
            <a:xfrm>
              <a:off x="9886431" y="4680092"/>
              <a:ext cx="2163360" cy="406207"/>
              <a:chOff x="9886431" y="4680092"/>
              <a:chExt cx="2163360" cy="406207"/>
            </a:xfrm>
          </p:grpSpPr>
          <p:pic>
            <p:nvPicPr>
              <p:cNvPr id="141" name="Graphic 140" descr="Comment Like with solid fill">
                <a:extLst>
                  <a:ext uri="{FF2B5EF4-FFF2-40B4-BE49-F238E27FC236}">
                    <a16:creationId xmlns:a16="http://schemas.microsoft.com/office/drawing/2014/main" id="{BF62759D-6EBB-8316-80CC-606DA6765C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86431" y="4680092"/>
                <a:ext cx="406207" cy="406207"/>
              </a:xfrm>
              <a:prstGeom prst="rect">
                <a:avLst/>
              </a:prstGeom>
            </p:spPr>
          </p:pic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2F6E3AE-4B5E-4FBC-EFE7-284FEE0F8356}"/>
                  </a:ext>
                </a:extLst>
              </p:cNvPr>
              <p:cNvSpPr txBox="1"/>
              <p:nvPr/>
            </p:nvSpPr>
            <p:spPr>
              <a:xfrm>
                <a:off x="10359853" y="4744696"/>
                <a:ext cx="16899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Ra quyết định nhanh</a:t>
                </a:r>
                <a:endPara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E73EF59B-E972-13F2-448F-38D32CAB0931}"/>
                </a:ext>
              </a:extLst>
            </p:cNvPr>
            <p:cNvGrpSpPr/>
            <p:nvPr/>
          </p:nvGrpSpPr>
          <p:grpSpPr>
            <a:xfrm>
              <a:off x="9896640" y="5028918"/>
              <a:ext cx="2163360" cy="406207"/>
              <a:chOff x="9886431" y="4680092"/>
              <a:chExt cx="2163360" cy="406207"/>
            </a:xfrm>
          </p:grpSpPr>
          <p:pic>
            <p:nvPicPr>
              <p:cNvPr id="146" name="Graphic 145" descr="Comment Like with solid fill">
                <a:extLst>
                  <a:ext uri="{FF2B5EF4-FFF2-40B4-BE49-F238E27FC236}">
                    <a16:creationId xmlns:a16="http://schemas.microsoft.com/office/drawing/2014/main" id="{FE2F4C34-659B-513A-F632-70ED53334D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86431" y="4680092"/>
                <a:ext cx="406207" cy="406207"/>
              </a:xfrm>
              <a:prstGeom prst="rect">
                <a:avLst/>
              </a:prstGeom>
            </p:spPr>
          </p:pic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4F696534-5D2E-2A36-D66E-26F6B824C299}"/>
                  </a:ext>
                </a:extLst>
              </p:cNvPr>
              <p:cNvSpPr txBox="1"/>
              <p:nvPr/>
            </p:nvSpPr>
            <p:spPr>
              <a:xfrm>
                <a:off x="10359853" y="4744696"/>
                <a:ext cx="16899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Kinh doanh hiệu quả</a:t>
                </a:r>
                <a:endPara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FCD2884-8076-91F3-FF25-EB837E7EB03A}"/>
              </a:ext>
            </a:extLst>
          </p:cNvPr>
          <p:cNvGrpSpPr/>
          <p:nvPr/>
        </p:nvGrpSpPr>
        <p:grpSpPr>
          <a:xfrm>
            <a:off x="2463000" y="1347786"/>
            <a:ext cx="2340000" cy="4995873"/>
            <a:chOff x="2463000" y="1347786"/>
            <a:chExt cx="2340000" cy="499587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375314-4D2D-576D-C5ED-69A391E0B6D2}"/>
                </a:ext>
              </a:extLst>
            </p:cNvPr>
            <p:cNvSpPr/>
            <p:nvPr/>
          </p:nvSpPr>
          <p:spPr>
            <a:xfrm>
              <a:off x="2463000" y="1347786"/>
              <a:ext cx="2340000" cy="4352925"/>
            </a:xfrm>
            <a:prstGeom prst="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6A3702-0694-9EB3-04F2-CB9956C4F6D4}"/>
                </a:ext>
              </a:extLst>
            </p:cNvPr>
            <p:cNvSpPr/>
            <p:nvPr/>
          </p:nvSpPr>
          <p:spPr>
            <a:xfrm>
              <a:off x="2463000" y="1352611"/>
              <a:ext cx="2340000" cy="504181"/>
            </a:xfrm>
            <a:prstGeom prst="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B60902-501F-18EE-C51F-500CB47F8EDA}"/>
                </a:ext>
              </a:extLst>
            </p:cNvPr>
            <p:cNvSpPr/>
            <p:nvPr/>
          </p:nvSpPr>
          <p:spPr>
            <a:xfrm>
              <a:off x="3424437" y="1396138"/>
              <a:ext cx="417126" cy="417126"/>
            </a:xfrm>
            <a:prstGeom prst="ellipse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2</a:t>
              </a:r>
              <a:endParaRPr lang="vi-VN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AA063C5-3627-3428-0255-264C28B918D6}"/>
                </a:ext>
              </a:extLst>
            </p:cNvPr>
            <p:cNvSpPr txBox="1"/>
            <p:nvPr/>
          </p:nvSpPr>
          <p:spPr>
            <a:xfrm>
              <a:off x="2463000" y="1929722"/>
              <a:ext cx="23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THU THẬP &amp;</a:t>
              </a:r>
            </a:p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ĐỒNG BỘ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00854DE-3835-824D-2BAA-E620BC04364C}"/>
                </a:ext>
              </a:extLst>
            </p:cNvPr>
            <p:cNvSpPr txBox="1"/>
            <p:nvPr/>
          </p:nvSpPr>
          <p:spPr>
            <a:xfrm>
              <a:off x="2518986" y="2605099"/>
              <a:ext cx="2143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Nhận biến động số dư ngân hàng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9EFB35C-57FF-2F96-1D6A-610B27CA10D6}"/>
                </a:ext>
              </a:extLst>
            </p:cNvPr>
            <p:cNvSpPr txBox="1"/>
            <p:nvPr/>
          </p:nvSpPr>
          <p:spPr>
            <a:xfrm>
              <a:off x="2518985" y="3072528"/>
              <a:ext cx="2143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Lấy dữ liệu đơn hàng/công nợ từ ERP/CRM.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C075D02-F6A4-382A-4955-D5726FC1230D}"/>
                </a:ext>
              </a:extLst>
            </p:cNvPr>
            <p:cNvSpPr txBox="1"/>
            <p:nvPr/>
          </p:nvSpPr>
          <p:spPr>
            <a:xfrm>
              <a:off x="2518985" y="3554471"/>
              <a:ext cx="2143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Dữ liệu hóa đơn.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DBEF05E-CE01-8203-2090-CAE106F2F745}"/>
                </a:ext>
              </a:extLst>
            </p:cNvPr>
            <p:cNvSpPr txBox="1"/>
            <p:nvPr/>
          </p:nvSpPr>
          <p:spPr>
            <a:xfrm>
              <a:off x="2518984" y="3862885"/>
              <a:ext cx="2143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Dữ liệu thanh toán khác (nếu có).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7C890DEE-F2E3-BE6A-3A2C-A69D4AA67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109" y="4197450"/>
              <a:ext cx="2146209" cy="214620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7782850-75D4-AFF1-45B0-ECDB62D98FF0}"/>
              </a:ext>
            </a:extLst>
          </p:cNvPr>
          <p:cNvGrpSpPr/>
          <p:nvPr/>
        </p:nvGrpSpPr>
        <p:grpSpPr>
          <a:xfrm>
            <a:off x="7375510" y="1347785"/>
            <a:ext cx="2353490" cy="4785052"/>
            <a:chOff x="7375510" y="1347785"/>
            <a:chExt cx="2353490" cy="478505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5007AEB-A74B-79FD-60CC-EE4A4899C1B6}"/>
                </a:ext>
              </a:extLst>
            </p:cNvPr>
            <p:cNvSpPr/>
            <p:nvPr/>
          </p:nvSpPr>
          <p:spPr>
            <a:xfrm>
              <a:off x="7389000" y="1347786"/>
              <a:ext cx="2340000" cy="4352925"/>
            </a:xfrm>
            <a:prstGeom prst="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8AC058-5462-3A64-D2BF-B3CCCACB5CB5}"/>
                </a:ext>
              </a:extLst>
            </p:cNvPr>
            <p:cNvSpPr/>
            <p:nvPr/>
          </p:nvSpPr>
          <p:spPr>
            <a:xfrm>
              <a:off x="7389000" y="1347785"/>
              <a:ext cx="2340000" cy="509006"/>
            </a:xfrm>
            <a:prstGeom prst="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BA0165D-F448-6F33-3766-1BF7A5F1FD0A}"/>
                </a:ext>
              </a:extLst>
            </p:cNvPr>
            <p:cNvSpPr/>
            <p:nvPr/>
          </p:nvSpPr>
          <p:spPr>
            <a:xfrm>
              <a:off x="8350437" y="1393725"/>
              <a:ext cx="417126" cy="417126"/>
            </a:xfrm>
            <a:prstGeom prst="ellipse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4</a:t>
              </a:r>
              <a:endParaRPr lang="vi-VN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1E758F7-D52C-D1B1-747B-3CC59D56EE8A}"/>
                </a:ext>
              </a:extLst>
            </p:cNvPr>
            <p:cNvSpPr txBox="1"/>
            <p:nvPr/>
          </p:nvSpPr>
          <p:spPr>
            <a:xfrm>
              <a:off x="7389000" y="1929722"/>
              <a:ext cx="23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KÍCH HOẠT HÓA ĐƠN ĐIỆN TỬ QUA VAN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2EEAC70-CCD4-D811-3040-A72D9699F21B}"/>
                </a:ext>
              </a:extLst>
            </p:cNvPr>
            <p:cNvSpPr txBox="1"/>
            <p:nvPr/>
          </p:nvSpPr>
          <p:spPr>
            <a:xfrm>
              <a:off x="7426324" y="2573684"/>
              <a:ext cx="22466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Tạo yêu cầu phát hành </a:t>
              </a:r>
              <a:r>
                <a:rPr lang="en-US" sz="1200" dirty="0" err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HĐĐT</a:t>
              </a: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 theo kết quả đối soát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CA19A06-2524-D93B-E27A-2E089C6C87D9}"/>
                </a:ext>
              </a:extLst>
            </p:cNvPr>
            <p:cNvSpPr txBox="1"/>
            <p:nvPr/>
          </p:nvSpPr>
          <p:spPr>
            <a:xfrm>
              <a:off x="7426324" y="3054501"/>
              <a:ext cx="21436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Gửi dữ liệu sang nhà VAN.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3411FF2-AA3E-E0B2-43A6-CED5571FA66A}"/>
                </a:ext>
              </a:extLst>
            </p:cNvPr>
            <p:cNvSpPr txBox="1"/>
            <p:nvPr/>
          </p:nvSpPr>
          <p:spPr>
            <a:xfrm>
              <a:off x="7426324" y="3350652"/>
              <a:ext cx="2143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Nhận trạng thái trả về (thành công/lỗi/hủy...).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8AD83C1-2D34-0BD2-36F6-D3E5C95CA951}"/>
                </a:ext>
              </a:extLst>
            </p:cNvPr>
            <p:cNvSpPr txBox="1"/>
            <p:nvPr/>
          </p:nvSpPr>
          <p:spPr>
            <a:xfrm>
              <a:off x="7426324" y="3831470"/>
              <a:ext cx="2143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Gửi hóa đơn tới khách hàng (nếu có).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D75ED67F-E029-C56B-247E-E4CCF1034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510" y="4636570"/>
              <a:ext cx="2245277" cy="14962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272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with tablet">
            <a:extLst>
              <a:ext uri="{FF2B5EF4-FFF2-40B4-BE49-F238E27FC236}">
                <a16:creationId xmlns:a16="http://schemas.microsoft.com/office/drawing/2014/main" id="{ED7469CA-5B69-7242-5AEC-4877794CC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06" y="3364204"/>
            <a:ext cx="5240694" cy="3493796"/>
          </a:xfrm>
          <a:prstGeom prst="rect">
            <a:avLst/>
          </a:prstGeom>
        </p:spPr>
      </p:pic>
      <p:pic>
        <p:nvPicPr>
          <p:cNvPr id="5" name="Picture 4" descr="Person holding credit card using laptop">
            <a:extLst>
              <a:ext uri="{FF2B5EF4-FFF2-40B4-BE49-F238E27FC236}">
                <a16:creationId xmlns:a16="http://schemas.microsoft.com/office/drawing/2014/main" id="{F3FE40B9-0E14-2919-2CE3-8B71CFC5B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06" y="0"/>
            <a:ext cx="5240694" cy="3493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B3E40A-5F88-0BF1-872D-453CEA50AC4D}"/>
              </a:ext>
            </a:extLst>
          </p:cNvPr>
          <p:cNvSpPr/>
          <p:nvPr/>
        </p:nvSpPr>
        <p:spPr>
          <a:xfrm>
            <a:off x="0" y="0"/>
            <a:ext cx="6951306" cy="3493796"/>
          </a:xfrm>
          <a:prstGeom prst="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119BD-37AB-7D56-3E46-98BD0A86D70E}"/>
              </a:ext>
            </a:extLst>
          </p:cNvPr>
          <p:cNvSpPr txBox="1"/>
          <p:nvPr/>
        </p:nvSpPr>
        <p:spPr>
          <a:xfrm>
            <a:off x="926840" y="325526"/>
            <a:ext cx="4655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KẾT NỐI NGÂN HÀNG</a:t>
            </a:r>
            <a:endParaRPr lang="vi-VN" sz="20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91926-D569-7DD3-C658-BBFAA1D5C442}"/>
              </a:ext>
            </a:extLst>
          </p:cNvPr>
          <p:cNvSpPr txBox="1"/>
          <p:nvPr/>
        </p:nvSpPr>
        <p:spPr>
          <a:xfrm>
            <a:off x="814873" y="3832288"/>
            <a:ext cx="5390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KẾT NỐI NHÀ VAN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3F0222-5328-FB6A-6DF6-8EF956BD069B}"/>
              </a:ext>
            </a:extLst>
          </p:cNvPr>
          <p:cNvGrpSpPr/>
          <p:nvPr/>
        </p:nvGrpSpPr>
        <p:grpSpPr>
          <a:xfrm>
            <a:off x="298580" y="262769"/>
            <a:ext cx="525624" cy="525624"/>
            <a:chOff x="205274" y="262769"/>
            <a:chExt cx="525624" cy="52562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1FCD7C-5704-0B5C-03BC-40116AC03E3D}"/>
                </a:ext>
              </a:extLst>
            </p:cNvPr>
            <p:cNvSpPr/>
            <p:nvPr/>
          </p:nvSpPr>
          <p:spPr>
            <a:xfrm>
              <a:off x="205274" y="262769"/>
              <a:ext cx="525624" cy="525624"/>
            </a:xfrm>
            <a:prstGeom prst="rect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2" name="Graphic 11" descr="Bank with solid fill">
              <a:extLst>
                <a:ext uri="{FF2B5EF4-FFF2-40B4-BE49-F238E27FC236}">
                  <a16:creationId xmlns:a16="http://schemas.microsoft.com/office/drawing/2014/main" id="{2154861E-FDBB-2AE8-ECA7-DB5C611AE9B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4605" y="272100"/>
              <a:ext cx="506963" cy="50696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6A1515-2A18-EE9C-A465-FD17A7D5554E}"/>
              </a:ext>
            </a:extLst>
          </p:cNvPr>
          <p:cNvGrpSpPr/>
          <p:nvPr/>
        </p:nvGrpSpPr>
        <p:grpSpPr>
          <a:xfrm>
            <a:off x="392113" y="957856"/>
            <a:ext cx="5000980" cy="338555"/>
            <a:chOff x="392114" y="957856"/>
            <a:chExt cx="5000980" cy="338555"/>
          </a:xfrm>
        </p:grpSpPr>
        <p:pic>
          <p:nvPicPr>
            <p:cNvPr id="16" name="Graphic 15" descr="Badge New with solid fill">
              <a:extLst>
                <a:ext uri="{FF2B5EF4-FFF2-40B4-BE49-F238E27FC236}">
                  <a16:creationId xmlns:a16="http://schemas.microsoft.com/office/drawing/2014/main" id="{4DBE826C-2452-826D-DC89-81EEA36645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2114" y="957856"/>
              <a:ext cx="338555" cy="3385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49FC8F-DD50-FC3A-F362-76DEB9ADD805}"/>
                </a:ext>
              </a:extLst>
            </p:cNvPr>
            <p:cNvSpPr txBox="1"/>
            <p:nvPr/>
          </p:nvSpPr>
          <p:spPr>
            <a:xfrm>
              <a:off x="814874" y="988634"/>
              <a:ext cx="45782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Kết nối trực tiếp qua API/Webhook/Tệp</a:t>
              </a:r>
              <a:endParaRPr lang="vi-VN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4FD03C-51AE-2966-81F7-642E56067B38}"/>
              </a:ext>
            </a:extLst>
          </p:cNvPr>
          <p:cNvGrpSpPr/>
          <p:nvPr/>
        </p:nvGrpSpPr>
        <p:grpSpPr>
          <a:xfrm>
            <a:off x="392113" y="1303192"/>
            <a:ext cx="5000981" cy="338555"/>
            <a:chOff x="392113" y="1296593"/>
            <a:chExt cx="5000981" cy="3385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FE4233-EB70-81B8-1ED7-4CC77BFEA4C5}"/>
                </a:ext>
              </a:extLst>
            </p:cNvPr>
            <p:cNvSpPr txBox="1"/>
            <p:nvPr/>
          </p:nvSpPr>
          <p:spPr>
            <a:xfrm>
              <a:off x="814874" y="1327371"/>
              <a:ext cx="45782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Nhận biến động số dư theo thời gian thực hoặc theo lịch</a:t>
              </a:r>
              <a:endParaRPr lang="vi-VN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22" name="Graphic 21" descr="Badge New with solid fill">
              <a:extLst>
                <a:ext uri="{FF2B5EF4-FFF2-40B4-BE49-F238E27FC236}">
                  <a16:creationId xmlns:a16="http://schemas.microsoft.com/office/drawing/2014/main" id="{3ABA74F9-AEEF-B1B3-B0CC-9CA379EC98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2113" y="1296593"/>
              <a:ext cx="338555" cy="33855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D6FE6F-163B-72B7-D8E0-9AEDD6098A46}"/>
              </a:ext>
            </a:extLst>
          </p:cNvPr>
          <p:cNvGrpSpPr/>
          <p:nvPr/>
        </p:nvGrpSpPr>
        <p:grpSpPr>
          <a:xfrm>
            <a:off x="392113" y="1648528"/>
            <a:ext cx="5000981" cy="338555"/>
            <a:chOff x="392113" y="1296593"/>
            <a:chExt cx="5000981" cy="3385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83DD0F-CC91-99A3-5E1D-E3FFB0457A63}"/>
                </a:ext>
              </a:extLst>
            </p:cNvPr>
            <p:cNvSpPr txBox="1"/>
            <p:nvPr/>
          </p:nvSpPr>
          <p:spPr>
            <a:xfrm>
              <a:off x="814874" y="1327371"/>
              <a:ext cx="45782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Hỗ trợ nhiều ngân hàng nội địa và quốc tế</a:t>
              </a:r>
              <a:endParaRPr lang="vi-VN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27" name="Graphic 26" descr="Badge New with solid fill">
              <a:extLst>
                <a:ext uri="{FF2B5EF4-FFF2-40B4-BE49-F238E27FC236}">
                  <a16:creationId xmlns:a16="http://schemas.microsoft.com/office/drawing/2014/main" id="{6C92B02F-9309-735A-74DF-F34A0EC4291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2113" y="1296593"/>
              <a:ext cx="338555" cy="33855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6DE871-4DE7-1986-8C65-369013E5648C}"/>
              </a:ext>
            </a:extLst>
          </p:cNvPr>
          <p:cNvGrpSpPr/>
          <p:nvPr/>
        </p:nvGrpSpPr>
        <p:grpSpPr>
          <a:xfrm>
            <a:off x="392113" y="1993865"/>
            <a:ext cx="5000981" cy="338555"/>
            <a:chOff x="392113" y="1296593"/>
            <a:chExt cx="5000981" cy="33855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4E19E84-5F66-E091-A2C7-F66C930E8902}"/>
                </a:ext>
              </a:extLst>
            </p:cNvPr>
            <p:cNvSpPr txBox="1"/>
            <p:nvPr/>
          </p:nvSpPr>
          <p:spPr>
            <a:xfrm>
              <a:off x="814874" y="1327371"/>
              <a:ext cx="457822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Bảo mật theo chuẩn ngân hàng</a:t>
              </a:r>
              <a:endParaRPr lang="vi-VN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30" name="Graphic 29" descr="Badge New with solid fill">
              <a:extLst>
                <a:ext uri="{FF2B5EF4-FFF2-40B4-BE49-F238E27FC236}">
                  <a16:creationId xmlns:a16="http://schemas.microsoft.com/office/drawing/2014/main" id="{75B17151-960C-F029-3556-CBEDD8739AA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2113" y="1296593"/>
              <a:ext cx="338555" cy="33855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6C53A3-1B63-2AC1-0B10-82684860788B}"/>
              </a:ext>
            </a:extLst>
          </p:cNvPr>
          <p:cNvGrpSpPr/>
          <p:nvPr/>
        </p:nvGrpSpPr>
        <p:grpSpPr>
          <a:xfrm>
            <a:off x="320922" y="2943772"/>
            <a:ext cx="2073853" cy="276999"/>
            <a:chOff x="114356" y="4699403"/>
            <a:chExt cx="2073853" cy="27699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AE4785-6E67-EB96-5166-3AA0DFE5259A}"/>
                </a:ext>
              </a:extLst>
            </p:cNvPr>
            <p:cNvSpPr txBox="1"/>
            <p:nvPr/>
          </p:nvSpPr>
          <p:spPr>
            <a:xfrm>
              <a:off x="276878" y="4699403"/>
              <a:ext cx="191133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Đã kết nối.</a:t>
              </a:r>
              <a:endParaRPr lang="vi-VN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6BA6256-59BC-1932-6B05-F119559CE333}"/>
                </a:ext>
              </a:extLst>
            </p:cNvPr>
            <p:cNvSpPr/>
            <p:nvPr/>
          </p:nvSpPr>
          <p:spPr>
            <a:xfrm>
              <a:off x="114356" y="4772588"/>
              <a:ext cx="130629" cy="13062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E2C669-1631-7D74-D873-E037342E7F15}"/>
              </a:ext>
            </a:extLst>
          </p:cNvPr>
          <p:cNvGrpSpPr/>
          <p:nvPr/>
        </p:nvGrpSpPr>
        <p:grpSpPr>
          <a:xfrm>
            <a:off x="1615101" y="2943772"/>
            <a:ext cx="2073853" cy="276999"/>
            <a:chOff x="114356" y="4699403"/>
            <a:chExt cx="2073853" cy="27699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4EE366-CB1F-360E-0600-BC1A46307DEA}"/>
                </a:ext>
              </a:extLst>
            </p:cNvPr>
            <p:cNvSpPr txBox="1"/>
            <p:nvPr/>
          </p:nvSpPr>
          <p:spPr>
            <a:xfrm>
              <a:off x="276878" y="4699403"/>
              <a:ext cx="19113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Đang triển khai</a:t>
              </a:r>
              <a:endParaRPr lang="vi-VN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FD903AE-DF40-2792-E0B5-F9FDB5BB5F5B}"/>
                </a:ext>
              </a:extLst>
            </p:cNvPr>
            <p:cNvSpPr/>
            <p:nvPr/>
          </p:nvSpPr>
          <p:spPr>
            <a:xfrm>
              <a:off x="114356" y="4772588"/>
              <a:ext cx="130629" cy="13062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B42A7B-C51F-D8C4-ED20-EDB5C046015C}"/>
              </a:ext>
            </a:extLst>
          </p:cNvPr>
          <p:cNvGrpSpPr/>
          <p:nvPr/>
        </p:nvGrpSpPr>
        <p:grpSpPr>
          <a:xfrm>
            <a:off x="3114629" y="2943772"/>
            <a:ext cx="2073853" cy="276999"/>
            <a:chOff x="114356" y="4699403"/>
            <a:chExt cx="2073853" cy="27699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A7D683-7ED8-DE66-CF3F-A2FA9A4D70B9}"/>
                </a:ext>
              </a:extLst>
            </p:cNvPr>
            <p:cNvSpPr txBox="1"/>
            <p:nvPr/>
          </p:nvSpPr>
          <p:spPr>
            <a:xfrm>
              <a:off x="276878" y="4699403"/>
              <a:ext cx="19113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Có thể tích hợp</a:t>
              </a:r>
              <a:endParaRPr lang="vi-VN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F5C1DE5-E87D-FFE2-C384-2D81A4721FAC}"/>
                </a:ext>
              </a:extLst>
            </p:cNvPr>
            <p:cNvSpPr/>
            <p:nvPr/>
          </p:nvSpPr>
          <p:spPr>
            <a:xfrm>
              <a:off x="114356" y="4772588"/>
              <a:ext cx="130629" cy="13062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1B7ED0-A3A8-37CA-B261-86F29E8EFADC}"/>
              </a:ext>
            </a:extLst>
          </p:cNvPr>
          <p:cNvGrpSpPr/>
          <p:nvPr/>
        </p:nvGrpSpPr>
        <p:grpSpPr>
          <a:xfrm>
            <a:off x="4620200" y="2943772"/>
            <a:ext cx="2073853" cy="276999"/>
            <a:chOff x="114356" y="4699403"/>
            <a:chExt cx="2073853" cy="27699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26758F-0DAE-606B-A0C0-42DD4CBCAC03}"/>
                </a:ext>
              </a:extLst>
            </p:cNvPr>
            <p:cNvSpPr txBox="1"/>
            <p:nvPr/>
          </p:nvSpPr>
          <p:spPr>
            <a:xfrm>
              <a:off x="276878" y="4699403"/>
              <a:ext cx="19113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Hỗ trợ qua API/Tệp/Email</a:t>
              </a:r>
              <a:endParaRPr lang="vi-VN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19E743-7C00-706C-82B4-7EA6A706CFA3}"/>
                </a:ext>
              </a:extLst>
            </p:cNvPr>
            <p:cNvSpPr/>
            <p:nvPr/>
          </p:nvSpPr>
          <p:spPr>
            <a:xfrm>
              <a:off x="114356" y="4772588"/>
              <a:ext cx="130629" cy="130629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14045B7-3CA9-3F18-5DD9-D7B01DD7C17A}"/>
              </a:ext>
            </a:extLst>
          </p:cNvPr>
          <p:cNvSpPr txBox="1"/>
          <p:nvPr/>
        </p:nvSpPr>
        <p:spPr>
          <a:xfrm>
            <a:off x="288098" y="2604016"/>
            <a:ext cx="2302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TRẠNG THÁI KẾT NỐI</a:t>
            </a:r>
            <a:endParaRPr lang="vi-VN" sz="12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8F0AE22-2335-A072-8765-9E9E440C0E6C}"/>
              </a:ext>
            </a:extLst>
          </p:cNvPr>
          <p:cNvGrpSpPr/>
          <p:nvPr/>
        </p:nvGrpSpPr>
        <p:grpSpPr>
          <a:xfrm>
            <a:off x="179770" y="3741884"/>
            <a:ext cx="525624" cy="525624"/>
            <a:chOff x="288098" y="4171014"/>
            <a:chExt cx="525624" cy="52562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3504041-B587-5D54-7329-94DBA6D57330}"/>
                </a:ext>
              </a:extLst>
            </p:cNvPr>
            <p:cNvSpPr/>
            <p:nvPr/>
          </p:nvSpPr>
          <p:spPr>
            <a:xfrm>
              <a:off x="288098" y="4171014"/>
              <a:ext cx="525624" cy="525624"/>
            </a:xfrm>
            <a:prstGeom prst="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9" name="Graphic 48" descr="Remote work with solid fill">
              <a:extLst>
                <a:ext uri="{FF2B5EF4-FFF2-40B4-BE49-F238E27FC236}">
                  <a16:creationId xmlns:a16="http://schemas.microsoft.com/office/drawing/2014/main" id="{44ED49B8-BB28-D4F5-24B9-B8DCF469403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3208" y="4206124"/>
              <a:ext cx="455404" cy="45540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C944E0D-40BB-1BE8-07FF-8F416730212A}"/>
              </a:ext>
            </a:extLst>
          </p:cNvPr>
          <p:cNvGrpSpPr/>
          <p:nvPr/>
        </p:nvGrpSpPr>
        <p:grpSpPr>
          <a:xfrm>
            <a:off x="226317" y="4474780"/>
            <a:ext cx="5999378" cy="432889"/>
            <a:chOff x="226317" y="4344146"/>
            <a:chExt cx="5999378" cy="432889"/>
          </a:xfrm>
        </p:grpSpPr>
        <p:pic>
          <p:nvPicPr>
            <p:cNvPr id="52" name="Graphic 51" descr="Alterations &amp; Tailoring with solid fill">
              <a:extLst>
                <a:ext uri="{FF2B5EF4-FFF2-40B4-BE49-F238E27FC236}">
                  <a16:creationId xmlns:a16="http://schemas.microsoft.com/office/drawing/2014/main" id="{C64B607B-61FA-E253-737C-A0273FEEC9F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6317" y="4344146"/>
              <a:ext cx="432889" cy="4328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65E43E7-394D-3960-938A-1B9C937A42A6}"/>
                </a:ext>
              </a:extLst>
            </p:cNvPr>
            <p:cNvSpPr txBox="1"/>
            <p:nvPr/>
          </p:nvSpPr>
          <p:spPr>
            <a:xfrm>
              <a:off x="725610" y="4422091"/>
              <a:ext cx="5500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Tích hợp tạo yêu cầu phát hành Hóa đơn điện tử qua VAN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C4BE004-3CC1-73F9-BD1B-21EE6652461A}"/>
              </a:ext>
            </a:extLst>
          </p:cNvPr>
          <p:cNvGrpSpPr/>
          <p:nvPr/>
        </p:nvGrpSpPr>
        <p:grpSpPr>
          <a:xfrm>
            <a:off x="226317" y="4876439"/>
            <a:ext cx="5999378" cy="432889"/>
            <a:chOff x="226317" y="4344146"/>
            <a:chExt cx="5999378" cy="432889"/>
          </a:xfrm>
        </p:grpSpPr>
        <p:pic>
          <p:nvPicPr>
            <p:cNvPr id="58" name="Graphic 57" descr="Alterations &amp; Tailoring with solid fill">
              <a:extLst>
                <a:ext uri="{FF2B5EF4-FFF2-40B4-BE49-F238E27FC236}">
                  <a16:creationId xmlns:a16="http://schemas.microsoft.com/office/drawing/2014/main" id="{E5E362A2-53AA-50D8-76A6-1F05382B8BA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6317" y="4344146"/>
              <a:ext cx="432889" cy="43288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0FEF9C3-6548-F19B-7821-6F6F569141AD}"/>
                </a:ext>
              </a:extLst>
            </p:cNvPr>
            <p:cNvSpPr txBox="1"/>
            <p:nvPr/>
          </p:nvSpPr>
          <p:spPr>
            <a:xfrm>
              <a:off x="725610" y="4422091"/>
              <a:ext cx="5500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Tra cứu &amp; nhận trạng thái Hóa đơn điện tử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5A7F0DA-90AB-1FC9-6E22-46DA9D7ADCF6}"/>
              </a:ext>
            </a:extLst>
          </p:cNvPr>
          <p:cNvGrpSpPr/>
          <p:nvPr/>
        </p:nvGrpSpPr>
        <p:grpSpPr>
          <a:xfrm>
            <a:off x="226317" y="5278098"/>
            <a:ext cx="5999378" cy="432889"/>
            <a:chOff x="226317" y="4344146"/>
            <a:chExt cx="5999378" cy="432889"/>
          </a:xfrm>
        </p:grpSpPr>
        <p:pic>
          <p:nvPicPr>
            <p:cNvPr id="61" name="Graphic 60" descr="Alterations &amp; Tailoring with solid fill">
              <a:extLst>
                <a:ext uri="{FF2B5EF4-FFF2-40B4-BE49-F238E27FC236}">
                  <a16:creationId xmlns:a16="http://schemas.microsoft.com/office/drawing/2014/main" id="{0F509692-4C62-9081-400C-1C1587DCC9A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6317" y="4344146"/>
              <a:ext cx="432889" cy="43288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85A46F8-0066-1818-9F7E-680620FC4470}"/>
                </a:ext>
              </a:extLst>
            </p:cNvPr>
            <p:cNvSpPr txBox="1"/>
            <p:nvPr/>
          </p:nvSpPr>
          <p:spPr>
            <a:xfrm>
              <a:off x="725610" y="4422091"/>
              <a:ext cx="5500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Xử lý hóa đơn (gửi/hủy/điều chỉnh)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17C3421-637E-1823-6CA5-7EDFD1210A4A}"/>
              </a:ext>
            </a:extLst>
          </p:cNvPr>
          <p:cNvGrpSpPr/>
          <p:nvPr/>
        </p:nvGrpSpPr>
        <p:grpSpPr>
          <a:xfrm>
            <a:off x="226317" y="5679757"/>
            <a:ext cx="5999378" cy="432889"/>
            <a:chOff x="226317" y="4344146"/>
            <a:chExt cx="5999378" cy="432889"/>
          </a:xfrm>
        </p:grpSpPr>
        <p:pic>
          <p:nvPicPr>
            <p:cNvPr id="64" name="Graphic 63" descr="Alterations &amp; Tailoring with solid fill">
              <a:extLst>
                <a:ext uri="{FF2B5EF4-FFF2-40B4-BE49-F238E27FC236}">
                  <a16:creationId xmlns:a16="http://schemas.microsoft.com/office/drawing/2014/main" id="{387AF540-D5BF-AF87-4853-FAD3A23ADD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6317" y="4344146"/>
              <a:ext cx="432889" cy="43288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682D3FD-1C02-E165-5CC2-49206F66B88A}"/>
                </a:ext>
              </a:extLst>
            </p:cNvPr>
            <p:cNvSpPr txBox="1"/>
            <p:nvPr/>
          </p:nvSpPr>
          <p:spPr>
            <a:xfrm>
              <a:off x="725610" y="4422091"/>
              <a:ext cx="5500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Theo sát thông tư 91/2026/TT-</a:t>
              </a:r>
              <a:r>
                <a:rPr lang="en-US" sz="1400" dirty="0" err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BTC</a:t>
              </a:r>
              <a:r>
                <a:rPr lang="en-US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 (ban hành ngày 01/07/2026)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2539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8991F3C-D1E1-D7ED-05E6-AD4388BF194A}"/>
              </a:ext>
            </a:extLst>
          </p:cNvPr>
          <p:cNvGrpSpPr/>
          <p:nvPr/>
        </p:nvGrpSpPr>
        <p:grpSpPr>
          <a:xfrm rot="1418812">
            <a:off x="7197473" y="597202"/>
            <a:ext cx="5505805" cy="5065578"/>
            <a:chOff x="6746429" y="1723275"/>
            <a:chExt cx="5505805" cy="453419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1406A42-CB43-4511-7F5C-DFB7ADD288F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717624">
              <a:off x="6746429" y="1723275"/>
              <a:ext cx="5505805" cy="4534193"/>
            </a:xfrm>
            <a:prstGeom prst="rect">
              <a:avLst/>
            </a:prstGeom>
          </p:spPr>
        </p:pic>
        <p:pic>
          <p:nvPicPr>
            <p:cNvPr id="53" name="Picture 52" descr="A black background with purple and yellow text&#10;&#10;AI-generated content may be incorrect.">
              <a:extLst>
                <a:ext uri="{FF2B5EF4-FFF2-40B4-BE49-F238E27FC236}">
                  <a16:creationId xmlns:a16="http://schemas.microsoft.com/office/drawing/2014/main" id="{62A14E4E-8FE0-B4F9-BDB4-EEB6191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3578">
              <a:off x="8007651" y="2201519"/>
              <a:ext cx="1297140" cy="31093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616F56-4927-0065-001A-410BAC8BE18E}"/>
              </a:ext>
            </a:extLst>
          </p:cNvPr>
          <p:cNvGrpSpPr/>
          <p:nvPr/>
        </p:nvGrpSpPr>
        <p:grpSpPr>
          <a:xfrm>
            <a:off x="123881" y="132034"/>
            <a:ext cx="4339477" cy="686455"/>
            <a:chOff x="123881" y="132034"/>
            <a:chExt cx="4339477" cy="68645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FED62C5-BE44-C578-B81D-151BE6CD62CF}"/>
                </a:ext>
              </a:extLst>
            </p:cNvPr>
            <p:cNvGrpSpPr/>
            <p:nvPr/>
          </p:nvGrpSpPr>
          <p:grpSpPr>
            <a:xfrm>
              <a:off x="123881" y="132034"/>
              <a:ext cx="4339477" cy="686455"/>
              <a:chOff x="56012" y="525"/>
              <a:chExt cx="4339477" cy="686455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855FE2F-53B7-63B7-EDA5-8B18E12A3BDA}"/>
                  </a:ext>
                </a:extLst>
              </p:cNvPr>
              <p:cNvSpPr/>
              <p:nvPr/>
            </p:nvSpPr>
            <p:spPr>
              <a:xfrm>
                <a:off x="56012" y="525"/>
                <a:ext cx="4339477" cy="686455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EECF66-B1F3-6FA7-1FCF-F73AFBE19E8C}"/>
                  </a:ext>
                </a:extLst>
              </p:cNvPr>
              <p:cNvSpPr txBox="1"/>
              <p:nvPr/>
            </p:nvSpPr>
            <p:spPr>
              <a:xfrm>
                <a:off x="751154" y="143697"/>
                <a:ext cx="32240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HẠ TẦNG CÔNG NGHỆ</a:t>
                </a:r>
                <a:endParaRPr lang="vi-VN" sz="2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5" name="Graphic 4" descr="Excellent with solid fill">
              <a:extLst>
                <a:ext uri="{FF2B5EF4-FFF2-40B4-BE49-F238E27FC236}">
                  <a16:creationId xmlns:a16="http://schemas.microsoft.com/office/drawing/2014/main" id="{662E09D9-B3B3-C89C-F083-F10223E19C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6403" y="132533"/>
              <a:ext cx="630943" cy="63094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B076D7-DC6F-1650-FDAA-38B34E89A55B}"/>
              </a:ext>
            </a:extLst>
          </p:cNvPr>
          <p:cNvGrpSpPr/>
          <p:nvPr/>
        </p:nvGrpSpPr>
        <p:grpSpPr>
          <a:xfrm>
            <a:off x="309716" y="1093568"/>
            <a:ext cx="5042681" cy="796413"/>
            <a:chOff x="286403" y="1730476"/>
            <a:chExt cx="5042681" cy="7964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0ADEE30-6154-AAF1-1759-23C355105A60}"/>
                </a:ext>
              </a:extLst>
            </p:cNvPr>
            <p:cNvSpPr/>
            <p:nvPr/>
          </p:nvSpPr>
          <p:spPr>
            <a:xfrm>
              <a:off x="286403" y="1730476"/>
              <a:ext cx="5042681" cy="796413"/>
            </a:xfrm>
            <a:prstGeom prst="roundRect">
              <a:avLst>
                <a:gd name="adj" fmla="val 50000"/>
              </a:avLst>
            </a:prstGeom>
            <a:solidFill>
              <a:srgbClr val="F7F5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5D07D9-842C-A9A9-0456-9C31774EC80A}"/>
                </a:ext>
              </a:extLst>
            </p:cNvPr>
            <p:cNvGrpSpPr/>
            <p:nvPr/>
          </p:nvGrpSpPr>
          <p:grpSpPr>
            <a:xfrm>
              <a:off x="471948" y="1828798"/>
              <a:ext cx="599768" cy="599768"/>
              <a:chOff x="471948" y="1809135"/>
              <a:chExt cx="599768" cy="59976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2C1EB2F-BE98-4558-DFE2-8429E11708EF}"/>
                  </a:ext>
                </a:extLst>
              </p:cNvPr>
              <p:cNvSpPr/>
              <p:nvPr/>
            </p:nvSpPr>
            <p:spPr>
              <a:xfrm>
                <a:off x="471948" y="1809135"/>
                <a:ext cx="599768" cy="599768"/>
              </a:xfrm>
              <a:prstGeom prst="ellipse">
                <a:avLst/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 descr="Badge Tick with solid fill">
                <a:extLst>
                  <a:ext uri="{FF2B5EF4-FFF2-40B4-BE49-F238E27FC236}">
                    <a16:creationId xmlns:a16="http://schemas.microsoft.com/office/drawing/2014/main" id="{E3BE8EAB-BB0F-8B1C-6F00-41469BF55D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3232" y="1880419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38A55B-4D4E-FDB1-A1F3-610FE60CCBAB}"/>
                </a:ext>
              </a:extLst>
            </p:cNvPr>
            <p:cNvSpPr txBox="1"/>
            <p:nvPr/>
          </p:nvSpPr>
          <p:spPr>
            <a:xfrm>
              <a:off x="1143000" y="1897850"/>
              <a:ext cx="40287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BackEnd</a:t>
              </a:r>
              <a:r>
                <a:rPr lang="en-US" sz="140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 Java Spring Boot (microservices architecture)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8324BC-C927-CBC3-7581-168D03070ADA}"/>
              </a:ext>
            </a:extLst>
          </p:cNvPr>
          <p:cNvGrpSpPr/>
          <p:nvPr/>
        </p:nvGrpSpPr>
        <p:grpSpPr>
          <a:xfrm>
            <a:off x="128162" y="2203830"/>
            <a:ext cx="3508850" cy="796413"/>
            <a:chOff x="286404" y="1730476"/>
            <a:chExt cx="3508850" cy="79641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AB86790-C7CC-085C-3450-4D2D29AAD0CD}"/>
                </a:ext>
              </a:extLst>
            </p:cNvPr>
            <p:cNvSpPr/>
            <p:nvPr/>
          </p:nvSpPr>
          <p:spPr>
            <a:xfrm>
              <a:off x="286404" y="1730476"/>
              <a:ext cx="3508850" cy="796413"/>
            </a:xfrm>
            <a:prstGeom prst="roundRect">
              <a:avLst>
                <a:gd name="adj" fmla="val 50000"/>
              </a:avLst>
            </a:prstGeom>
            <a:solidFill>
              <a:srgbClr val="F7F5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DE85A3-4270-DF2D-2E8D-40D2A8E47B17}"/>
                </a:ext>
              </a:extLst>
            </p:cNvPr>
            <p:cNvGrpSpPr/>
            <p:nvPr/>
          </p:nvGrpSpPr>
          <p:grpSpPr>
            <a:xfrm>
              <a:off x="471948" y="1828798"/>
              <a:ext cx="599768" cy="599768"/>
              <a:chOff x="471948" y="1809135"/>
              <a:chExt cx="599768" cy="59976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86048FF-D150-868B-0D36-C06A9BA35292}"/>
                  </a:ext>
                </a:extLst>
              </p:cNvPr>
              <p:cNvSpPr/>
              <p:nvPr/>
            </p:nvSpPr>
            <p:spPr>
              <a:xfrm>
                <a:off x="471948" y="1809135"/>
                <a:ext cx="599768" cy="599768"/>
              </a:xfrm>
              <a:prstGeom prst="ellipse">
                <a:avLst/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Graphic 21" descr="Badge Tick with solid fill">
                <a:extLst>
                  <a:ext uri="{FF2B5EF4-FFF2-40B4-BE49-F238E27FC236}">
                    <a16:creationId xmlns:a16="http://schemas.microsoft.com/office/drawing/2014/main" id="{A7A83BAF-05E9-C3FE-DD87-77B2BA40DA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3232" y="1880419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4A2496-2034-C1D4-22F3-D0F1365A112C}"/>
                </a:ext>
              </a:extLst>
            </p:cNvPr>
            <p:cNvSpPr txBox="1"/>
            <p:nvPr/>
          </p:nvSpPr>
          <p:spPr>
            <a:xfrm>
              <a:off x="1143001" y="2005555"/>
              <a:ext cx="24261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Frontend</a:t>
              </a:r>
              <a:r>
                <a:rPr lang="en-US" sz="140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 React.js / Next.js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B92DE0-2536-9079-2D3C-FC1C7B50A6E4}"/>
              </a:ext>
            </a:extLst>
          </p:cNvPr>
          <p:cNvGrpSpPr/>
          <p:nvPr/>
        </p:nvGrpSpPr>
        <p:grpSpPr>
          <a:xfrm>
            <a:off x="3818275" y="2071217"/>
            <a:ext cx="3508850" cy="796413"/>
            <a:chOff x="286404" y="1730476"/>
            <a:chExt cx="3508850" cy="79641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B388ED0-EED4-E822-F0BA-143B80FDA2AE}"/>
                </a:ext>
              </a:extLst>
            </p:cNvPr>
            <p:cNvSpPr/>
            <p:nvPr/>
          </p:nvSpPr>
          <p:spPr>
            <a:xfrm>
              <a:off x="286404" y="1730476"/>
              <a:ext cx="3508850" cy="796413"/>
            </a:xfrm>
            <a:prstGeom prst="roundRect">
              <a:avLst>
                <a:gd name="adj" fmla="val 50000"/>
              </a:avLst>
            </a:prstGeom>
            <a:solidFill>
              <a:srgbClr val="F7F5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E414C91-6B28-5F24-A47F-527F01B86836}"/>
                </a:ext>
              </a:extLst>
            </p:cNvPr>
            <p:cNvGrpSpPr/>
            <p:nvPr/>
          </p:nvGrpSpPr>
          <p:grpSpPr>
            <a:xfrm>
              <a:off x="471948" y="1828798"/>
              <a:ext cx="599768" cy="599768"/>
              <a:chOff x="471948" y="1809135"/>
              <a:chExt cx="599768" cy="59976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7FBE9D0-D87F-9CA7-A858-36003F052001}"/>
                  </a:ext>
                </a:extLst>
              </p:cNvPr>
              <p:cNvSpPr/>
              <p:nvPr/>
            </p:nvSpPr>
            <p:spPr>
              <a:xfrm>
                <a:off x="471948" y="1809135"/>
                <a:ext cx="599768" cy="599768"/>
              </a:xfrm>
              <a:prstGeom prst="ellipse">
                <a:avLst/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Graphic 27" descr="Badge Tick with solid fill">
                <a:extLst>
                  <a:ext uri="{FF2B5EF4-FFF2-40B4-BE49-F238E27FC236}">
                    <a16:creationId xmlns:a16="http://schemas.microsoft.com/office/drawing/2014/main" id="{AF78B35C-B380-D33E-2102-7D16F7DDA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3232" y="1880419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148ADE-82AD-76F3-EA9E-26EE3F0CB3AC}"/>
                </a:ext>
              </a:extLst>
            </p:cNvPr>
            <p:cNvSpPr txBox="1"/>
            <p:nvPr/>
          </p:nvSpPr>
          <p:spPr>
            <a:xfrm>
              <a:off x="1143001" y="1977325"/>
              <a:ext cx="25440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Database</a:t>
              </a:r>
              <a:r>
                <a:rPr lang="en-US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 </a:t>
              </a:r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MariaDB</a:t>
              </a:r>
              <a:r>
                <a:rPr lang="en-US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, Redis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C72DD0-423B-4378-8963-B13E150ED8A6}"/>
              </a:ext>
            </a:extLst>
          </p:cNvPr>
          <p:cNvGrpSpPr/>
          <p:nvPr/>
        </p:nvGrpSpPr>
        <p:grpSpPr>
          <a:xfrm>
            <a:off x="531844" y="3357594"/>
            <a:ext cx="6049965" cy="796413"/>
            <a:chOff x="286403" y="1730476"/>
            <a:chExt cx="6049965" cy="79641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AD58C76-70F8-0995-EB9D-422272721059}"/>
                </a:ext>
              </a:extLst>
            </p:cNvPr>
            <p:cNvSpPr/>
            <p:nvPr/>
          </p:nvSpPr>
          <p:spPr>
            <a:xfrm>
              <a:off x="286403" y="1730476"/>
              <a:ext cx="6049965" cy="796413"/>
            </a:xfrm>
            <a:prstGeom prst="roundRect">
              <a:avLst>
                <a:gd name="adj" fmla="val 50000"/>
              </a:avLst>
            </a:prstGeom>
            <a:solidFill>
              <a:srgbClr val="F7F5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F58669-7459-D633-8ADC-051F3E9FF6DB}"/>
                </a:ext>
              </a:extLst>
            </p:cNvPr>
            <p:cNvGrpSpPr/>
            <p:nvPr/>
          </p:nvGrpSpPr>
          <p:grpSpPr>
            <a:xfrm>
              <a:off x="471948" y="1828798"/>
              <a:ext cx="599768" cy="599768"/>
              <a:chOff x="471948" y="1809135"/>
              <a:chExt cx="599768" cy="59976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4E751A-7875-1508-A7B5-CBCC66FD31C2}"/>
                  </a:ext>
                </a:extLst>
              </p:cNvPr>
              <p:cNvSpPr/>
              <p:nvPr/>
            </p:nvSpPr>
            <p:spPr>
              <a:xfrm>
                <a:off x="471948" y="1809135"/>
                <a:ext cx="599768" cy="599768"/>
              </a:xfrm>
              <a:prstGeom prst="ellipse">
                <a:avLst/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Graphic 33" descr="Badge Tick with solid fill">
                <a:extLst>
                  <a:ext uri="{FF2B5EF4-FFF2-40B4-BE49-F238E27FC236}">
                    <a16:creationId xmlns:a16="http://schemas.microsoft.com/office/drawing/2014/main" id="{5760A329-2BB0-51EB-F21D-0BF6C305E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3232" y="1880419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53C327-85C5-91EA-9062-10B46F969A91}"/>
                </a:ext>
              </a:extLst>
            </p:cNvPr>
            <p:cNvSpPr txBox="1"/>
            <p:nvPr/>
          </p:nvSpPr>
          <p:spPr>
            <a:xfrm>
              <a:off x="1142999" y="1897850"/>
              <a:ext cx="4953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Payment Integration: </a:t>
              </a:r>
              <a:r>
                <a:rPr lang="en-US" sz="140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Open Banking, VietQR, NAPAS247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1977F-C351-0581-B86E-67F77D334C09}"/>
              </a:ext>
            </a:extLst>
          </p:cNvPr>
          <p:cNvGrpSpPr/>
          <p:nvPr/>
        </p:nvGrpSpPr>
        <p:grpSpPr>
          <a:xfrm>
            <a:off x="270020" y="5594826"/>
            <a:ext cx="4262283" cy="796413"/>
            <a:chOff x="286403" y="1730476"/>
            <a:chExt cx="4262283" cy="79641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975C230-9EF2-03EC-BE67-D71CF7202377}"/>
                </a:ext>
              </a:extLst>
            </p:cNvPr>
            <p:cNvSpPr/>
            <p:nvPr/>
          </p:nvSpPr>
          <p:spPr>
            <a:xfrm>
              <a:off x="286403" y="1730476"/>
              <a:ext cx="4262283" cy="796413"/>
            </a:xfrm>
            <a:prstGeom prst="roundRect">
              <a:avLst>
                <a:gd name="adj" fmla="val 50000"/>
              </a:avLst>
            </a:prstGeom>
            <a:solidFill>
              <a:srgbClr val="F7F5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3E37C38-86CC-FF3D-EB0E-DAD24A575D7C}"/>
                </a:ext>
              </a:extLst>
            </p:cNvPr>
            <p:cNvGrpSpPr/>
            <p:nvPr/>
          </p:nvGrpSpPr>
          <p:grpSpPr>
            <a:xfrm>
              <a:off x="471948" y="1828798"/>
              <a:ext cx="599768" cy="599768"/>
              <a:chOff x="471948" y="1809135"/>
              <a:chExt cx="599768" cy="59976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D528A4C-4D3E-8CB2-DB17-8FC54E00D27D}"/>
                  </a:ext>
                </a:extLst>
              </p:cNvPr>
              <p:cNvSpPr/>
              <p:nvPr/>
            </p:nvSpPr>
            <p:spPr>
              <a:xfrm>
                <a:off x="471948" y="1809135"/>
                <a:ext cx="599768" cy="599768"/>
              </a:xfrm>
              <a:prstGeom prst="ellipse">
                <a:avLst/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Graphic 39" descr="Badge Tick with solid fill">
                <a:extLst>
                  <a:ext uri="{FF2B5EF4-FFF2-40B4-BE49-F238E27FC236}">
                    <a16:creationId xmlns:a16="http://schemas.microsoft.com/office/drawing/2014/main" id="{491A96FC-D83F-4B14-9C9B-81731BF857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3232" y="1880419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E93BB72-73E4-4060-2427-6095B329CB13}"/>
                </a:ext>
              </a:extLst>
            </p:cNvPr>
            <p:cNvSpPr txBox="1"/>
            <p:nvPr/>
          </p:nvSpPr>
          <p:spPr>
            <a:xfrm>
              <a:off x="1142999" y="2010073"/>
              <a:ext cx="34056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E-Invoice Integration</a:t>
              </a:r>
              <a:r>
                <a:rPr lang="en-US" sz="140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: MISA, VNPT, FPT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7E5419C-CBDC-6B04-977E-C71C20AC58BF}"/>
              </a:ext>
            </a:extLst>
          </p:cNvPr>
          <p:cNvGrpSpPr/>
          <p:nvPr/>
        </p:nvGrpSpPr>
        <p:grpSpPr>
          <a:xfrm>
            <a:off x="186446" y="4441062"/>
            <a:ext cx="7443386" cy="796413"/>
            <a:chOff x="286403" y="1730476"/>
            <a:chExt cx="7443386" cy="796413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53CA823-79CC-6963-618A-267EA6590B75}"/>
                </a:ext>
              </a:extLst>
            </p:cNvPr>
            <p:cNvSpPr/>
            <p:nvPr/>
          </p:nvSpPr>
          <p:spPr>
            <a:xfrm>
              <a:off x="286403" y="1730476"/>
              <a:ext cx="7335231" cy="796413"/>
            </a:xfrm>
            <a:prstGeom prst="roundRect">
              <a:avLst>
                <a:gd name="adj" fmla="val 50000"/>
              </a:avLst>
            </a:prstGeom>
            <a:solidFill>
              <a:srgbClr val="F7F5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D06AB13-C28C-40E0-2501-01EF3FF5FB30}"/>
                </a:ext>
              </a:extLst>
            </p:cNvPr>
            <p:cNvGrpSpPr/>
            <p:nvPr/>
          </p:nvGrpSpPr>
          <p:grpSpPr>
            <a:xfrm>
              <a:off x="471948" y="1828798"/>
              <a:ext cx="599768" cy="599768"/>
              <a:chOff x="471948" y="1809135"/>
              <a:chExt cx="599768" cy="59976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6F37554-F969-4877-654B-B8001491AE3D}"/>
                  </a:ext>
                </a:extLst>
              </p:cNvPr>
              <p:cNvSpPr/>
              <p:nvPr/>
            </p:nvSpPr>
            <p:spPr>
              <a:xfrm>
                <a:off x="471948" y="1809135"/>
                <a:ext cx="599768" cy="599768"/>
              </a:xfrm>
              <a:prstGeom prst="ellipse">
                <a:avLst/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" name="Graphic 45" descr="Badge Tick with solid fill">
                <a:extLst>
                  <a:ext uri="{FF2B5EF4-FFF2-40B4-BE49-F238E27FC236}">
                    <a16:creationId xmlns:a16="http://schemas.microsoft.com/office/drawing/2014/main" id="{78498CA0-44FB-078C-EAD3-056CE3FE4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3232" y="1880419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7C688DC-9006-967B-8E2F-520006CB46E6}"/>
                </a:ext>
              </a:extLst>
            </p:cNvPr>
            <p:cNvSpPr txBox="1"/>
            <p:nvPr/>
          </p:nvSpPr>
          <p:spPr>
            <a:xfrm>
              <a:off x="1143000" y="1974793"/>
              <a:ext cx="65867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Cloud Infrastructure: </a:t>
              </a:r>
              <a:r>
                <a:rPr lang="en-US" sz="140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Google Cloud Platform (Cloud Run, Cloud SQL, Pub/Sub)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1F19D03-64A8-1E39-B474-B92AE75FA37E}"/>
              </a:ext>
            </a:extLst>
          </p:cNvPr>
          <p:cNvGrpSpPr/>
          <p:nvPr/>
        </p:nvGrpSpPr>
        <p:grpSpPr>
          <a:xfrm>
            <a:off x="4674872" y="5594825"/>
            <a:ext cx="4262283" cy="796413"/>
            <a:chOff x="286403" y="1730476"/>
            <a:chExt cx="4262283" cy="79641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69B42D2-75A0-DF07-3809-F2220C9E65FB}"/>
                </a:ext>
              </a:extLst>
            </p:cNvPr>
            <p:cNvSpPr/>
            <p:nvPr/>
          </p:nvSpPr>
          <p:spPr>
            <a:xfrm>
              <a:off x="286403" y="1730476"/>
              <a:ext cx="4262283" cy="796413"/>
            </a:xfrm>
            <a:prstGeom prst="roundRect">
              <a:avLst>
                <a:gd name="adj" fmla="val 50000"/>
              </a:avLst>
            </a:prstGeom>
            <a:solidFill>
              <a:srgbClr val="F7F5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45D9D08-6DD8-69A6-D88B-C36C82B59BCA}"/>
                </a:ext>
              </a:extLst>
            </p:cNvPr>
            <p:cNvGrpSpPr/>
            <p:nvPr/>
          </p:nvGrpSpPr>
          <p:grpSpPr>
            <a:xfrm>
              <a:off x="471948" y="1828798"/>
              <a:ext cx="599768" cy="599768"/>
              <a:chOff x="471948" y="1809135"/>
              <a:chExt cx="599768" cy="59976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6230243-614F-D739-E547-DCEA28D121EB}"/>
                  </a:ext>
                </a:extLst>
              </p:cNvPr>
              <p:cNvSpPr/>
              <p:nvPr/>
            </p:nvSpPr>
            <p:spPr>
              <a:xfrm>
                <a:off x="471948" y="1809135"/>
                <a:ext cx="599768" cy="599768"/>
              </a:xfrm>
              <a:prstGeom prst="ellipse">
                <a:avLst/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Graphic 51" descr="Badge Tick with solid fill">
                <a:extLst>
                  <a:ext uri="{FF2B5EF4-FFF2-40B4-BE49-F238E27FC236}">
                    <a16:creationId xmlns:a16="http://schemas.microsoft.com/office/drawing/2014/main" id="{6D1A9AD0-F308-1A64-F811-F39648779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43232" y="1880419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7399F2A-E220-DB67-5DCE-5FBA1D3A746D}"/>
                </a:ext>
              </a:extLst>
            </p:cNvPr>
            <p:cNvSpPr txBox="1"/>
            <p:nvPr/>
          </p:nvSpPr>
          <p:spPr>
            <a:xfrm>
              <a:off x="1142999" y="2010073"/>
              <a:ext cx="34056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Security: </a:t>
              </a:r>
              <a:r>
                <a:rPr lang="en-US" sz="140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OAuth2, FIDO2, TLS 1.3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91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CC7B08-C301-078A-FFB4-BAD0AB4E093C}"/>
              </a:ext>
            </a:extLst>
          </p:cNvPr>
          <p:cNvGrpSpPr/>
          <p:nvPr/>
        </p:nvGrpSpPr>
        <p:grpSpPr>
          <a:xfrm>
            <a:off x="123881" y="132034"/>
            <a:ext cx="4339477" cy="686455"/>
            <a:chOff x="123881" y="132034"/>
            <a:chExt cx="4339477" cy="6864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D44173-147A-F7E9-328A-6F9F754FCDE1}"/>
                </a:ext>
              </a:extLst>
            </p:cNvPr>
            <p:cNvGrpSpPr/>
            <p:nvPr/>
          </p:nvGrpSpPr>
          <p:grpSpPr>
            <a:xfrm>
              <a:off x="123881" y="132034"/>
              <a:ext cx="4339477" cy="686455"/>
              <a:chOff x="56012" y="525"/>
              <a:chExt cx="4339477" cy="68645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CF167B1-A96D-CE82-AFC6-0185552124FC}"/>
                  </a:ext>
                </a:extLst>
              </p:cNvPr>
              <p:cNvSpPr/>
              <p:nvPr/>
            </p:nvSpPr>
            <p:spPr>
              <a:xfrm>
                <a:off x="56012" y="525"/>
                <a:ext cx="4339477" cy="686455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D9AF95-5410-6BD4-5D23-1BE4886F9CAF}"/>
                  </a:ext>
                </a:extLst>
              </p:cNvPr>
              <p:cNvSpPr txBox="1"/>
              <p:nvPr/>
            </p:nvSpPr>
            <p:spPr>
              <a:xfrm>
                <a:off x="751154" y="143697"/>
                <a:ext cx="36443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GIAO DIỆN DỊCH VỤ</a:t>
                </a:r>
                <a:endParaRPr lang="vi-VN" sz="2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7" name="Graphic 6" descr="Excellent with solid fill">
              <a:extLst>
                <a:ext uri="{FF2B5EF4-FFF2-40B4-BE49-F238E27FC236}">
                  <a16:creationId xmlns:a16="http://schemas.microsoft.com/office/drawing/2014/main" id="{EB7C4C33-C389-0A84-6464-6B3DDD56282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86403" y="132533"/>
              <a:ext cx="630943" cy="63094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31BE988-B065-757C-19EE-0A30CF547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35" y="961162"/>
            <a:ext cx="7593750" cy="54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4FC3AF-EE0A-BDB2-322A-8E7D57404EDA}"/>
              </a:ext>
            </a:extLst>
          </p:cNvPr>
          <p:cNvSpPr/>
          <p:nvPr/>
        </p:nvSpPr>
        <p:spPr>
          <a:xfrm>
            <a:off x="9377264" y="0"/>
            <a:ext cx="2814735" cy="6858000"/>
          </a:xfrm>
          <a:prstGeom prst="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 descr="Golden Gate Bridge in fog">
            <a:extLst>
              <a:ext uri="{FF2B5EF4-FFF2-40B4-BE49-F238E27FC236}">
                <a16:creationId xmlns:a16="http://schemas.microsoft.com/office/drawing/2014/main" id="{69ECB958-B12E-8A2C-5049-E7B550699D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2" r="14751"/>
          <a:stretch>
            <a:fillRect/>
          </a:stretch>
        </p:blipFill>
        <p:spPr>
          <a:xfrm>
            <a:off x="9246424" y="0"/>
            <a:ext cx="2945576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222AED-403E-0DC9-5B71-5B31A764A13E}"/>
              </a:ext>
            </a:extLst>
          </p:cNvPr>
          <p:cNvSpPr txBox="1"/>
          <p:nvPr/>
        </p:nvSpPr>
        <p:spPr>
          <a:xfrm>
            <a:off x="1645134" y="6445536"/>
            <a:ext cx="6634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rPr>
              <a:t>Màn hình thể hiện thông tin khách hàng </a:t>
            </a:r>
            <a:endParaRPr lang="vi-VN" sz="1400" dirty="0">
              <a:solidFill>
                <a:srgbClr val="372078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5144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00CDA-9C47-E120-1FCA-5A88EDE19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4402879-DE7F-CBE4-4D11-F4080FA88E3B}"/>
              </a:ext>
            </a:extLst>
          </p:cNvPr>
          <p:cNvGrpSpPr/>
          <p:nvPr/>
        </p:nvGrpSpPr>
        <p:grpSpPr>
          <a:xfrm>
            <a:off x="123881" y="132034"/>
            <a:ext cx="4339477" cy="686455"/>
            <a:chOff x="123881" y="132034"/>
            <a:chExt cx="4339477" cy="6864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BEB6FE-52CE-B6BF-BFDA-E81D443BB283}"/>
                </a:ext>
              </a:extLst>
            </p:cNvPr>
            <p:cNvGrpSpPr/>
            <p:nvPr/>
          </p:nvGrpSpPr>
          <p:grpSpPr>
            <a:xfrm>
              <a:off x="123881" y="132034"/>
              <a:ext cx="4339477" cy="686455"/>
              <a:chOff x="56012" y="525"/>
              <a:chExt cx="4339477" cy="68645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20A3A578-9B9F-615E-4355-8B37EC2B3E7D}"/>
                  </a:ext>
                </a:extLst>
              </p:cNvPr>
              <p:cNvSpPr/>
              <p:nvPr/>
            </p:nvSpPr>
            <p:spPr>
              <a:xfrm>
                <a:off x="56012" y="525"/>
                <a:ext cx="4339477" cy="686455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36621B-419B-E510-E4EA-6E4BF8C30D3B}"/>
                  </a:ext>
                </a:extLst>
              </p:cNvPr>
              <p:cNvSpPr txBox="1"/>
              <p:nvPr/>
            </p:nvSpPr>
            <p:spPr>
              <a:xfrm>
                <a:off x="751154" y="143697"/>
                <a:ext cx="36443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GIAO DIỆN DỊCH VỤ</a:t>
                </a:r>
                <a:endParaRPr lang="vi-VN" sz="2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7" name="Graphic 6" descr="Excellent with solid fill">
              <a:extLst>
                <a:ext uri="{FF2B5EF4-FFF2-40B4-BE49-F238E27FC236}">
                  <a16:creationId xmlns:a16="http://schemas.microsoft.com/office/drawing/2014/main" id="{6FEAF0C9-1249-0135-33C3-19D33DC236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86403" y="132533"/>
              <a:ext cx="630943" cy="63094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9CEBF85-55AD-E42D-B9A2-242AF2378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735" y="973176"/>
            <a:ext cx="7593750" cy="53759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7926BB-5EB7-364A-0DA4-C185EF3E1976}"/>
              </a:ext>
            </a:extLst>
          </p:cNvPr>
          <p:cNvSpPr/>
          <p:nvPr/>
        </p:nvSpPr>
        <p:spPr>
          <a:xfrm>
            <a:off x="9377264" y="0"/>
            <a:ext cx="2814735" cy="6858000"/>
          </a:xfrm>
          <a:prstGeom prst="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Golden Gate Bridge in fog">
            <a:extLst>
              <a:ext uri="{FF2B5EF4-FFF2-40B4-BE49-F238E27FC236}">
                <a16:creationId xmlns:a16="http://schemas.microsoft.com/office/drawing/2014/main" id="{BDB2E675-809C-F9D3-D14F-9F6ABCEE96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2" r="14751"/>
          <a:stretch>
            <a:fillRect/>
          </a:stretch>
        </p:blipFill>
        <p:spPr>
          <a:xfrm>
            <a:off x="9246424" y="0"/>
            <a:ext cx="294557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EE073D-487F-C4C0-3537-3EFD66975842}"/>
              </a:ext>
            </a:extLst>
          </p:cNvPr>
          <p:cNvSpPr txBox="1"/>
          <p:nvPr/>
        </p:nvSpPr>
        <p:spPr>
          <a:xfrm>
            <a:off x="1645134" y="6445536"/>
            <a:ext cx="6634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rPr>
              <a:t>Màn hình thể hiện thông tin hóa đơn thanh toán</a:t>
            </a:r>
            <a:endParaRPr lang="vi-VN" sz="1400" dirty="0">
              <a:solidFill>
                <a:srgbClr val="372078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4232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8FB15-9C04-2806-B9F0-11B97F387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498575-8180-5FBC-2624-49EE2996A1A5}"/>
              </a:ext>
            </a:extLst>
          </p:cNvPr>
          <p:cNvGrpSpPr/>
          <p:nvPr/>
        </p:nvGrpSpPr>
        <p:grpSpPr>
          <a:xfrm>
            <a:off x="123881" y="132034"/>
            <a:ext cx="4339477" cy="686455"/>
            <a:chOff x="123881" y="132034"/>
            <a:chExt cx="4339477" cy="6864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70130B-399D-5518-15CB-AE48C0A06FC1}"/>
                </a:ext>
              </a:extLst>
            </p:cNvPr>
            <p:cNvGrpSpPr/>
            <p:nvPr/>
          </p:nvGrpSpPr>
          <p:grpSpPr>
            <a:xfrm>
              <a:off x="123881" y="132034"/>
              <a:ext cx="4339477" cy="686455"/>
              <a:chOff x="56012" y="525"/>
              <a:chExt cx="4339477" cy="68645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08B4251-C28B-55AC-8DFD-594290511403}"/>
                  </a:ext>
                </a:extLst>
              </p:cNvPr>
              <p:cNvSpPr/>
              <p:nvPr/>
            </p:nvSpPr>
            <p:spPr>
              <a:xfrm>
                <a:off x="56012" y="525"/>
                <a:ext cx="4339477" cy="686455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CDA5F53-9357-3DB9-2891-7F5006F416E8}"/>
                  </a:ext>
                </a:extLst>
              </p:cNvPr>
              <p:cNvSpPr txBox="1"/>
              <p:nvPr/>
            </p:nvSpPr>
            <p:spPr>
              <a:xfrm>
                <a:off x="751154" y="143697"/>
                <a:ext cx="36443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GIAO DIỆN DỊCH VỤ</a:t>
                </a:r>
                <a:endParaRPr lang="vi-VN" sz="2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7" name="Graphic 6" descr="Excellent with solid fill">
              <a:extLst>
                <a:ext uri="{FF2B5EF4-FFF2-40B4-BE49-F238E27FC236}">
                  <a16:creationId xmlns:a16="http://schemas.microsoft.com/office/drawing/2014/main" id="{59A58935-D503-6F69-3EB6-17B86534F7F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86403" y="132533"/>
              <a:ext cx="630943" cy="63094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ABC19A6-C721-C428-8B4C-B318CE730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630" y="973176"/>
            <a:ext cx="7559960" cy="53759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7CB485-445F-4CAF-1D66-0CB02C70EA44}"/>
              </a:ext>
            </a:extLst>
          </p:cNvPr>
          <p:cNvSpPr/>
          <p:nvPr/>
        </p:nvSpPr>
        <p:spPr>
          <a:xfrm>
            <a:off x="9377264" y="0"/>
            <a:ext cx="2814735" cy="6858000"/>
          </a:xfrm>
          <a:prstGeom prst="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Golden Gate Bridge in fog">
            <a:extLst>
              <a:ext uri="{FF2B5EF4-FFF2-40B4-BE49-F238E27FC236}">
                <a16:creationId xmlns:a16="http://schemas.microsoft.com/office/drawing/2014/main" id="{4AF8C033-F840-90EB-25F9-ABA753D46F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2" r="14751"/>
          <a:stretch>
            <a:fillRect/>
          </a:stretch>
        </p:blipFill>
        <p:spPr>
          <a:xfrm>
            <a:off x="9246424" y="0"/>
            <a:ext cx="294557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12770C-DF2A-26C0-4FDF-721FF84DFBC4}"/>
              </a:ext>
            </a:extLst>
          </p:cNvPr>
          <p:cNvSpPr txBox="1"/>
          <p:nvPr/>
        </p:nvSpPr>
        <p:spPr>
          <a:xfrm>
            <a:off x="1645134" y="6445536"/>
            <a:ext cx="6634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rPr>
              <a:t>Màn hình thể hiện thông tin hệ thống quản lý hàng hóa tồn kho</a:t>
            </a:r>
            <a:endParaRPr lang="vi-VN" sz="1400" dirty="0">
              <a:solidFill>
                <a:srgbClr val="372078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8834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7EC6A-1D5E-5991-6B35-AD1DD4217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29EA791-94BA-5A1F-472B-3EA40F12F6FD}"/>
              </a:ext>
            </a:extLst>
          </p:cNvPr>
          <p:cNvGrpSpPr/>
          <p:nvPr/>
        </p:nvGrpSpPr>
        <p:grpSpPr>
          <a:xfrm>
            <a:off x="123881" y="132034"/>
            <a:ext cx="4339477" cy="686455"/>
            <a:chOff x="123881" y="132034"/>
            <a:chExt cx="4339477" cy="6864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3DCE4F9-0653-818C-C76F-DF2CFACF9C69}"/>
                </a:ext>
              </a:extLst>
            </p:cNvPr>
            <p:cNvGrpSpPr/>
            <p:nvPr/>
          </p:nvGrpSpPr>
          <p:grpSpPr>
            <a:xfrm>
              <a:off x="123881" y="132034"/>
              <a:ext cx="4339477" cy="686455"/>
              <a:chOff x="56012" y="525"/>
              <a:chExt cx="4339477" cy="68645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C8D15C37-1B23-2DB0-AFFB-78550F946B3B}"/>
                  </a:ext>
                </a:extLst>
              </p:cNvPr>
              <p:cNvSpPr/>
              <p:nvPr/>
            </p:nvSpPr>
            <p:spPr>
              <a:xfrm>
                <a:off x="56012" y="525"/>
                <a:ext cx="4339477" cy="686455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C74FE8-CA60-0333-502C-B58DDAE4C0D0}"/>
                  </a:ext>
                </a:extLst>
              </p:cNvPr>
              <p:cNvSpPr txBox="1"/>
              <p:nvPr/>
            </p:nvSpPr>
            <p:spPr>
              <a:xfrm>
                <a:off x="751154" y="143697"/>
                <a:ext cx="36443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GIAO DIỆN DỊCH VỤ</a:t>
                </a:r>
                <a:endParaRPr lang="vi-VN" sz="2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7" name="Graphic 6" descr="Excellent with solid fill">
              <a:extLst>
                <a:ext uri="{FF2B5EF4-FFF2-40B4-BE49-F238E27FC236}">
                  <a16:creationId xmlns:a16="http://schemas.microsoft.com/office/drawing/2014/main" id="{8196D222-1E56-E63F-73FD-5CF46D17DA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86403" y="132533"/>
              <a:ext cx="630943" cy="63094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6BB1DB1-D61A-B99C-48E9-16432F5C8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630" y="973176"/>
            <a:ext cx="7559960" cy="53759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61B888-165A-FE15-CE67-5015E2C66A67}"/>
              </a:ext>
            </a:extLst>
          </p:cNvPr>
          <p:cNvSpPr/>
          <p:nvPr/>
        </p:nvSpPr>
        <p:spPr>
          <a:xfrm>
            <a:off x="9377264" y="0"/>
            <a:ext cx="2814735" cy="6858000"/>
          </a:xfrm>
          <a:prstGeom prst="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Golden Gate Bridge in fog">
            <a:extLst>
              <a:ext uri="{FF2B5EF4-FFF2-40B4-BE49-F238E27FC236}">
                <a16:creationId xmlns:a16="http://schemas.microsoft.com/office/drawing/2014/main" id="{2A5146DE-CBA8-18CA-55E7-954446B14C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2" r="14751"/>
          <a:stretch>
            <a:fillRect/>
          </a:stretch>
        </p:blipFill>
        <p:spPr>
          <a:xfrm>
            <a:off x="9246424" y="0"/>
            <a:ext cx="294557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11A47D-ADAA-AF8C-D2B3-6FA9FDE84322}"/>
              </a:ext>
            </a:extLst>
          </p:cNvPr>
          <p:cNvSpPr txBox="1"/>
          <p:nvPr/>
        </p:nvSpPr>
        <p:spPr>
          <a:xfrm>
            <a:off x="1645134" y="6445536"/>
            <a:ext cx="6634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rPr>
              <a:t>Màn hình thể hiện thông tin báo cáo của các dịch vụ</a:t>
            </a:r>
            <a:endParaRPr lang="vi-VN" sz="1400" dirty="0">
              <a:solidFill>
                <a:srgbClr val="372078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3879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city skyline with tall buildings&#10;&#10;AI-generated content may be incorrect.">
            <a:extLst>
              <a:ext uri="{FF2B5EF4-FFF2-40B4-BE49-F238E27FC236}">
                <a16:creationId xmlns:a16="http://schemas.microsoft.com/office/drawing/2014/main" id="{4B8AAF80-11DD-4B51-18DD-457F8252F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01" b="35280"/>
          <a:stretch>
            <a:fillRect/>
          </a:stretch>
        </p:blipFill>
        <p:spPr>
          <a:xfrm>
            <a:off x="0" y="0"/>
            <a:ext cx="12192000" cy="170936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0E7F070-CC1B-3947-6EC3-575E87D611F2}"/>
              </a:ext>
            </a:extLst>
          </p:cNvPr>
          <p:cNvSpPr/>
          <p:nvPr/>
        </p:nvSpPr>
        <p:spPr>
          <a:xfrm>
            <a:off x="0" y="-5644"/>
            <a:ext cx="12192000" cy="1709359"/>
          </a:xfrm>
          <a:prstGeom prst="rect">
            <a:avLst/>
          </a:prstGeom>
          <a:solidFill>
            <a:srgbClr val="433DB9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6" name="Picture 5" descr="A person sitting on a tablet&#10;&#10;AI-generated content may be incorrect.">
            <a:extLst>
              <a:ext uri="{FF2B5EF4-FFF2-40B4-BE49-F238E27FC236}">
                <a16:creationId xmlns:a16="http://schemas.microsoft.com/office/drawing/2014/main" id="{0BAFBDB4-6048-71F4-C923-C5DCB28D0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0" y="6948302"/>
            <a:ext cx="1412039" cy="1130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77DD7-29FC-4D64-2F01-1F1D97FA9359}"/>
              </a:ext>
            </a:extLst>
          </p:cNvPr>
          <p:cNvSpPr txBox="1"/>
          <p:nvPr/>
        </p:nvSpPr>
        <p:spPr>
          <a:xfrm>
            <a:off x="833096" y="334456"/>
            <a:ext cx="54046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MỤC LỤC</a:t>
            </a:r>
            <a:endParaRPr lang="vi-VN" sz="5000" b="1" kern="10000" spc="1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677618-B98F-29D0-6883-651C2804CE43}"/>
              </a:ext>
            </a:extLst>
          </p:cNvPr>
          <p:cNvGrpSpPr/>
          <p:nvPr/>
        </p:nvGrpSpPr>
        <p:grpSpPr>
          <a:xfrm>
            <a:off x="518149" y="2290612"/>
            <a:ext cx="5404665" cy="1029854"/>
            <a:chOff x="518150" y="1274619"/>
            <a:chExt cx="5404665" cy="10298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74CCB02-CF96-4DD6-925C-FE15A7F84813}"/>
                </a:ext>
              </a:extLst>
            </p:cNvPr>
            <p:cNvSpPr/>
            <p:nvPr/>
          </p:nvSpPr>
          <p:spPr>
            <a:xfrm>
              <a:off x="518150" y="1274619"/>
              <a:ext cx="5404665" cy="102985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25AAE8F-1D45-29A3-F98D-3FFE9DF58488}"/>
                </a:ext>
              </a:extLst>
            </p:cNvPr>
            <p:cNvGrpSpPr/>
            <p:nvPr/>
          </p:nvGrpSpPr>
          <p:grpSpPr>
            <a:xfrm>
              <a:off x="645147" y="1323110"/>
              <a:ext cx="932873" cy="932873"/>
              <a:chOff x="645147" y="1371599"/>
              <a:chExt cx="932873" cy="932873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BF2B1FAC-14B0-AAF3-6B74-41F0A0207981}"/>
                  </a:ext>
                </a:extLst>
              </p:cNvPr>
              <p:cNvSpPr/>
              <p:nvPr/>
            </p:nvSpPr>
            <p:spPr>
              <a:xfrm>
                <a:off x="645147" y="1371599"/>
                <a:ext cx="932873" cy="932873"/>
              </a:xfrm>
              <a:prstGeom prst="ellipse">
                <a:avLst/>
              </a:prstGeom>
              <a:noFill/>
              <a:ln w="38100">
                <a:solidFill>
                  <a:srgbClr val="433DB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225169-DD6C-28AA-4EE5-30A9AD770E52}"/>
                  </a:ext>
                </a:extLst>
              </p:cNvPr>
              <p:cNvSpPr txBox="1"/>
              <p:nvPr/>
            </p:nvSpPr>
            <p:spPr>
              <a:xfrm>
                <a:off x="645147" y="1522564"/>
                <a:ext cx="93287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01</a:t>
                </a:r>
                <a:endParaRPr lang="vi-VN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0D78F4-49F8-78C0-C345-DA35276D5CE8}"/>
                </a:ext>
              </a:extLst>
            </p:cNvPr>
            <p:cNvSpPr txBox="1"/>
            <p:nvPr/>
          </p:nvSpPr>
          <p:spPr>
            <a:xfrm>
              <a:off x="1578020" y="1323110"/>
              <a:ext cx="4344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BỐI CẢNH &amp; VẤN ĐỀ THỊ TRƯỜNG</a:t>
              </a:r>
              <a:endParaRPr lang="vi-VN" sz="2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6C65CC2-2EF4-8331-1E66-80166EAF109A}"/>
                </a:ext>
              </a:extLst>
            </p:cNvPr>
            <p:cNvCxnSpPr>
              <a:cxnSpLocks/>
            </p:cNvCxnSpPr>
            <p:nvPr/>
          </p:nvCxnSpPr>
          <p:spPr>
            <a:xfrm>
              <a:off x="1578020" y="1723220"/>
              <a:ext cx="4036291" cy="0"/>
            </a:xfrm>
            <a:prstGeom prst="line">
              <a:avLst/>
            </a:prstGeom>
            <a:ln>
              <a:solidFill>
                <a:srgbClr val="433DB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E9B1DB-FFE9-6E9A-0206-819FF7028478}"/>
                </a:ext>
              </a:extLst>
            </p:cNvPr>
            <p:cNvSpPr txBox="1"/>
            <p:nvPr/>
          </p:nvSpPr>
          <p:spPr>
            <a:xfrm>
              <a:off x="1578020" y="1835712"/>
              <a:ext cx="39148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Tổng quan về bối cảnh và nhu cầu thị trường.</a:t>
              </a:r>
              <a:endParaRPr lang="vi-VN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BD521-9E46-FB55-571C-F57A9D0CD97E}"/>
              </a:ext>
            </a:extLst>
          </p:cNvPr>
          <p:cNvGrpSpPr/>
          <p:nvPr/>
        </p:nvGrpSpPr>
        <p:grpSpPr>
          <a:xfrm>
            <a:off x="518149" y="3569611"/>
            <a:ext cx="5404665" cy="1029854"/>
            <a:chOff x="518150" y="1274619"/>
            <a:chExt cx="5404665" cy="102985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9D0569D-B48B-A3F4-AA24-406C30B2B9BF}"/>
                </a:ext>
              </a:extLst>
            </p:cNvPr>
            <p:cNvSpPr/>
            <p:nvPr/>
          </p:nvSpPr>
          <p:spPr>
            <a:xfrm>
              <a:off x="518150" y="1274619"/>
              <a:ext cx="5404665" cy="102985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A9C0E1-1BDF-A2AB-796E-E0F97EC7C720}"/>
                </a:ext>
              </a:extLst>
            </p:cNvPr>
            <p:cNvGrpSpPr/>
            <p:nvPr/>
          </p:nvGrpSpPr>
          <p:grpSpPr>
            <a:xfrm>
              <a:off x="645147" y="1323110"/>
              <a:ext cx="932873" cy="932873"/>
              <a:chOff x="645147" y="1371599"/>
              <a:chExt cx="932873" cy="932873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55319B8-416C-58D7-A0FF-6D8159D04B73}"/>
                  </a:ext>
                </a:extLst>
              </p:cNvPr>
              <p:cNvSpPr/>
              <p:nvPr/>
            </p:nvSpPr>
            <p:spPr>
              <a:xfrm>
                <a:off x="645147" y="1371599"/>
                <a:ext cx="932873" cy="932873"/>
              </a:xfrm>
              <a:prstGeom prst="ellipse">
                <a:avLst/>
              </a:prstGeom>
              <a:noFill/>
              <a:ln w="38100">
                <a:solidFill>
                  <a:srgbClr val="433DB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1E3DBF-21E9-64C7-DB0C-D41B04135D0D}"/>
                  </a:ext>
                </a:extLst>
              </p:cNvPr>
              <p:cNvSpPr txBox="1"/>
              <p:nvPr/>
            </p:nvSpPr>
            <p:spPr>
              <a:xfrm>
                <a:off x="645147" y="1522564"/>
                <a:ext cx="93287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02</a:t>
                </a:r>
                <a:endParaRPr lang="vi-VN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A1937F5-85DD-2670-DA7B-708AB5A25F90}"/>
                </a:ext>
              </a:extLst>
            </p:cNvPr>
            <p:cNvSpPr txBox="1"/>
            <p:nvPr/>
          </p:nvSpPr>
          <p:spPr>
            <a:xfrm>
              <a:off x="1578020" y="1323110"/>
              <a:ext cx="4344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GIỚI THIỆU TRUSTED BILLING</a:t>
              </a:r>
              <a:endParaRPr lang="vi-VN" sz="2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A90AFE0-9CB9-5A7B-8CDD-3CA043542E3C}"/>
                </a:ext>
              </a:extLst>
            </p:cNvPr>
            <p:cNvCxnSpPr>
              <a:cxnSpLocks/>
            </p:cNvCxnSpPr>
            <p:nvPr/>
          </p:nvCxnSpPr>
          <p:spPr>
            <a:xfrm>
              <a:off x="1578020" y="1723220"/>
              <a:ext cx="4036291" cy="0"/>
            </a:xfrm>
            <a:prstGeom prst="line">
              <a:avLst/>
            </a:prstGeom>
            <a:ln>
              <a:solidFill>
                <a:srgbClr val="433DB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851274-16DD-3B84-839F-7041E4892F39}"/>
                </a:ext>
              </a:extLst>
            </p:cNvPr>
            <p:cNvSpPr txBox="1"/>
            <p:nvPr/>
          </p:nvSpPr>
          <p:spPr>
            <a:xfrm>
              <a:off x="1578019" y="1835712"/>
              <a:ext cx="4222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Trusted Billing và các tính năng nổi bật.</a:t>
              </a:r>
              <a:endParaRPr lang="vi-VN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154788-C615-9412-3FCE-1686A98710B8}"/>
              </a:ext>
            </a:extLst>
          </p:cNvPr>
          <p:cNvGrpSpPr/>
          <p:nvPr/>
        </p:nvGrpSpPr>
        <p:grpSpPr>
          <a:xfrm>
            <a:off x="518149" y="4912612"/>
            <a:ext cx="5404665" cy="1029854"/>
            <a:chOff x="518150" y="1274619"/>
            <a:chExt cx="5404665" cy="102985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6E2EA0E-15DC-F065-25C2-6B8C51672F71}"/>
                </a:ext>
              </a:extLst>
            </p:cNvPr>
            <p:cNvSpPr/>
            <p:nvPr/>
          </p:nvSpPr>
          <p:spPr>
            <a:xfrm>
              <a:off x="518150" y="1274619"/>
              <a:ext cx="5404665" cy="102985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F353665-5D53-5E3C-4594-1831B79AA7E0}"/>
                </a:ext>
              </a:extLst>
            </p:cNvPr>
            <p:cNvGrpSpPr/>
            <p:nvPr/>
          </p:nvGrpSpPr>
          <p:grpSpPr>
            <a:xfrm>
              <a:off x="645147" y="1323110"/>
              <a:ext cx="932873" cy="932873"/>
              <a:chOff x="645147" y="1371599"/>
              <a:chExt cx="932873" cy="93287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BCAAC43-4AEE-18AE-FDB1-B87E1D16A141}"/>
                  </a:ext>
                </a:extLst>
              </p:cNvPr>
              <p:cNvSpPr/>
              <p:nvPr/>
            </p:nvSpPr>
            <p:spPr>
              <a:xfrm>
                <a:off x="645147" y="1371599"/>
                <a:ext cx="932873" cy="932873"/>
              </a:xfrm>
              <a:prstGeom prst="ellipse">
                <a:avLst/>
              </a:prstGeom>
              <a:noFill/>
              <a:ln w="38100">
                <a:solidFill>
                  <a:srgbClr val="433DB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D487A2-FE22-078D-C6AB-E23AC171845D}"/>
                  </a:ext>
                </a:extLst>
              </p:cNvPr>
              <p:cNvSpPr txBox="1"/>
              <p:nvPr/>
            </p:nvSpPr>
            <p:spPr>
              <a:xfrm>
                <a:off x="645147" y="1522564"/>
                <a:ext cx="93287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03</a:t>
                </a:r>
                <a:endParaRPr lang="vi-VN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D791A7-C41D-DDBB-043A-9F4869700F97}"/>
                </a:ext>
              </a:extLst>
            </p:cNvPr>
            <p:cNvSpPr txBox="1"/>
            <p:nvPr/>
          </p:nvSpPr>
          <p:spPr>
            <a:xfrm>
              <a:off x="1578020" y="1323110"/>
              <a:ext cx="4344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KIẾN TRÚC TỔNG THỂ GIẢI PHÁP</a:t>
              </a:r>
              <a:endParaRPr lang="vi-VN" sz="2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A695693-FDE7-891B-249F-8345F2E10A92}"/>
                </a:ext>
              </a:extLst>
            </p:cNvPr>
            <p:cNvCxnSpPr>
              <a:cxnSpLocks/>
            </p:cNvCxnSpPr>
            <p:nvPr/>
          </p:nvCxnSpPr>
          <p:spPr>
            <a:xfrm>
              <a:off x="1578020" y="1723220"/>
              <a:ext cx="4036291" cy="0"/>
            </a:xfrm>
            <a:prstGeom prst="line">
              <a:avLst/>
            </a:prstGeom>
            <a:ln>
              <a:solidFill>
                <a:srgbClr val="433DB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0492FD-BA80-C65F-FE82-5B3D238283E7}"/>
                </a:ext>
              </a:extLst>
            </p:cNvPr>
            <p:cNvSpPr txBox="1"/>
            <p:nvPr/>
          </p:nvSpPr>
          <p:spPr>
            <a:xfrm>
              <a:off x="1578019" y="1835712"/>
              <a:ext cx="4222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Sơ đồ kiến trúc và luồng dữ liệu. </a:t>
              </a:r>
              <a:endParaRPr lang="vi-VN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88C5FA-673A-2D33-70A6-345486690CC0}"/>
              </a:ext>
            </a:extLst>
          </p:cNvPr>
          <p:cNvGrpSpPr/>
          <p:nvPr/>
        </p:nvGrpSpPr>
        <p:grpSpPr>
          <a:xfrm>
            <a:off x="6425713" y="2290612"/>
            <a:ext cx="5404665" cy="1029854"/>
            <a:chOff x="518150" y="1274619"/>
            <a:chExt cx="5404665" cy="102985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FB9B475-2A13-7779-58FB-DFEA0EEEC602}"/>
                </a:ext>
              </a:extLst>
            </p:cNvPr>
            <p:cNvSpPr/>
            <p:nvPr/>
          </p:nvSpPr>
          <p:spPr>
            <a:xfrm>
              <a:off x="518150" y="1274619"/>
              <a:ext cx="5404665" cy="102985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492C56B-5488-75C3-5653-655405D7D3F8}"/>
                </a:ext>
              </a:extLst>
            </p:cNvPr>
            <p:cNvGrpSpPr/>
            <p:nvPr/>
          </p:nvGrpSpPr>
          <p:grpSpPr>
            <a:xfrm>
              <a:off x="645147" y="1323110"/>
              <a:ext cx="932873" cy="932873"/>
              <a:chOff x="645147" y="1371599"/>
              <a:chExt cx="932873" cy="93287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31EABC6-6105-0D68-86D0-7415757D6AAC}"/>
                  </a:ext>
                </a:extLst>
              </p:cNvPr>
              <p:cNvSpPr/>
              <p:nvPr/>
            </p:nvSpPr>
            <p:spPr>
              <a:xfrm>
                <a:off x="645147" y="1371599"/>
                <a:ext cx="932873" cy="932873"/>
              </a:xfrm>
              <a:prstGeom prst="ellipse">
                <a:avLst/>
              </a:prstGeom>
              <a:noFill/>
              <a:ln w="38100">
                <a:solidFill>
                  <a:srgbClr val="433DB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E9D69FC-C1E2-A857-B175-859243098130}"/>
                  </a:ext>
                </a:extLst>
              </p:cNvPr>
              <p:cNvSpPr txBox="1"/>
              <p:nvPr/>
            </p:nvSpPr>
            <p:spPr>
              <a:xfrm>
                <a:off x="645147" y="1522564"/>
                <a:ext cx="93287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04</a:t>
                </a:r>
                <a:endParaRPr lang="vi-VN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D037F6-D4F1-F364-03B0-F444DDD24B61}"/>
                </a:ext>
              </a:extLst>
            </p:cNvPr>
            <p:cNvSpPr txBox="1"/>
            <p:nvPr/>
          </p:nvSpPr>
          <p:spPr>
            <a:xfrm>
              <a:off x="1578020" y="1323110"/>
              <a:ext cx="4344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MÔ HÌNH HỢP TÁC</a:t>
              </a:r>
              <a:endParaRPr lang="vi-VN" sz="2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58164F1-F603-BEA3-A59B-30F2DC773805}"/>
                </a:ext>
              </a:extLst>
            </p:cNvPr>
            <p:cNvCxnSpPr>
              <a:cxnSpLocks/>
            </p:cNvCxnSpPr>
            <p:nvPr/>
          </p:nvCxnSpPr>
          <p:spPr>
            <a:xfrm>
              <a:off x="1578020" y="1723220"/>
              <a:ext cx="4036291" cy="0"/>
            </a:xfrm>
            <a:prstGeom prst="line">
              <a:avLst/>
            </a:prstGeom>
            <a:ln>
              <a:solidFill>
                <a:srgbClr val="433DB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CF21C1-CD93-8A03-E4A7-C66BFD231CAC}"/>
                </a:ext>
              </a:extLst>
            </p:cNvPr>
            <p:cNvSpPr txBox="1"/>
            <p:nvPr/>
          </p:nvSpPr>
          <p:spPr>
            <a:xfrm>
              <a:off x="1578019" y="1835712"/>
              <a:ext cx="4222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Mô hình hợp tác và tập khách hàng hướng tới.</a:t>
              </a:r>
              <a:endParaRPr lang="vi-VN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697AD2-9639-E8AA-B264-51371D3B0488}"/>
              </a:ext>
            </a:extLst>
          </p:cNvPr>
          <p:cNvGrpSpPr/>
          <p:nvPr/>
        </p:nvGrpSpPr>
        <p:grpSpPr>
          <a:xfrm>
            <a:off x="6425713" y="3569611"/>
            <a:ext cx="5404665" cy="1029854"/>
            <a:chOff x="518150" y="1274619"/>
            <a:chExt cx="5404665" cy="102985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FFA2AE2-D123-86DD-B538-2FBCF4B11ECA}"/>
                </a:ext>
              </a:extLst>
            </p:cNvPr>
            <p:cNvSpPr/>
            <p:nvPr/>
          </p:nvSpPr>
          <p:spPr>
            <a:xfrm>
              <a:off x="518150" y="1274619"/>
              <a:ext cx="5404665" cy="102985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B64CBC1-54FF-224B-3B9F-217775DBE0EA}"/>
                </a:ext>
              </a:extLst>
            </p:cNvPr>
            <p:cNvGrpSpPr/>
            <p:nvPr/>
          </p:nvGrpSpPr>
          <p:grpSpPr>
            <a:xfrm>
              <a:off x="645147" y="1323110"/>
              <a:ext cx="932873" cy="932873"/>
              <a:chOff x="645147" y="1371599"/>
              <a:chExt cx="932873" cy="932873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048DB56-206B-67A4-E4F9-0D2699C19274}"/>
                  </a:ext>
                </a:extLst>
              </p:cNvPr>
              <p:cNvSpPr/>
              <p:nvPr/>
            </p:nvSpPr>
            <p:spPr>
              <a:xfrm>
                <a:off x="645147" y="1371599"/>
                <a:ext cx="932873" cy="932873"/>
              </a:xfrm>
              <a:prstGeom prst="ellipse">
                <a:avLst/>
              </a:prstGeom>
              <a:noFill/>
              <a:ln w="38100">
                <a:solidFill>
                  <a:srgbClr val="433DB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6DD2B7A-E8C0-72DB-8416-6B182C0C9383}"/>
                  </a:ext>
                </a:extLst>
              </p:cNvPr>
              <p:cNvSpPr txBox="1"/>
              <p:nvPr/>
            </p:nvSpPr>
            <p:spPr>
              <a:xfrm>
                <a:off x="645147" y="1522564"/>
                <a:ext cx="93287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05</a:t>
                </a:r>
                <a:endParaRPr lang="vi-VN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59279B6-6C32-3C26-B228-E154BCEAECF4}"/>
                </a:ext>
              </a:extLst>
            </p:cNvPr>
            <p:cNvSpPr txBox="1"/>
            <p:nvPr/>
          </p:nvSpPr>
          <p:spPr>
            <a:xfrm>
              <a:off x="1578020" y="1323110"/>
              <a:ext cx="4344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MÔ HÌNH KINH DOANH </a:t>
              </a:r>
              <a:endParaRPr lang="vi-VN" sz="2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1C13A71-0AA0-48BC-F80F-85333CE28966}"/>
                </a:ext>
              </a:extLst>
            </p:cNvPr>
            <p:cNvCxnSpPr>
              <a:cxnSpLocks/>
            </p:cNvCxnSpPr>
            <p:nvPr/>
          </p:nvCxnSpPr>
          <p:spPr>
            <a:xfrm>
              <a:off x="1578020" y="1723220"/>
              <a:ext cx="4036291" cy="0"/>
            </a:xfrm>
            <a:prstGeom prst="line">
              <a:avLst/>
            </a:prstGeom>
            <a:ln>
              <a:solidFill>
                <a:srgbClr val="433DB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F1E7748-7FE4-84DC-3045-37D1CCF8465C}"/>
                </a:ext>
              </a:extLst>
            </p:cNvPr>
            <p:cNvSpPr txBox="1"/>
            <p:nvPr/>
          </p:nvSpPr>
          <p:spPr>
            <a:xfrm>
              <a:off x="1578019" y="1835712"/>
              <a:ext cx="4222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Giải pháp kinh doanh, gói dịch vụ và chi phí dịch vụ.</a:t>
              </a:r>
              <a:endParaRPr lang="vi-VN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40DF220-2309-A7A4-EC2E-2088062CB69E}"/>
              </a:ext>
            </a:extLst>
          </p:cNvPr>
          <p:cNvGrpSpPr/>
          <p:nvPr/>
        </p:nvGrpSpPr>
        <p:grpSpPr>
          <a:xfrm>
            <a:off x="6425713" y="4912612"/>
            <a:ext cx="5404665" cy="1029854"/>
            <a:chOff x="518150" y="1274619"/>
            <a:chExt cx="5404665" cy="102985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F30AF28E-AEE2-DFB6-81C8-18FB33B8A2A3}"/>
                </a:ext>
              </a:extLst>
            </p:cNvPr>
            <p:cNvSpPr/>
            <p:nvPr/>
          </p:nvSpPr>
          <p:spPr>
            <a:xfrm>
              <a:off x="518150" y="1274619"/>
              <a:ext cx="5404665" cy="102985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7AD1E7-2E78-E07D-9947-9A76E4A06EA9}"/>
                </a:ext>
              </a:extLst>
            </p:cNvPr>
            <p:cNvGrpSpPr/>
            <p:nvPr/>
          </p:nvGrpSpPr>
          <p:grpSpPr>
            <a:xfrm>
              <a:off x="645147" y="1323110"/>
              <a:ext cx="932873" cy="932873"/>
              <a:chOff x="645147" y="1371599"/>
              <a:chExt cx="932873" cy="932873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4963AA3-7B24-5D79-7788-5FD4E1732D99}"/>
                  </a:ext>
                </a:extLst>
              </p:cNvPr>
              <p:cNvSpPr/>
              <p:nvPr/>
            </p:nvSpPr>
            <p:spPr>
              <a:xfrm>
                <a:off x="645147" y="1371599"/>
                <a:ext cx="932873" cy="932873"/>
              </a:xfrm>
              <a:prstGeom prst="ellipse">
                <a:avLst/>
              </a:prstGeom>
              <a:noFill/>
              <a:ln w="38100">
                <a:solidFill>
                  <a:srgbClr val="433DB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6E67E0-A0DD-127B-9220-789232F36F53}"/>
                  </a:ext>
                </a:extLst>
              </p:cNvPr>
              <p:cNvSpPr txBox="1"/>
              <p:nvPr/>
            </p:nvSpPr>
            <p:spPr>
              <a:xfrm>
                <a:off x="645147" y="1522564"/>
                <a:ext cx="93287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06</a:t>
                </a:r>
                <a:endParaRPr lang="vi-VN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5227559-6757-B7A3-CEAB-4D063100B353}"/>
                </a:ext>
              </a:extLst>
            </p:cNvPr>
            <p:cNvSpPr txBox="1"/>
            <p:nvPr/>
          </p:nvSpPr>
          <p:spPr>
            <a:xfrm>
              <a:off x="1578020" y="1323110"/>
              <a:ext cx="4344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LỘ TRÌNH TRIỂN KHAI KINH DOANH</a:t>
              </a:r>
              <a:endParaRPr lang="vi-VN" sz="2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8F4EEED-5175-F059-4345-7080CEE00E86}"/>
                </a:ext>
              </a:extLst>
            </p:cNvPr>
            <p:cNvCxnSpPr>
              <a:cxnSpLocks/>
            </p:cNvCxnSpPr>
            <p:nvPr/>
          </p:nvCxnSpPr>
          <p:spPr>
            <a:xfrm>
              <a:off x="1578020" y="1723220"/>
              <a:ext cx="4036291" cy="0"/>
            </a:xfrm>
            <a:prstGeom prst="line">
              <a:avLst/>
            </a:prstGeom>
            <a:ln>
              <a:solidFill>
                <a:srgbClr val="433DB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2AA9657-3A99-9911-A4C2-63B918E7F017}"/>
                </a:ext>
              </a:extLst>
            </p:cNvPr>
            <p:cNvSpPr txBox="1"/>
            <p:nvPr/>
          </p:nvSpPr>
          <p:spPr>
            <a:xfrm>
              <a:off x="1578019" y="1835712"/>
              <a:ext cx="42224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Lộ trình và định hướng phát triển dài hạn.</a:t>
              </a:r>
              <a:endParaRPr lang="vi-VN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43DDF34-9E4C-9540-19BF-3968DBE9215B}"/>
              </a:ext>
            </a:extLst>
          </p:cNvPr>
          <p:cNvSpPr txBox="1"/>
          <p:nvPr/>
        </p:nvSpPr>
        <p:spPr>
          <a:xfrm>
            <a:off x="833096" y="1196230"/>
            <a:ext cx="62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0000" spc="1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Một hệ thống – Mọi thanh toán – Mọi tuân thủ!</a:t>
            </a:r>
            <a:endParaRPr lang="vi-VN" kern="10000" spc="1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87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75D3CE-D9CD-AE3B-DDE0-0DC399F9C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54">
            <a:extLst>
              <a:ext uri="{FF2B5EF4-FFF2-40B4-BE49-F238E27FC236}">
                <a16:creationId xmlns:a16="http://schemas.microsoft.com/office/drawing/2014/main" id="{D9DA4619-0E91-4B98-AF89-843944DD230B}"/>
              </a:ext>
            </a:extLst>
          </p:cNvPr>
          <p:cNvSpPr/>
          <p:nvPr/>
        </p:nvSpPr>
        <p:spPr>
          <a:xfrm rot="16200000" flipH="1">
            <a:off x="7830753" y="2439727"/>
            <a:ext cx="6927616" cy="1978545"/>
          </a:xfrm>
          <a:custGeom>
            <a:avLst/>
            <a:gdLst>
              <a:gd name="connsiteX0" fmla="*/ 0 w 12192000"/>
              <a:gd name="connsiteY0" fmla="*/ 181494 h 2229652"/>
              <a:gd name="connsiteX1" fmla="*/ 181494 w 12192000"/>
              <a:gd name="connsiteY1" fmla="*/ 0 h 2229652"/>
              <a:gd name="connsiteX2" fmla="*/ 12010506 w 12192000"/>
              <a:gd name="connsiteY2" fmla="*/ 0 h 2229652"/>
              <a:gd name="connsiteX3" fmla="*/ 12192000 w 12192000"/>
              <a:gd name="connsiteY3" fmla="*/ 181494 h 2229652"/>
              <a:gd name="connsiteX4" fmla="*/ 12192000 w 12192000"/>
              <a:gd name="connsiteY4" fmla="*/ 2048158 h 2229652"/>
              <a:gd name="connsiteX5" fmla="*/ 12010506 w 12192000"/>
              <a:gd name="connsiteY5" fmla="*/ 2229652 h 2229652"/>
              <a:gd name="connsiteX6" fmla="*/ 181494 w 12192000"/>
              <a:gd name="connsiteY6" fmla="*/ 2229652 h 2229652"/>
              <a:gd name="connsiteX7" fmla="*/ 0 w 12192000"/>
              <a:gd name="connsiteY7" fmla="*/ 2048158 h 2229652"/>
              <a:gd name="connsiteX8" fmla="*/ 0 w 12192000"/>
              <a:gd name="connsiteY8" fmla="*/ 181494 h 2229652"/>
              <a:gd name="connsiteX0" fmla="*/ 0 w 12192000"/>
              <a:gd name="connsiteY0" fmla="*/ 181494 h 2229652"/>
              <a:gd name="connsiteX1" fmla="*/ 3866255 w 12192000"/>
              <a:gd name="connsiteY1" fmla="*/ 688063 h 2229652"/>
              <a:gd name="connsiteX2" fmla="*/ 12010506 w 12192000"/>
              <a:gd name="connsiteY2" fmla="*/ 0 h 2229652"/>
              <a:gd name="connsiteX3" fmla="*/ 12192000 w 12192000"/>
              <a:gd name="connsiteY3" fmla="*/ 181494 h 2229652"/>
              <a:gd name="connsiteX4" fmla="*/ 12192000 w 12192000"/>
              <a:gd name="connsiteY4" fmla="*/ 2048158 h 2229652"/>
              <a:gd name="connsiteX5" fmla="*/ 12010506 w 12192000"/>
              <a:gd name="connsiteY5" fmla="*/ 2229652 h 2229652"/>
              <a:gd name="connsiteX6" fmla="*/ 181494 w 12192000"/>
              <a:gd name="connsiteY6" fmla="*/ 2229652 h 2229652"/>
              <a:gd name="connsiteX7" fmla="*/ 0 w 12192000"/>
              <a:gd name="connsiteY7" fmla="*/ 2048158 h 2229652"/>
              <a:gd name="connsiteX8" fmla="*/ 0 w 12192000"/>
              <a:gd name="connsiteY8" fmla="*/ 181494 h 2229652"/>
              <a:gd name="connsiteX0" fmla="*/ 0 w 12192000"/>
              <a:gd name="connsiteY0" fmla="*/ 290136 h 2338294"/>
              <a:gd name="connsiteX1" fmla="*/ 3866255 w 12192000"/>
              <a:gd name="connsiteY1" fmla="*/ 796705 h 2338294"/>
              <a:gd name="connsiteX2" fmla="*/ 10054958 w 12192000"/>
              <a:gd name="connsiteY2" fmla="*/ 0 h 2338294"/>
              <a:gd name="connsiteX3" fmla="*/ 12192000 w 12192000"/>
              <a:gd name="connsiteY3" fmla="*/ 290136 h 2338294"/>
              <a:gd name="connsiteX4" fmla="*/ 12192000 w 12192000"/>
              <a:gd name="connsiteY4" fmla="*/ 2156800 h 2338294"/>
              <a:gd name="connsiteX5" fmla="*/ 12010506 w 12192000"/>
              <a:gd name="connsiteY5" fmla="*/ 2338294 h 2338294"/>
              <a:gd name="connsiteX6" fmla="*/ 181494 w 12192000"/>
              <a:gd name="connsiteY6" fmla="*/ 2338294 h 2338294"/>
              <a:gd name="connsiteX7" fmla="*/ 0 w 12192000"/>
              <a:gd name="connsiteY7" fmla="*/ 2156800 h 2338294"/>
              <a:gd name="connsiteX8" fmla="*/ 0 w 12192000"/>
              <a:gd name="connsiteY8" fmla="*/ 290136 h 233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338294">
                <a:moveTo>
                  <a:pt x="0" y="290136"/>
                </a:moveTo>
                <a:cubicBezTo>
                  <a:pt x="0" y="189900"/>
                  <a:pt x="3766019" y="796705"/>
                  <a:pt x="3866255" y="796705"/>
                </a:cubicBezTo>
                <a:cubicBezTo>
                  <a:pt x="7809259" y="796705"/>
                  <a:pt x="6111954" y="0"/>
                  <a:pt x="10054958" y="0"/>
                </a:cubicBezTo>
                <a:cubicBezTo>
                  <a:pt x="10155194" y="0"/>
                  <a:pt x="12192000" y="189900"/>
                  <a:pt x="12192000" y="290136"/>
                </a:cubicBezTo>
                <a:lnTo>
                  <a:pt x="12192000" y="2156800"/>
                </a:lnTo>
                <a:cubicBezTo>
                  <a:pt x="12192000" y="2257036"/>
                  <a:pt x="12110742" y="2338294"/>
                  <a:pt x="12010506" y="2338294"/>
                </a:cubicBezTo>
                <a:lnTo>
                  <a:pt x="181494" y="2338294"/>
                </a:lnTo>
                <a:cubicBezTo>
                  <a:pt x="81258" y="2338294"/>
                  <a:pt x="0" y="2257036"/>
                  <a:pt x="0" y="2156800"/>
                </a:cubicBezTo>
                <a:lnTo>
                  <a:pt x="0" y="290136"/>
                </a:lnTo>
                <a:close/>
              </a:path>
            </a:pathLst>
          </a:cu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61D33B2-09DA-B252-ECF8-64F1BCE5E3C9}"/>
              </a:ext>
            </a:extLst>
          </p:cNvPr>
          <p:cNvSpPr/>
          <p:nvPr/>
        </p:nvSpPr>
        <p:spPr>
          <a:xfrm rot="5400000">
            <a:off x="-2991234" y="2654134"/>
            <a:ext cx="6927616" cy="1480115"/>
          </a:xfrm>
          <a:custGeom>
            <a:avLst/>
            <a:gdLst>
              <a:gd name="connsiteX0" fmla="*/ 0 w 12192000"/>
              <a:gd name="connsiteY0" fmla="*/ 181494 h 2229652"/>
              <a:gd name="connsiteX1" fmla="*/ 181494 w 12192000"/>
              <a:gd name="connsiteY1" fmla="*/ 0 h 2229652"/>
              <a:gd name="connsiteX2" fmla="*/ 12010506 w 12192000"/>
              <a:gd name="connsiteY2" fmla="*/ 0 h 2229652"/>
              <a:gd name="connsiteX3" fmla="*/ 12192000 w 12192000"/>
              <a:gd name="connsiteY3" fmla="*/ 181494 h 2229652"/>
              <a:gd name="connsiteX4" fmla="*/ 12192000 w 12192000"/>
              <a:gd name="connsiteY4" fmla="*/ 2048158 h 2229652"/>
              <a:gd name="connsiteX5" fmla="*/ 12010506 w 12192000"/>
              <a:gd name="connsiteY5" fmla="*/ 2229652 h 2229652"/>
              <a:gd name="connsiteX6" fmla="*/ 181494 w 12192000"/>
              <a:gd name="connsiteY6" fmla="*/ 2229652 h 2229652"/>
              <a:gd name="connsiteX7" fmla="*/ 0 w 12192000"/>
              <a:gd name="connsiteY7" fmla="*/ 2048158 h 2229652"/>
              <a:gd name="connsiteX8" fmla="*/ 0 w 12192000"/>
              <a:gd name="connsiteY8" fmla="*/ 181494 h 2229652"/>
              <a:gd name="connsiteX0" fmla="*/ 0 w 12192000"/>
              <a:gd name="connsiteY0" fmla="*/ 181494 h 2229652"/>
              <a:gd name="connsiteX1" fmla="*/ 3866255 w 12192000"/>
              <a:gd name="connsiteY1" fmla="*/ 688063 h 2229652"/>
              <a:gd name="connsiteX2" fmla="*/ 12010506 w 12192000"/>
              <a:gd name="connsiteY2" fmla="*/ 0 h 2229652"/>
              <a:gd name="connsiteX3" fmla="*/ 12192000 w 12192000"/>
              <a:gd name="connsiteY3" fmla="*/ 181494 h 2229652"/>
              <a:gd name="connsiteX4" fmla="*/ 12192000 w 12192000"/>
              <a:gd name="connsiteY4" fmla="*/ 2048158 h 2229652"/>
              <a:gd name="connsiteX5" fmla="*/ 12010506 w 12192000"/>
              <a:gd name="connsiteY5" fmla="*/ 2229652 h 2229652"/>
              <a:gd name="connsiteX6" fmla="*/ 181494 w 12192000"/>
              <a:gd name="connsiteY6" fmla="*/ 2229652 h 2229652"/>
              <a:gd name="connsiteX7" fmla="*/ 0 w 12192000"/>
              <a:gd name="connsiteY7" fmla="*/ 2048158 h 2229652"/>
              <a:gd name="connsiteX8" fmla="*/ 0 w 12192000"/>
              <a:gd name="connsiteY8" fmla="*/ 181494 h 2229652"/>
              <a:gd name="connsiteX0" fmla="*/ 0 w 12192000"/>
              <a:gd name="connsiteY0" fmla="*/ 290136 h 2338294"/>
              <a:gd name="connsiteX1" fmla="*/ 3866255 w 12192000"/>
              <a:gd name="connsiteY1" fmla="*/ 796705 h 2338294"/>
              <a:gd name="connsiteX2" fmla="*/ 10054958 w 12192000"/>
              <a:gd name="connsiteY2" fmla="*/ 0 h 2338294"/>
              <a:gd name="connsiteX3" fmla="*/ 12192000 w 12192000"/>
              <a:gd name="connsiteY3" fmla="*/ 290136 h 2338294"/>
              <a:gd name="connsiteX4" fmla="*/ 12192000 w 12192000"/>
              <a:gd name="connsiteY4" fmla="*/ 2156800 h 2338294"/>
              <a:gd name="connsiteX5" fmla="*/ 12010506 w 12192000"/>
              <a:gd name="connsiteY5" fmla="*/ 2338294 h 2338294"/>
              <a:gd name="connsiteX6" fmla="*/ 181494 w 12192000"/>
              <a:gd name="connsiteY6" fmla="*/ 2338294 h 2338294"/>
              <a:gd name="connsiteX7" fmla="*/ 0 w 12192000"/>
              <a:gd name="connsiteY7" fmla="*/ 2156800 h 2338294"/>
              <a:gd name="connsiteX8" fmla="*/ 0 w 12192000"/>
              <a:gd name="connsiteY8" fmla="*/ 290136 h 233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338294">
                <a:moveTo>
                  <a:pt x="0" y="290136"/>
                </a:moveTo>
                <a:cubicBezTo>
                  <a:pt x="0" y="189900"/>
                  <a:pt x="3766019" y="796705"/>
                  <a:pt x="3866255" y="796705"/>
                </a:cubicBezTo>
                <a:cubicBezTo>
                  <a:pt x="7809259" y="796705"/>
                  <a:pt x="6111954" y="0"/>
                  <a:pt x="10054958" y="0"/>
                </a:cubicBezTo>
                <a:cubicBezTo>
                  <a:pt x="10155194" y="0"/>
                  <a:pt x="12192000" y="189900"/>
                  <a:pt x="12192000" y="290136"/>
                </a:cubicBezTo>
                <a:lnTo>
                  <a:pt x="12192000" y="2156800"/>
                </a:lnTo>
                <a:cubicBezTo>
                  <a:pt x="12192000" y="2257036"/>
                  <a:pt x="12110742" y="2338294"/>
                  <a:pt x="12010506" y="2338294"/>
                </a:cubicBezTo>
                <a:lnTo>
                  <a:pt x="181494" y="2338294"/>
                </a:lnTo>
                <a:cubicBezTo>
                  <a:pt x="81258" y="2338294"/>
                  <a:pt x="0" y="2257036"/>
                  <a:pt x="0" y="2156800"/>
                </a:cubicBezTo>
                <a:lnTo>
                  <a:pt x="0" y="290136"/>
                </a:lnTo>
                <a:close/>
              </a:path>
            </a:pathLst>
          </a:cu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AB5E49-316E-5B36-CD1E-305253763394}"/>
              </a:ext>
            </a:extLst>
          </p:cNvPr>
          <p:cNvGrpSpPr/>
          <p:nvPr/>
        </p:nvGrpSpPr>
        <p:grpSpPr>
          <a:xfrm>
            <a:off x="9833" y="175849"/>
            <a:ext cx="4154761" cy="672535"/>
            <a:chOff x="9833" y="175849"/>
            <a:chExt cx="4154761" cy="67253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AB94598-7FCE-AAA7-35FB-95A9C6C00D2A}"/>
                </a:ext>
              </a:extLst>
            </p:cNvPr>
            <p:cNvSpPr/>
            <p:nvPr/>
          </p:nvSpPr>
          <p:spPr>
            <a:xfrm>
              <a:off x="9833" y="175849"/>
              <a:ext cx="4046119" cy="67253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5EC687-14B3-7127-000E-A02DDA94780A}"/>
                </a:ext>
              </a:extLst>
            </p:cNvPr>
            <p:cNvSpPr txBox="1"/>
            <p:nvPr/>
          </p:nvSpPr>
          <p:spPr>
            <a:xfrm>
              <a:off x="482974" y="252274"/>
              <a:ext cx="36816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LỢI ÍCH CÁC BÊN</a:t>
              </a:r>
              <a:endParaRPr lang="vi-VN" sz="3000" b="1" dirty="0">
                <a:solidFill>
                  <a:srgbClr val="FFC000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96F1E9-1799-59D3-742D-E9C8785A38F9}"/>
              </a:ext>
            </a:extLst>
          </p:cNvPr>
          <p:cNvGrpSpPr/>
          <p:nvPr/>
        </p:nvGrpSpPr>
        <p:grpSpPr>
          <a:xfrm>
            <a:off x="1659700" y="1516301"/>
            <a:ext cx="2795826" cy="307777"/>
            <a:chOff x="2392156" y="1759021"/>
            <a:chExt cx="2795826" cy="3077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FB2259-D653-88C0-E89E-CE1DEC80108C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Thanh toán dễ dàng</a:t>
              </a:r>
            </a:p>
          </p:txBody>
        </p:sp>
        <p:pic>
          <p:nvPicPr>
            <p:cNvPr id="14" name="Graphic 13" descr="Badge Follow with solid fill">
              <a:extLst>
                <a:ext uri="{FF2B5EF4-FFF2-40B4-BE49-F238E27FC236}">
                  <a16:creationId xmlns:a16="http://schemas.microsoft.com/office/drawing/2014/main" id="{43B022D0-A7DA-1F39-7653-FAEE2D1056B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AD6E65-8F2B-EBBE-3EF1-8E819A417F22}"/>
              </a:ext>
            </a:extLst>
          </p:cNvPr>
          <p:cNvGrpSpPr/>
          <p:nvPr/>
        </p:nvGrpSpPr>
        <p:grpSpPr>
          <a:xfrm>
            <a:off x="1659700" y="1813087"/>
            <a:ext cx="2795826" cy="307777"/>
            <a:chOff x="2392156" y="1759021"/>
            <a:chExt cx="2795826" cy="30777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ADE8E69-8F4B-3347-F03C-247E0B9B6B51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Nhận hóa đơn điện tử hợp lệ</a:t>
              </a:r>
            </a:p>
          </p:txBody>
        </p:sp>
        <p:pic>
          <p:nvPicPr>
            <p:cNvPr id="39" name="Graphic 38" descr="Badge Follow with solid fill">
              <a:extLst>
                <a:ext uri="{FF2B5EF4-FFF2-40B4-BE49-F238E27FC236}">
                  <a16:creationId xmlns:a16="http://schemas.microsoft.com/office/drawing/2014/main" id="{2E5F50F8-405E-A636-EBA7-895A030148E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AF49A1-D914-9BF3-F398-EE40E1E67FAD}"/>
              </a:ext>
            </a:extLst>
          </p:cNvPr>
          <p:cNvGrpSpPr/>
          <p:nvPr/>
        </p:nvGrpSpPr>
        <p:grpSpPr>
          <a:xfrm>
            <a:off x="1659700" y="2109873"/>
            <a:ext cx="2795826" cy="307777"/>
            <a:chOff x="2392156" y="1759021"/>
            <a:chExt cx="2795826" cy="30777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3185C0C-46C8-24DC-3D82-EF1720F309B4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Minh bạch – có chứng từ ngay</a:t>
              </a:r>
            </a:p>
          </p:txBody>
        </p:sp>
        <p:pic>
          <p:nvPicPr>
            <p:cNvPr id="42" name="Graphic 41" descr="Badge Follow with solid fill">
              <a:extLst>
                <a:ext uri="{FF2B5EF4-FFF2-40B4-BE49-F238E27FC236}">
                  <a16:creationId xmlns:a16="http://schemas.microsoft.com/office/drawing/2014/main" id="{39AEA868-97A7-85F1-56D7-A2CE2ABF79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9FDD8CF-BC22-15C4-32F3-5CE12ECE9DED}"/>
              </a:ext>
            </a:extLst>
          </p:cNvPr>
          <p:cNvGrpSpPr/>
          <p:nvPr/>
        </p:nvGrpSpPr>
        <p:grpSpPr>
          <a:xfrm>
            <a:off x="33262" y="1013599"/>
            <a:ext cx="1587470" cy="1344454"/>
            <a:chOff x="591095" y="4727890"/>
            <a:chExt cx="1935639" cy="163932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A0C9B10-90EB-45B5-206A-6EF65EA2D0D8}"/>
                </a:ext>
              </a:extLst>
            </p:cNvPr>
            <p:cNvSpPr/>
            <p:nvPr/>
          </p:nvSpPr>
          <p:spPr>
            <a:xfrm>
              <a:off x="712792" y="5745281"/>
              <a:ext cx="1725228" cy="621933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D49708D-B7AD-1908-AA30-A83D2FB06741}"/>
                </a:ext>
              </a:extLst>
            </p:cNvPr>
            <p:cNvSpPr txBox="1"/>
            <p:nvPr/>
          </p:nvSpPr>
          <p:spPr>
            <a:xfrm>
              <a:off x="591095" y="5976250"/>
              <a:ext cx="1935639" cy="337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KHÁCH HÀNG (KH)</a:t>
              </a:r>
            </a:p>
          </p:txBody>
        </p:sp>
        <p:pic>
          <p:nvPicPr>
            <p:cNvPr id="49" name="Picture 48" descr="A cartoon of a person holding a phone&#10;&#10;AI-generated content may be incorrect.">
              <a:extLst>
                <a:ext uri="{FF2B5EF4-FFF2-40B4-BE49-F238E27FC236}">
                  <a16:creationId xmlns:a16="http://schemas.microsoft.com/office/drawing/2014/main" id="{C38436B1-4A0A-7F80-5AA9-84B073817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94" y="4727890"/>
              <a:ext cx="1369536" cy="125890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82B9111-110B-B8EB-B507-780CE1E43593}"/>
              </a:ext>
            </a:extLst>
          </p:cNvPr>
          <p:cNvGrpSpPr/>
          <p:nvPr/>
        </p:nvGrpSpPr>
        <p:grpSpPr>
          <a:xfrm>
            <a:off x="133069" y="2664419"/>
            <a:ext cx="1259410" cy="1179086"/>
            <a:chOff x="156735" y="933133"/>
            <a:chExt cx="1754287" cy="1642401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91451E32-5329-5258-CC21-E90C7385CBED}"/>
                </a:ext>
              </a:extLst>
            </p:cNvPr>
            <p:cNvSpPr/>
            <p:nvPr/>
          </p:nvSpPr>
          <p:spPr>
            <a:xfrm>
              <a:off x="185794" y="1935271"/>
              <a:ext cx="1725228" cy="621933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2" name="Picture 51" descr="A cartoon of a person at a desk&#10;&#10;AI-generated content may be incorrect.">
              <a:extLst>
                <a:ext uri="{FF2B5EF4-FFF2-40B4-BE49-F238E27FC236}">
                  <a16:creationId xmlns:a16="http://schemas.microsoft.com/office/drawing/2014/main" id="{2B6BA8D7-554E-7CF1-D5A6-93EF7D6EC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2" t="13541" r="5629" b="18853"/>
            <a:stretch>
              <a:fillRect/>
            </a:stretch>
          </p:blipFill>
          <p:spPr>
            <a:xfrm>
              <a:off x="191144" y="933133"/>
              <a:ext cx="1656412" cy="127369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BF646AB-3919-C1BC-2961-FFAE96E9B508}"/>
                </a:ext>
              </a:extLst>
            </p:cNvPr>
            <p:cNvSpPr txBox="1"/>
            <p:nvPr/>
          </p:nvSpPr>
          <p:spPr>
            <a:xfrm>
              <a:off x="156735" y="2189690"/>
              <a:ext cx="1725229" cy="385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SME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BD950FF-CE74-70A0-FFD7-8C8EA7CA36C6}"/>
              </a:ext>
            </a:extLst>
          </p:cNvPr>
          <p:cNvGrpSpPr/>
          <p:nvPr/>
        </p:nvGrpSpPr>
        <p:grpSpPr>
          <a:xfrm>
            <a:off x="1637887" y="2907799"/>
            <a:ext cx="2795826" cy="307777"/>
            <a:chOff x="2392156" y="1759021"/>
            <a:chExt cx="2795826" cy="30777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E12DA56-7136-3DA7-346F-08FD90CC920F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Hóa đơn tự động 100%</a:t>
              </a:r>
            </a:p>
          </p:txBody>
        </p:sp>
        <p:pic>
          <p:nvPicPr>
            <p:cNvPr id="58" name="Graphic 57" descr="Badge Follow with solid fill">
              <a:extLst>
                <a:ext uri="{FF2B5EF4-FFF2-40B4-BE49-F238E27FC236}">
                  <a16:creationId xmlns:a16="http://schemas.microsoft.com/office/drawing/2014/main" id="{2DEB8262-41D2-9225-AE19-1003AFA3B1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15CB584-FDB0-7DA4-8283-5B275767076B}"/>
              </a:ext>
            </a:extLst>
          </p:cNvPr>
          <p:cNvGrpSpPr/>
          <p:nvPr/>
        </p:nvGrpSpPr>
        <p:grpSpPr>
          <a:xfrm>
            <a:off x="1637887" y="3239124"/>
            <a:ext cx="2795826" cy="307777"/>
            <a:chOff x="2392156" y="1759021"/>
            <a:chExt cx="2795826" cy="30777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19B6908-725B-A6A5-10A1-EB0067EDB67B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Đối soát realtime</a:t>
              </a:r>
            </a:p>
          </p:txBody>
        </p:sp>
        <p:pic>
          <p:nvPicPr>
            <p:cNvPr id="61" name="Graphic 60" descr="Badge Follow with solid fill">
              <a:extLst>
                <a:ext uri="{FF2B5EF4-FFF2-40B4-BE49-F238E27FC236}">
                  <a16:creationId xmlns:a16="http://schemas.microsoft.com/office/drawing/2014/main" id="{25E0AE5A-B117-087E-DD39-20A6C06D90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4960551-5BE6-3156-5993-0098F6F81A23}"/>
              </a:ext>
            </a:extLst>
          </p:cNvPr>
          <p:cNvGrpSpPr/>
          <p:nvPr/>
        </p:nvGrpSpPr>
        <p:grpSpPr>
          <a:xfrm>
            <a:off x="1637887" y="3570449"/>
            <a:ext cx="2795826" cy="307777"/>
            <a:chOff x="2392156" y="1759021"/>
            <a:chExt cx="2795826" cy="30777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8BDBC76-BB88-B399-B7CC-207275D6F246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Tuân thủ Thuế quy định</a:t>
              </a:r>
            </a:p>
          </p:txBody>
        </p:sp>
        <p:pic>
          <p:nvPicPr>
            <p:cNvPr id="64" name="Graphic 63" descr="Badge Follow with solid fill">
              <a:extLst>
                <a:ext uri="{FF2B5EF4-FFF2-40B4-BE49-F238E27FC236}">
                  <a16:creationId xmlns:a16="http://schemas.microsoft.com/office/drawing/2014/main" id="{E3AE00DD-C773-81A0-0972-D8E7572526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588A6A0-E8D9-D3FD-2ABC-D24C6A48DEDC}"/>
              </a:ext>
            </a:extLst>
          </p:cNvPr>
          <p:cNvGrpSpPr/>
          <p:nvPr/>
        </p:nvGrpSpPr>
        <p:grpSpPr>
          <a:xfrm>
            <a:off x="1637887" y="3901773"/>
            <a:ext cx="2795826" cy="523220"/>
            <a:chOff x="2392156" y="1759021"/>
            <a:chExt cx="2795826" cy="52322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77638B-F781-6D27-E876-67429EF54BA0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Chủ động theo dõi và không phụ thuộc kế toán</a:t>
              </a:r>
            </a:p>
          </p:txBody>
        </p:sp>
        <p:pic>
          <p:nvPicPr>
            <p:cNvPr id="67" name="Graphic 66" descr="Badge Follow with solid fill">
              <a:extLst>
                <a:ext uri="{FF2B5EF4-FFF2-40B4-BE49-F238E27FC236}">
                  <a16:creationId xmlns:a16="http://schemas.microsoft.com/office/drawing/2014/main" id="{EA68948A-898E-3612-F882-2A25901888C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76C0CC0-E436-6BF8-FB49-61DD04288672}"/>
              </a:ext>
            </a:extLst>
          </p:cNvPr>
          <p:cNvGrpSpPr/>
          <p:nvPr/>
        </p:nvGrpSpPr>
        <p:grpSpPr>
          <a:xfrm>
            <a:off x="133069" y="4678397"/>
            <a:ext cx="1654380" cy="1264158"/>
            <a:chOff x="3395896" y="3941695"/>
            <a:chExt cx="2161702" cy="165181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2D91F7DA-1CC1-B39D-3171-0283F216D5FB}"/>
                </a:ext>
              </a:extLst>
            </p:cNvPr>
            <p:cNvSpPr/>
            <p:nvPr/>
          </p:nvSpPr>
          <p:spPr>
            <a:xfrm>
              <a:off x="3395896" y="4877499"/>
              <a:ext cx="2161702" cy="716013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70" name="Picture 69" descr="A group of people carrying money and a bank building&#10;&#10;AI-generated content may be incorrect.">
              <a:extLst>
                <a:ext uri="{FF2B5EF4-FFF2-40B4-BE49-F238E27FC236}">
                  <a16:creationId xmlns:a16="http://schemas.microsoft.com/office/drawing/2014/main" id="{E090F98B-48DE-80F2-973A-22AB1F9EA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262" y="3941695"/>
              <a:ext cx="2076967" cy="1165927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0D19D40-844C-C299-5E71-97A2B2A39900}"/>
                </a:ext>
              </a:extLst>
            </p:cNvPr>
            <p:cNvSpPr txBox="1"/>
            <p:nvPr/>
          </p:nvSpPr>
          <p:spPr>
            <a:xfrm>
              <a:off x="3632024" y="5162135"/>
              <a:ext cx="1689445" cy="361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NGÂN HÀNG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ED8FFF6-91D6-5189-81AE-ECFF0FCF220D}"/>
              </a:ext>
            </a:extLst>
          </p:cNvPr>
          <p:cNvGrpSpPr/>
          <p:nvPr/>
        </p:nvGrpSpPr>
        <p:grpSpPr>
          <a:xfrm>
            <a:off x="1881577" y="4825873"/>
            <a:ext cx="2795826" cy="523220"/>
            <a:chOff x="2392156" y="1759021"/>
            <a:chExt cx="2795826" cy="52322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70D1DED-3782-7677-F6D6-204BBC0C6D8B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Tăng volume giao dịch không tiền mặt</a:t>
              </a:r>
            </a:p>
          </p:txBody>
        </p:sp>
        <p:pic>
          <p:nvPicPr>
            <p:cNvPr id="74" name="Graphic 73" descr="Badge Follow with solid fill">
              <a:extLst>
                <a:ext uri="{FF2B5EF4-FFF2-40B4-BE49-F238E27FC236}">
                  <a16:creationId xmlns:a16="http://schemas.microsoft.com/office/drawing/2014/main" id="{B23E3625-6AD8-978E-2A81-27209922E0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CFF7BB7-6677-072E-F8DF-C2C207F8196F}"/>
              </a:ext>
            </a:extLst>
          </p:cNvPr>
          <p:cNvGrpSpPr/>
          <p:nvPr/>
        </p:nvGrpSpPr>
        <p:grpSpPr>
          <a:xfrm>
            <a:off x="1881577" y="5368126"/>
            <a:ext cx="2795826" cy="523220"/>
            <a:chOff x="2392156" y="1759021"/>
            <a:chExt cx="2795826" cy="52322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8F4396-D08A-D909-29B4-FC7F8FA9B195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Không phải xây billing system riêng cho SME</a:t>
              </a:r>
            </a:p>
          </p:txBody>
        </p:sp>
        <p:pic>
          <p:nvPicPr>
            <p:cNvPr id="77" name="Graphic 76" descr="Badge Follow with solid fill">
              <a:extLst>
                <a:ext uri="{FF2B5EF4-FFF2-40B4-BE49-F238E27FC236}">
                  <a16:creationId xmlns:a16="http://schemas.microsoft.com/office/drawing/2014/main" id="{451FB0A8-C254-F662-3FD3-66D224D5F8C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4DA1D36-30F4-8647-AB33-06C20D7283B6}"/>
              </a:ext>
            </a:extLst>
          </p:cNvPr>
          <p:cNvGrpSpPr/>
          <p:nvPr/>
        </p:nvGrpSpPr>
        <p:grpSpPr>
          <a:xfrm>
            <a:off x="1881577" y="5910378"/>
            <a:ext cx="2795826" cy="307777"/>
            <a:chOff x="2392156" y="1759021"/>
            <a:chExt cx="2795826" cy="30777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4B2977F-C381-FB8B-6EC9-40603B7C31F8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Chuẩn hóa callback &amp; đối soát</a:t>
              </a:r>
            </a:p>
          </p:txBody>
        </p:sp>
        <p:pic>
          <p:nvPicPr>
            <p:cNvPr id="81" name="Graphic 80" descr="Badge Follow with solid fill">
              <a:extLst>
                <a:ext uri="{FF2B5EF4-FFF2-40B4-BE49-F238E27FC236}">
                  <a16:creationId xmlns:a16="http://schemas.microsoft.com/office/drawing/2014/main" id="{A2B5E15F-DEF4-EB48-F954-D4B0A0AC65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4DF7DCB-B013-EFDF-A395-84EF9E1061E7}"/>
              </a:ext>
            </a:extLst>
          </p:cNvPr>
          <p:cNvGrpSpPr/>
          <p:nvPr/>
        </p:nvGrpSpPr>
        <p:grpSpPr>
          <a:xfrm>
            <a:off x="9815458" y="934549"/>
            <a:ext cx="1858598" cy="1175324"/>
            <a:chOff x="5733353" y="4206413"/>
            <a:chExt cx="2221245" cy="1404651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8B40EF9B-335A-25A0-B47F-115D73837732}"/>
                </a:ext>
              </a:extLst>
            </p:cNvPr>
            <p:cNvSpPr/>
            <p:nvPr/>
          </p:nvSpPr>
          <p:spPr>
            <a:xfrm>
              <a:off x="5733353" y="4768647"/>
              <a:ext cx="2207490" cy="842417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961859C-8F21-8850-4BC9-740520C31513}"/>
                </a:ext>
              </a:extLst>
            </p:cNvPr>
            <p:cNvSpPr txBox="1"/>
            <p:nvPr/>
          </p:nvSpPr>
          <p:spPr>
            <a:xfrm>
              <a:off x="5747108" y="5049615"/>
              <a:ext cx="2207490" cy="55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NHÀ CUNG CẤP HÓA ĐƠN ĐIỆN TỬ</a:t>
              </a:r>
            </a:p>
          </p:txBody>
        </p:sp>
        <p:pic>
          <p:nvPicPr>
            <p:cNvPr id="85" name="Picture 84" descr="A person standing next to a phone and a receipt&#10;&#10;AI-generated content may be incorrect.">
              <a:extLst>
                <a:ext uri="{FF2B5EF4-FFF2-40B4-BE49-F238E27FC236}">
                  <a16:creationId xmlns:a16="http://schemas.microsoft.com/office/drawing/2014/main" id="{AED53923-4DAF-1D56-EF56-186FFE039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38" y="4206413"/>
              <a:ext cx="1308607" cy="872064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5E37FF4-AA56-B740-09EF-561279F8474F}"/>
              </a:ext>
            </a:extLst>
          </p:cNvPr>
          <p:cNvGrpSpPr/>
          <p:nvPr/>
        </p:nvGrpSpPr>
        <p:grpSpPr>
          <a:xfrm>
            <a:off x="6405235" y="1382294"/>
            <a:ext cx="2795826" cy="307777"/>
            <a:chOff x="2392156" y="1759021"/>
            <a:chExt cx="2795826" cy="307777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F4BEC8D-1FA6-8DD7-FCC6-21173C233B13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Có thêm nguồn khách SME</a:t>
              </a:r>
            </a:p>
          </p:txBody>
        </p:sp>
        <p:pic>
          <p:nvPicPr>
            <p:cNvPr id="97" name="Graphic 96" descr="Badge Follow with solid fill">
              <a:extLst>
                <a:ext uri="{FF2B5EF4-FFF2-40B4-BE49-F238E27FC236}">
                  <a16:creationId xmlns:a16="http://schemas.microsoft.com/office/drawing/2014/main" id="{74DD9FE3-BE98-687D-6863-E6421B0736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3397014-90CF-2CB7-87E5-1548B0481A89}"/>
              </a:ext>
            </a:extLst>
          </p:cNvPr>
          <p:cNvGrpSpPr/>
          <p:nvPr/>
        </p:nvGrpSpPr>
        <p:grpSpPr>
          <a:xfrm>
            <a:off x="6405235" y="1679080"/>
            <a:ext cx="3564289" cy="307777"/>
            <a:chOff x="2392156" y="1759021"/>
            <a:chExt cx="3564289" cy="307777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1E0E872-3CDE-8606-64A1-09A34C2C4972}"/>
                </a:ext>
              </a:extLst>
            </p:cNvPr>
            <p:cNvSpPr txBox="1"/>
            <p:nvPr/>
          </p:nvSpPr>
          <p:spPr>
            <a:xfrm>
              <a:off x="2551239" y="1759021"/>
              <a:ext cx="34052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Giảm chi phí bán lẻ từng doanh nghiệp</a:t>
              </a:r>
            </a:p>
          </p:txBody>
        </p:sp>
        <p:pic>
          <p:nvPicPr>
            <p:cNvPr id="100" name="Graphic 99" descr="Badge Follow with solid fill">
              <a:extLst>
                <a:ext uri="{FF2B5EF4-FFF2-40B4-BE49-F238E27FC236}">
                  <a16:creationId xmlns:a16="http://schemas.microsoft.com/office/drawing/2014/main" id="{48E43C29-E6BC-CC2B-F450-8B420F86CA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D018781-866C-289B-F54C-501D6DFBFA37}"/>
              </a:ext>
            </a:extLst>
          </p:cNvPr>
          <p:cNvGrpSpPr/>
          <p:nvPr/>
        </p:nvGrpSpPr>
        <p:grpSpPr>
          <a:xfrm>
            <a:off x="6405235" y="1975866"/>
            <a:ext cx="3262033" cy="307777"/>
            <a:chOff x="2392156" y="1759021"/>
            <a:chExt cx="3262033" cy="307777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6002079-6DA2-C1E6-EAC9-DB7A83429F37}"/>
                </a:ext>
              </a:extLst>
            </p:cNvPr>
            <p:cNvSpPr txBox="1"/>
            <p:nvPr/>
          </p:nvSpPr>
          <p:spPr>
            <a:xfrm>
              <a:off x="2551239" y="1759021"/>
              <a:ext cx="3102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Tăng sản lượng hóa đơn phát hành</a:t>
              </a:r>
            </a:p>
          </p:txBody>
        </p:sp>
        <p:pic>
          <p:nvPicPr>
            <p:cNvPr id="103" name="Graphic 102" descr="Badge Follow with solid fill">
              <a:extLst>
                <a:ext uri="{FF2B5EF4-FFF2-40B4-BE49-F238E27FC236}">
                  <a16:creationId xmlns:a16="http://schemas.microsoft.com/office/drawing/2014/main" id="{D43DCD5D-AF46-24DC-C8BC-F3078805C4D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D69BEB8-022E-7312-737B-75A79F60FA9D}"/>
              </a:ext>
            </a:extLst>
          </p:cNvPr>
          <p:cNvGrpSpPr/>
          <p:nvPr/>
        </p:nvGrpSpPr>
        <p:grpSpPr>
          <a:xfrm>
            <a:off x="9837735" y="2406659"/>
            <a:ext cx="1490947" cy="1992856"/>
            <a:chOff x="10363218" y="457965"/>
            <a:chExt cx="1490947" cy="1992856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38687ED9-6580-D8B2-F77E-F3D6C9A2BC31}"/>
                </a:ext>
              </a:extLst>
            </p:cNvPr>
            <p:cNvSpPr/>
            <p:nvPr/>
          </p:nvSpPr>
          <p:spPr>
            <a:xfrm>
              <a:off x="10487640" y="1537209"/>
              <a:ext cx="1242106" cy="714135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30653CE-99BE-CED7-39B3-3E56CF1D997F}"/>
                </a:ext>
              </a:extLst>
            </p:cNvPr>
            <p:cNvSpPr txBox="1"/>
            <p:nvPr/>
          </p:nvSpPr>
          <p:spPr>
            <a:xfrm>
              <a:off x="10461848" y="1804490"/>
              <a:ext cx="1293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TỔNG CỤC THUẾ (TCT)</a:t>
              </a:r>
            </a:p>
            <a:p>
              <a:pPr algn="ctr"/>
              <a:endParaRPr lang="vi-VN" sz="12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07" name="Picture 106" descr="A person standing next to a computer with a pencil&#10;&#10;AI-generated content may be incorrect.">
              <a:extLst>
                <a:ext uri="{FF2B5EF4-FFF2-40B4-BE49-F238E27FC236}">
                  <a16:creationId xmlns:a16="http://schemas.microsoft.com/office/drawing/2014/main" id="{D77EBC62-3B72-963E-0C60-912717D6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18" y="457965"/>
              <a:ext cx="1490947" cy="1490947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73D6476-E3B2-B3E7-40FC-2BB544495D30}"/>
              </a:ext>
            </a:extLst>
          </p:cNvPr>
          <p:cNvGrpSpPr/>
          <p:nvPr/>
        </p:nvGrpSpPr>
        <p:grpSpPr>
          <a:xfrm>
            <a:off x="6405235" y="3347971"/>
            <a:ext cx="2795826" cy="307777"/>
            <a:chOff x="2392156" y="1759021"/>
            <a:chExt cx="2795826" cy="307777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DC8992A-5808-B6DB-71D7-906C5749FE7E}"/>
                </a:ext>
              </a:extLst>
            </p:cNvPr>
            <p:cNvSpPr txBox="1"/>
            <p:nvPr/>
          </p:nvSpPr>
          <p:spPr>
            <a:xfrm>
              <a:off x="2551239" y="1759021"/>
              <a:ext cx="26367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Dữ liệu hóa đơn chuẩn</a:t>
              </a:r>
            </a:p>
          </p:txBody>
        </p:sp>
        <p:pic>
          <p:nvPicPr>
            <p:cNvPr id="110" name="Graphic 109" descr="Badge Follow with solid fill">
              <a:extLst>
                <a:ext uri="{FF2B5EF4-FFF2-40B4-BE49-F238E27FC236}">
                  <a16:creationId xmlns:a16="http://schemas.microsoft.com/office/drawing/2014/main" id="{86FCFE5C-3706-5D6D-42BB-FD6C99C1C3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833B8EE-674E-B9E5-80B8-7AEA0F2BE351}"/>
              </a:ext>
            </a:extLst>
          </p:cNvPr>
          <p:cNvGrpSpPr/>
          <p:nvPr/>
        </p:nvGrpSpPr>
        <p:grpSpPr>
          <a:xfrm>
            <a:off x="6405235" y="3644757"/>
            <a:ext cx="3564289" cy="307777"/>
            <a:chOff x="2392156" y="1759021"/>
            <a:chExt cx="3564289" cy="307777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2AA4FD4-5D77-BBD5-9DAC-E6AC9955F41A}"/>
                </a:ext>
              </a:extLst>
            </p:cNvPr>
            <p:cNvSpPr txBox="1"/>
            <p:nvPr/>
          </p:nvSpPr>
          <p:spPr>
            <a:xfrm>
              <a:off x="2551239" y="1759021"/>
              <a:ext cx="34052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i-FI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Giảm sai sót – gian lận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13" name="Graphic 112" descr="Badge Follow with solid fill">
              <a:extLst>
                <a:ext uri="{FF2B5EF4-FFF2-40B4-BE49-F238E27FC236}">
                  <a16:creationId xmlns:a16="http://schemas.microsoft.com/office/drawing/2014/main" id="{D41151BD-55D6-CDA1-FE3A-041EB5B19F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6ED91F7-B72F-77D6-B83B-E7368568588B}"/>
              </a:ext>
            </a:extLst>
          </p:cNvPr>
          <p:cNvGrpSpPr/>
          <p:nvPr/>
        </p:nvGrpSpPr>
        <p:grpSpPr>
          <a:xfrm>
            <a:off x="6405235" y="3941543"/>
            <a:ext cx="3262033" cy="307777"/>
            <a:chOff x="2392156" y="1759021"/>
            <a:chExt cx="3262033" cy="307777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F48A00B-19F8-0E78-C9F9-A56CEEE0A94A}"/>
                </a:ext>
              </a:extLst>
            </p:cNvPr>
            <p:cNvSpPr txBox="1"/>
            <p:nvPr/>
          </p:nvSpPr>
          <p:spPr>
            <a:xfrm>
              <a:off x="2551239" y="1759021"/>
              <a:ext cx="3102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Thúc đẩy chuyển đổi số SME</a:t>
              </a:r>
            </a:p>
          </p:txBody>
        </p:sp>
        <p:pic>
          <p:nvPicPr>
            <p:cNvPr id="116" name="Graphic 115" descr="Badge Follow with solid fill">
              <a:extLst>
                <a:ext uri="{FF2B5EF4-FFF2-40B4-BE49-F238E27FC236}">
                  <a16:creationId xmlns:a16="http://schemas.microsoft.com/office/drawing/2014/main" id="{9745CEAD-8244-C1EA-A5C0-34E6266D31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C940D4A-A47E-B036-002C-B6DBA24435BC}"/>
              </a:ext>
            </a:extLst>
          </p:cNvPr>
          <p:cNvGrpSpPr/>
          <p:nvPr/>
        </p:nvGrpSpPr>
        <p:grpSpPr>
          <a:xfrm>
            <a:off x="9302761" y="5120831"/>
            <a:ext cx="2705335" cy="930286"/>
            <a:chOff x="3877529" y="1231898"/>
            <a:chExt cx="3195096" cy="1098700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478DDE05-438A-E87F-B0D1-9D42661DD856}"/>
                </a:ext>
              </a:extLst>
            </p:cNvPr>
            <p:cNvSpPr/>
            <p:nvPr/>
          </p:nvSpPr>
          <p:spPr>
            <a:xfrm>
              <a:off x="3933447" y="1794037"/>
              <a:ext cx="3126509" cy="536561"/>
            </a:xfrm>
            <a:prstGeom prst="roundRect">
              <a:avLst/>
            </a:prstGeom>
            <a:solidFill>
              <a:srgbClr val="9C9F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3E9E7F1-76E9-55C6-5812-63515DC8B62A}"/>
                </a:ext>
              </a:extLst>
            </p:cNvPr>
            <p:cNvSpPr txBox="1"/>
            <p:nvPr/>
          </p:nvSpPr>
          <p:spPr>
            <a:xfrm>
              <a:off x="3877529" y="1919426"/>
              <a:ext cx="3195096" cy="327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TRUSTED BILLING PLATFORM</a:t>
              </a:r>
            </a:p>
          </p:txBody>
        </p:sp>
        <p:pic>
          <p:nvPicPr>
            <p:cNvPr id="120" name="Picture 119" descr="A black background with purple and yellow text&#10;&#10;AI-generated content may be incorrect.">
              <a:extLst>
                <a:ext uri="{FF2B5EF4-FFF2-40B4-BE49-F238E27FC236}">
                  <a16:creationId xmlns:a16="http://schemas.microsoft.com/office/drawing/2014/main" id="{0872A10D-2A79-A620-2837-FAA941500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415" y="1231898"/>
              <a:ext cx="2336735" cy="554305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12342AB-30D1-C0A2-65A6-20713A1FFE25}"/>
              </a:ext>
            </a:extLst>
          </p:cNvPr>
          <p:cNvGrpSpPr/>
          <p:nvPr/>
        </p:nvGrpSpPr>
        <p:grpSpPr>
          <a:xfrm>
            <a:off x="5853139" y="5010473"/>
            <a:ext cx="3262033" cy="1384995"/>
            <a:chOff x="2392156" y="1759021"/>
            <a:chExt cx="3262033" cy="1384995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D5D101B-FC82-C93F-0FE7-2B20DCD752FB}"/>
                </a:ext>
              </a:extLst>
            </p:cNvPr>
            <p:cNvSpPr txBox="1"/>
            <p:nvPr/>
          </p:nvSpPr>
          <p:spPr>
            <a:xfrm>
              <a:off x="2551239" y="1759021"/>
              <a:ext cx="31029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Trusted Billing </a:t>
              </a:r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tạo ra giá trị bằng cách kết nối và chuẩn hóa luồng giao dịch – hóa đơn – thanh toán giữa các bên, giúp mỗi bên giảm chi phí, giảm rủi ro và tăng hiệu quả mà không thay thế vai trò cốt lõi của họ.</a:t>
              </a:r>
            </a:p>
          </p:txBody>
        </p:sp>
        <p:pic>
          <p:nvPicPr>
            <p:cNvPr id="123" name="Graphic 122" descr="Badge Follow with solid fill">
              <a:extLst>
                <a:ext uri="{FF2B5EF4-FFF2-40B4-BE49-F238E27FC236}">
                  <a16:creationId xmlns:a16="http://schemas.microsoft.com/office/drawing/2014/main" id="{B040E7BA-8E43-852D-7CB4-9CCAA6A310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92156" y="1833368"/>
              <a:ext cx="159082" cy="1590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80708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17547-8DCA-424A-6649-F1C7E180A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28199B-37B6-57DD-4C5A-E8FF6656B2CF}"/>
              </a:ext>
            </a:extLst>
          </p:cNvPr>
          <p:cNvSpPr/>
          <p:nvPr/>
        </p:nvSpPr>
        <p:spPr>
          <a:xfrm>
            <a:off x="0" y="654967"/>
            <a:ext cx="7871035" cy="5548066"/>
          </a:xfrm>
          <a:prstGeom prst="round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939065-EED5-20BB-5A88-4566EBA08282}"/>
              </a:ext>
            </a:extLst>
          </p:cNvPr>
          <p:cNvSpPr/>
          <p:nvPr/>
        </p:nvSpPr>
        <p:spPr>
          <a:xfrm>
            <a:off x="1" y="0"/>
            <a:ext cx="6096000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13F0CF-D794-5497-7BD4-C4998F761786}"/>
              </a:ext>
            </a:extLst>
          </p:cNvPr>
          <p:cNvSpPr/>
          <p:nvPr/>
        </p:nvSpPr>
        <p:spPr>
          <a:xfrm>
            <a:off x="6050518" y="6627183"/>
            <a:ext cx="6141482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CA43AB-668C-18B3-6135-62C2975D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r="647"/>
          <a:stretch/>
        </p:blipFill>
        <p:spPr>
          <a:xfrm>
            <a:off x="305740" y="983345"/>
            <a:ext cx="7313400" cy="4939553"/>
          </a:xfrm>
          <a:prstGeom prst="roundRect">
            <a:avLst>
              <a:gd name="adj" fmla="val 14903"/>
            </a:avLst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9E19FA7-2B6F-1A2B-D19E-38AE5007FBEF}"/>
              </a:ext>
            </a:extLst>
          </p:cNvPr>
          <p:cNvGrpSpPr/>
          <p:nvPr/>
        </p:nvGrpSpPr>
        <p:grpSpPr>
          <a:xfrm>
            <a:off x="6050518" y="354633"/>
            <a:ext cx="5972216" cy="5972216"/>
            <a:chOff x="31963" y="290716"/>
            <a:chExt cx="5972216" cy="59722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833436B-0BF7-2909-8AAD-DAD4A812A417}"/>
                </a:ext>
              </a:extLst>
            </p:cNvPr>
            <p:cNvGrpSpPr/>
            <p:nvPr/>
          </p:nvGrpSpPr>
          <p:grpSpPr>
            <a:xfrm>
              <a:off x="31963" y="290716"/>
              <a:ext cx="5972216" cy="5972216"/>
              <a:chOff x="6669889" y="1362269"/>
              <a:chExt cx="1107033" cy="1107033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6D441B2C-5C68-8617-9C08-65EAAAF4F9BF}"/>
                  </a:ext>
                </a:extLst>
              </p:cNvPr>
              <p:cNvSpPr/>
              <p:nvPr/>
            </p:nvSpPr>
            <p:spPr>
              <a:xfrm>
                <a:off x="6669889" y="1362269"/>
                <a:ext cx="1107033" cy="1107033"/>
              </a:xfrm>
              <a:prstGeom prst="ellipse">
                <a:avLst/>
              </a:prstGeom>
              <a:solidFill>
                <a:srgbClr val="E0E1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C06A6016-61C7-EC55-BE49-B46D1DACE14F}"/>
                  </a:ext>
                </a:extLst>
              </p:cNvPr>
              <p:cNvSpPr/>
              <p:nvPr/>
            </p:nvSpPr>
            <p:spPr>
              <a:xfrm>
                <a:off x="6736902" y="1469867"/>
                <a:ext cx="976484" cy="976484"/>
              </a:xfrm>
              <a:prstGeom prst="ellipse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96B1B49-4065-4F1A-B2C8-D22E206CEA9A}"/>
                  </a:ext>
                </a:extLst>
              </p:cNvPr>
              <p:cNvSpPr txBox="1"/>
              <p:nvPr/>
            </p:nvSpPr>
            <p:spPr>
              <a:xfrm>
                <a:off x="6930998" y="1736781"/>
                <a:ext cx="569167" cy="44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0" b="1" dirty="0">
                    <a:solidFill>
                      <a:srgbClr val="FFCC00"/>
                    </a:solidFill>
                    <a:latin typeface="Roboto" pitchFamily="2" charset="0"/>
                    <a:ea typeface="Roboto" pitchFamily="2" charset="0"/>
                  </a:rPr>
                  <a:t>04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25368D-B187-B0AB-F9E4-25A38FED0A13}"/>
                </a:ext>
              </a:extLst>
            </p:cNvPr>
            <p:cNvSpPr txBox="1"/>
            <p:nvPr/>
          </p:nvSpPr>
          <p:spPr>
            <a:xfrm>
              <a:off x="969144" y="4677222"/>
              <a:ext cx="4267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MÔ HÌNH HỢP TÁC &amp;</a:t>
              </a:r>
            </a:p>
            <a:p>
              <a:pPr algn="ctr"/>
              <a:r>
                <a:rPr lang="en-US" sz="2000" b="1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LỢI ÍCH KINH DOANH </a:t>
              </a:r>
              <a:endParaRPr lang="en-US" sz="2000" b="1" dirty="0">
                <a:solidFill>
                  <a:srgbClr val="EFF0FF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726711-14E6-5C20-DF4C-8AFAA32C2BCE}"/>
                </a:ext>
              </a:extLst>
            </p:cNvPr>
            <p:cNvSpPr txBox="1"/>
            <p:nvPr/>
          </p:nvSpPr>
          <p:spPr>
            <a:xfrm>
              <a:off x="1107337" y="1581425"/>
              <a:ext cx="384022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NỘI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60204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AF5B0C-2FF9-56C3-9AD8-E44AE0BB5266}"/>
              </a:ext>
            </a:extLst>
          </p:cNvPr>
          <p:cNvSpPr/>
          <p:nvPr/>
        </p:nvSpPr>
        <p:spPr>
          <a:xfrm>
            <a:off x="-127824" y="25762"/>
            <a:ext cx="286327" cy="969818"/>
          </a:xfrm>
          <a:prstGeom prst="round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C44D3E-726D-DB27-D156-55FBDCB51220}"/>
              </a:ext>
            </a:extLst>
          </p:cNvPr>
          <p:cNvSpPr/>
          <p:nvPr/>
        </p:nvSpPr>
        <p:spPr>
          <a:xfrm>
            <a:off x="3979178" y="0"/>
            <a:ext cx="404520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CB7C24-AEC5-D424-4EA2-6110430DB34F}"/>
              </a:ext>
            </a:extLst>
          </p:cNvPr>
          <p:cNvGrpSpPr/>
          <p:nvPr/>
        </p:nvGrpSpPr>
        <p:grpSpPr>
          <a:xfrm>
            <a:off x="1375033" y="1376041"/>
            <a:ext cx="1241470" cy="1238791"/>
            <a:chOff x="156735" y="933133"/>
            <a:chExt cx="1754287" cy="164240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7ECB303-0950-AA21-66E6-B53602696780}"/>
                </a:ext>
              </a:extLst>
            </p:cNvPr>
            <p:cNvSpPr/>
            <p:nvPr/>
          </p:nvSpPr>
          <p:spPr>
            <a:xfrm>
              <a:off x="185794" y="1935271"/>
              <a:ext cx="1725228" cy="621933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Picture 35" descr="A cartoon of a person at a desk&#10;&#10;AI-generated content may be incorrect.">
              <a:extLst>
                <a:ext uri="{FF2B5EF4-FFF2-40B4-BE49-F238E27FC236}">
                  <a16:creationId xmlns:a16="http://schemas.microsoft.com/office/drawing/2014/main" id="{209E70EF-8EF4-4B08-F7C3-BA0BD368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2" t="13541" r="5629" b="18853"/>
            <a:stretch>
              <a:fillRect/>
            </a:stretch>
          </p:blipFill>
          <p:spPr>
            <a:xfrm>
              <a:off x="191144" y="933133"/>
              <a:ext cx="1656412" cy="127369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73662E6-B3AA-23EC-627C-A6B0A5E3C210}"/>
                </a:ext>
              </a:extLst>
            </p:cNvPr>
            <p:cNvSpPr txBox="1"/>
            <p:nvPr/>
          </p:nvSpPr>
          <p:spPr>
            <a:xfrm>
              <a:off x="156735" y="2189690"/>
              <a:ext cx="1725229" cy="385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SME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D2BD391-58A1-7731-A19F-317AF653E4F6}"/>
              </a:ext>
            </a:extLst>
          </p:cNvPr>
          <p:cNvSpPr txBox="1"/>
          <p:nvPr/>
        </p:nvSpPr>
        <p:spPr>
          <a:xfrm>
            <a:off x="370081" y="2686431"/>
            <a:ext cx="3271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Phát hành hóa đơn và nhận thanh toán</a:t>
            </a:r>
            <a:endParaRPr lang="vi-VN" sz="1400" b="1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088C13C-2281-A348-1C85-509EAB048B0D}"/>
              </a:ext>
            </a:extLst>
          </p:cNvPr>
          <p:cNvGrpSpPr/>
          <p:nvPr/>
        </p:nvGrpSpPr>
        <p:grpSpPr>
          <a:xfrm>
            <a:off x="35012" y="3103342"/>
            <a:ext cx="3850704" cy="944113"/>
            <a:chOff x="7452684" y="1767150"/>
            <a:chExt cx="3850704" cy="94411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65AD38-6F7E-03B3-5D8A-0212D5D0A7C7}"/>
                </a:ext>
              </a:extLst>
            </p:cNvPr>
            <p:cNvGrpSpPr/>
            <p:nvPr/>
          </p:nvGrpSpPr>
          <p:grpSpPr>
            <a:xfrm>
              <a:off x="7640962" y="1767150"/>
              <a:ext cx="3662426" cy="944113"/>
              <a:chOff x="6391283" y="2456313"/>
              <a:chExt cx="3662426" cy="944113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5AB4D449-50B9-DEA0-88E5-E917BB91E6A5}"/>
                  </a:ext>
                </a:extLst>
              </p:cNvPr>
              <p:cNvSpPr/>
              <p:nvPr/>
            </p:nvSpPr>
            <p:spPr>
              <a:xfrm>
                <a:off x="6391283" y="2456313"/>
                <a:ext cx="3662426" cy="94411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FACFB15-7811-C88D-8E37-04147441F41D}"/>
                  </a:ext>
                </a:extLst>
              </p:cNvPr>
              <p:cNvSpPr txBox="1"/>
              <p:nvPr/>
            </p:nvSpPr>
            <p:spPr>
              <a:xfrm>
                <a:off x="6464094" y="2996158"/>
                <a:ext cx="3547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Tiết kiệm thời gian, minh bạch và tuân thủ</a:t>
                </a:r>
                <a:endParaRPr lang="vi-VN" sz="14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81F557C-38DF-81D6-75FB-87900DED008D}"/>
                  </a:ext>
                </a:extLst>
              </p:cNvPr>
              <p:cNvSpPr txBox="1"/>
              <p:nvPr/>
            </p:nvSpPr>
            <p:spPr>
              <a:xfrm>
                <a:off x="6585604" y="2523941"/>
                <a:ext cx="32244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Cung cấp hàng hóa/dịch vụ minh bạch, hóa đơn chuẩn</a:t>
                </a:r>
              </a:p>
            </p:txBody>
          </p:sp>
        </p:grpSp>
        <p:pic>
          <p:nvPicPr>
            <p:cNvPr id="69" name="Graphic 68" descr="Back with solid fill">
              <a:extLst>
                <a:ext uri="{FF2B5EF4-FFF2-40B4-BE49-F238E27FC236}">
                  <a16:creationId xmlns:a16="http://schemas.microsoft.com/office/drawing/2014/main" id="{549E2025-1BF3-808E-44B9-3F98F64202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52684" y="2283181"/>
              <a:ext cx="331591" cy="331591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E5546E-60A0-C518-7697-3A6C2B64BAFB}"/>
              </a:ext>
            </a:extLst>
          </p:cNvPr>
          <p:cNvGrpSpPr/>
          <p:nvPr/>
        </p:nvGrpSpPr>
        <p:grpSpPr>
          <a:xfrm>
            <a:off x="4635227" y="1714054"/>
            <a:ext cx="2567883" cy="919513"/>
            <a:chOff x="3877529" y="1198390"/>
            <a:chExt cx="3195096" cy="113220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5D517C2-9A3B-BCAB-CACA-1BF53E87257F}"/>
                </a:ext>
              </a:extLst>
            </p:cNvPr>
            <p:cNvSpPr/>
            <p:nvPr/>
          </p:nvSpPr>
          <p:spPr>
            <a:xfrm>
              <a:off x="3933447" y="1794037"/>
              <a:ext cx="3126509" cy="536561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33F3B8-3A71-900D-6BF5-335E38CA5294}"/>
                </a:ext>
              </a:extLst>
            </p:cNvPr>
            <p:cNvSpPr txBox="1"/>
            <p:nvPr/>
          </p:nvSpPr>
          <p:spPr>
            <a:xfrm>
              <a:off x="3877529" y="1919426"/>
              <a:ext cx="3195096" cy="327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TRUSTED BILLING PLATFORM</a:t>
              </a:r>
            </a:p>
          </p:txBody>
        </p:sp>
        <p:pic>
          <p:nvPicPr>
            <p:cNvPr id="44" name="Picture 43" descr="A black background with purple and yellow text&#10;&#10;AI-generated content may be incorrect.">
              <a:extLst>
                <a:ext uri="{FF2B5EF4-FFF2-40B4-BE49-F238E27FC236}">
                  <a16:creationId xmlns:a16="http://schemas.microsoft.com/office/drawing/2014/main" id="{8C7A4524-DD51-0C8A-9815-DAEDEA5A0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353" y="1198390"/>
              <a:ext cx="3039603" cy="721036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8F9DB53-C604-AC2C-8EC0-D5CDDEA94A60}"/>
              </a:ext>
            </a:extLst>
          </p:cNvPr>
          <p:cNvSpPr txBox="1"/>
          <p:nvPr/>
        </p:nvSpPr>
        <p:spPr>
          <a:xfrm>
            <a:off x="4291378" y="2727131"/>
            <a:ext cx="3166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Nền tảng điều phối toàn bộ quy trình</a:t>
            </a:r>
            <a:endParaRPr lang="vi-VN" sz="1400" b="1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ECF437-17ED-9EE2-DE28-7E08DF72AB85}"/>
              </a:ext>
            </a:extLst>
          </p:cNvPr>
          <p:cNvGrpSpPr/>
          <p:nvPr/>
        </p:nvGrpSpPr>
        <p:grpSpPr>
          <a:xfrm>
            <a:off x="3916529" y="3103342"/>
            <a:ext cx="3935234" cy="1097045"/>
            <a:chOff x="7896292" y="3114020"/>
            <a:chExt cx="3935234" cy="109704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0534B7B-C863-CA7D-5CAB-0BC56894F91C}"/>
                </a:ext>
              </a:extLst>
            </p:cNvPr>
            <p:cNvGrpSpPr/>
            <p:nvPr/>
          </p:nvGrpSpPr>
          <p:grpSpPr>
            <a:xfrm>
              <a:off x="8058748" y="3114020"/>
              <a:ext cx="3772778" cy="1097045"/>
              <a:chOff x="6391283" y="2456313"/>
              <a:chExt cx="3772778" cy="1097045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27FBA2B2-C21A-22C0-A92A-4FADF357714C}"/>
                  </a:ext>
                </a:extLst>
              </p:cNvPr>
              <p:cNvSpPr/>
              <p:nvPr/>
            </p:nvSpPr>
            <p:spPr>
              <a:xfrm>
                <a:off x="6391283" y="2456313"/>
                <a:ext cx="3772778" cy="1097045"/>
              </a:xfrm>
              <a:prstGeom prst="roundRect">
                <a:avLst>
                  <a:gd name="adj" fmla="val 50000"/>
                </a:avLst>
              </a:prstGeom>
              <a:solidFill>
                <a:srgbClr val="F7F5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95EB1C2-15B7-AAB4-8F9D-13A2F3E68A87}"/>
                  </a:ext>
                </a:extLst>
              </p:cNvPr>
              <p:cNvSpPr txBox="1"/>
              <p:nvPr/>
            </p:nvSpPr>
            <p:spPr>
              <a:xfrm>
                <a:off x="6579875" y="3114565"/>
                <a:ext cx="35603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Doanh thu SaaS, mở rộng thị phần Fintech</a:t>
                </a:r>
                <a:endParaRPr lang="vi-VN" sz="14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70" name="Graphic 69" descr="Back with solid fill">
              <a:extLst>
                <a:ext uri="{FF2B5EF4-FFF2-40B4-BE49-F238E27FC236}">
                  <a16:creationId xmlns:a16="http://schemas.microsoft.com/office/drawing/2014/main" id="{A9861F7D-52C4-6FDA-48D4-01278A01B81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96292" y="3764097"/>
              <a:ext cx="396613" cy="39661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5FEB40-80F1-357E-4C68-C85972EA3D15}"/>
              </a:ext>
            </a:extLst>
          </p:cNvPr>
          <p:cNvGrpSpPr/>
          <p:nvPr/>
        </p:nvGrpSpPr>
        <p:grpSpPr>
          <a:xfrm>
            <a:off x="9252705" y="3795697"/>
            <a:ext cx="1662424" cy="1309585"/>
            <a:chOff x="3320628" y="3771292"/>
            <a:chExt cx="2380522" cy="182222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816A346-72F2-4BB9-7BB4-5D84FF327B7F}"/>
                </a:ext>
              </a:extLst>
            </p:cNvPr>
            <p:cNvSpPr/>
            <p:nvPr/>
          </p:nvSpPr>
          <p:spPr>
            <a:xfrm>
              <a:off x="3395896" y="4877499"/>
              <a:ext cx="2161702" cy="716013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2" name="Picture 51" descr="A group of people carrying money and a bank building&#10;&#10;AI-generated content may be incorrect.">
              <a:extLst>
                <a:ext uri="{FF2B5EF4-FFF2-40B4-BE49-F238E27FC236}">
                  <a16:creationId xmlns:a16="http://schemas.microsoft.com/office/drawing/2014/main" id="{7377B742-C595-E037-F92C-7CFB1956E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628" y="3771292"/>
              <a:ext cx="2380522" cy="1336331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7237960-3DFB-EEF8-31A2-AF9632989DF2}"/>
                </a:ext>
              </a:extLst>
            </p:cNvPr>
            <p:cNvSpPr txBox="1"/>
            <p:nvPr/>
          </p:nvSpPr>
          <p:spPr>
            <a:xfrm>
              <a:off x="3632024" y="5162135"/>
              <a:ext cx="1689445" cy="361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NGÂN HÀNG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9699EBD-3EF9-DC9B-2498-EBD0A8810A56}"/>
              </a:ext>
            </a:extLst>
          </p:cNvPr>
          <p:cNvSpPr txBox="1"/>
          <p:nvPr/>
        </p:nvSpPr>
        <p:spPr>
          <a:xfrm>
            <a:off x="8383131" y="5144471"/>
            <a:ext cx="3588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Cung cấp API thanh toán &amp; tài khoản ảo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F063AB4-4D70-F7F8-4A16-EC40C5AA89E9}"/>
              </a:ext>
            </a:extLst>
          </p:cNvPr>
          <p:cNvGrpSpPr/>
          <p:nvPr/>
        </p:nvGrpSpPr>
        <p:grpSpPr>
          <a:xfrm>
            <a:off x="9274539" y="786263"/>
            <a:ext cx="1858598" cy="1175324"/>
            <a:chOff x="5733353" y="4206413"/>
            <a:chExt cx="2221244" cy="1404651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A5AEFEE-2D66-7389-2F7A-91A7D9FC874A}"/>
                </a:ext>
              </a:extLst>
            </p:cNvPr>
            <p:cNvSpPr/>
            <p:nvPr/>
          </p:nvSpPr>
          <p:spPr>
            <a:xfrm>
              <a:off x="5733353" y="4768647"/>
              <a:ext cx="2207490" cy="842417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6521BB-0D0C-B4F6-FA03-C68384B3EBA9}"/>
                </a:ext>
              </a:extLst>
            </p:cNvPr>
            <p:cNvSpPr txBox="1"/>
            <p:nvPr/>
          </p:nvSpPr>
          <p:spPr>
            <a:xfrm>
              <a:off x="5747107" y="5049614"/>
              <a:ext cx="2207490" cy="551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NHÀ CUNG CẤP HÓA ĐƠN ĐIỆN TỬ</a:t>
              </a:r>
            </a:p>
          </p:txBody>
        </p:sp>
        <p:pic>
          <p:nvPicPr>
            <p:cNvPr id="63" name="Picture 62" descr="A person standing next to a phone and a receipt&#10;&#10;AI-generated content may be incorrect.">
              <a:extLst>
                <a:ext uri="{FF2B5EF4-FFF2-40B4-BE49-F238E27FC236}">
                  <a16:creationId xmlns:a16="http://schemas.microsoft.com/office/drawing/2014/main" id="{B9EF26C9-E4AC-5916-89CF-6C7953B1C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38" y="4206413"/>
              <a:ext cx="1308607" cy="87206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421769D5-6DEB-317F-2B93-8EC1C75DA23D}"/>
              </a:ext>
            </a:extLst>
          </p:cNvPr>
          <p:cNvSpPr txBox="1"/>
          <p:nvPr/>
        </p:nvSpPr>
        <p:spPr>
          <a:xfrm>
            <a:off x="8640989" y="1983862"/>
            <a:ext cx="3158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4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Cung cấp hóa đơn hợp lệ, gắn mã xác nhận TCT cho khách hàng.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BBDE3DC-5059-F57A-CFD5-AA9AA6563706}"/>
              </a:ext>
            </a:extLst>
          </p:cNvPr>
          <p:cNvGrpSpPr/>
          <p:nvPr/>
        </p:nvGrpSpPr>
        <p:grpSpPr>
          <a:xfrm>
            <a:off x="8290360" y="2529358"/>
            <a:ext cx="3880908" cy="847369"/>
            <a:chOff x="7159140" y="6140763"/>
            <a:chExt cx="3880908" cy="84736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DB7B0D8-44B9-37D8-A1B9-7CD105169C59}"/>
                </a:ext>
              </a:extLst>
            </p:cNvPr>
            <p:cNvGrpSpPr/>
            <p:nvPr/>
          </p:nvGrpSpPr>
          <p:grpSpPr>
            <a:xfrm>
              <a:off x="7159140" y="6140763"/>
              <a:ext cx="3880908" cy="811816"/>
              <a:chOff x="5941932" y="2456314"/>
              <a:chExt cx="3880908" cy="811816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BDDDD764-45E4-C239-DFBF-45D773248B81}"/>
                  </a:ext>
                </a:extLst>
              </p:cNvPr>
              <p:cNvSpPr/>
              <p:nvPr/>
            </p:nvSpPr>
            <p:spPr>
              <a:xfrm>
                <a:off x="5941932" y="2456314"/>
                <a:ext cx="3802043" cy="811816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7EB18EEB-DD55-BBF0-3734-F4357BF25AC7}"/>
                  </a:ext>
                </a:extLst>
              </p:cNvPr>
              <p:cNvSpPr txBox="1"/>
              <p:nvPr/>
            </p:nvSpPr>
            <p:spPr>
              <a:xfrm>
                <a:off x="6034201" y="2618012"/>
                <a:ext cx="37886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Đảm bảo tuân thủ pháp lý, có giá trị chứng từ</a:t>
                </a:r>
              </a:p>
            </p:txBody>
          </p:sp>
        </p:grpSp>
        <p:pic>
          <p:nvPicPr>
            <p:cNvPr id="72" name="Graphic 71" descr="Back with solid fill">
              <a:extLst>
                <a:ext uri="{FF2B5EF4-FFF2-40B4-BE49-F238E27FC236}">
                  <a16:creationId xmlns:a16="http://schemas.microsoft.com/office/drawing/2014/main" id="{4FFE4873-B457-8043-2965-F4EF31D379C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00402" y="6591519"/>
              <a:ext cx="396613" cy="396613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ADD1D23-4748-F821-9356-C1662107E82C}"/>
              </a:ext>
            </a:extLst>
          </p:cNvPr>
          <p:cNvGrpSpPr/>
          <p:nvPr/>
        </p:nvGrpSpPr>
        <p:grpSpPr>
          <a:xfrm>
            <a:off x="9833" y="175849"/>
            <a:ext cx="6997549" cy="672535"/>
            <a:chOff x="9833" y="175849"/>
            <a:chExt cx="6997549" cy="672535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70E1ED3-6B0B-2C94-C357-C2E66358F493}"/>
                </a:ext>
              </a:extLst>
            </p:cNvPr>
            <p:cNvSpPr/>
            <p:nvPr/>
          </p:nvSpPr>
          <p:spPr>
            <a:xfrm>
              <a:off x="9833" y="175849"/>
              <a:ext cx="6685935" cy="67253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2AE7CC3-0A9C-6AD5-37C4-7D4868CF092B}"/>
                </a:ext>
              </a:extLst>
            </p:cNvPr>
            <p:cNvSpPr txBox="1"/>
            <p:nvPr/>
          </p:nvSpPr>
          <p:spPr>
            <a:xfrm>
              <a:off x="482974" y="252274"/>
              <a:ext cx="65244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MÔ HÌNH HỢP TÁC GIỮA CÁC BÊN</a:t>
              </a:r>
              <a:endParaRPr lang="vi-VN" sz="3000" b="1" dirty="0">
                <a:solidFill>
                  <a:srgbClr val="FFC000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541EC08-C5D2-DE02-80A4-D6D6526A24B2}"/>
              </a:ext>
            </a:extLst>
          </p:cNvPr>
          <p:cNvGrpSpPr/>
          <p:nvPr/>
        </p:nvGrpSpPr>
        <p:grpSpPr>
          <a:xfrm>
            <a:off x="1255037" y="4295906"/>
            <a:ext cx="1587470" cy="1344454"/>
            <a:chOff x="591095" y="4727890"/>
            <a:chExt cx="1935639" cy="1639324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46917F73-0EF8-1505-80B2-7E2506D89E83}"/>
                </a:ext>
              </a:extLst>
            </p:cNvPr>
            <p:cNvSpPr/>
            <p:nvPr/>
          </p:nvSpPr>
          <p:spPr>
            <a:xfrm>
              <a:off x="712792" y="5745281"/>
              <a:ext cx="1725228" cy="621933"/>
            </a:xfrm>
            <a:prstGeom prst="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F589BE6-FEB3-A0F0-F368-E2A33A82F73C}"/>
                </a:ext>
              </a:extLst>
            </p:cNvPr>
            <p:cNvSpPr txBox="1"/>
            <p:nvPr/>
          </p:nvSpPr>
          <p:spPr>
            <a:xfrm>
              <a:off x="591095" y="5976250"/>
              <a:ext cx="1935639" cy="337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KHÁCH HÀNG (KH)</a:t>
              </a:r>
            </a:p>
          </p:txBody>
        </p:sp>
        <p:pic>
          <p:nvPicPr>
            <p:cNvPr id="89" name="Picture 88" descr="A cartoon of a person holding a phone&#10;&#10;AI-generated content may be incorrect.">
              <a:extLst>
                <a:ext uri="{FF2B5EF4-FFF2-40B4-BE49-F238E27FC236}">
                  <a16:creationId xmlns:a16="http://schemas.microsoft.com/office/drawing/2014/main" id="{9B0CD741-1FF5-EA8E-8054-14A682BF2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94" y="4727890"/>
              <a:ext cx="1369536" cy="1258904"/>
            </a:xfrm>
            <a:prstGeom prst="rect">
              <a:avLst/>
            </a:prstGeom>
          </p:spPr>
        </p:pic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DF0765F-C087-46C0-F48D-863B520DC065}"/>
              </a:ext>
            </a:extLst>
          </p:cNvPr>
          <p:cNvCxnSpPr>
            <a:cxnSpLocks/>
          </p:cNvCxnSpPr>
          <p:nvPr/>
        </p:nvCxnSpPr>
        <p:spPr>
          <a:xfrm>
            <a:off x="3415827" y="2329409"/>
            <a:ext cx="851750" cy="0"/>
          </a:xfrm>
          <a:prstGeom prst="line">
            <a:avLst/>
          </a:prstGeom>
          <a:ln w="12700">
            <a:solidFill>
              <a:srgbClr val="433DB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2670E77-9731-A6DB-C5DF-61C5C3C3E46D}"/>
              </a:ext>
            </a:extLst>
          </p:cNvPr>
          <p:cNvCxnSpPr>
            <a:cxnSpLocks/>
          </p:cNvCxnSpPr>
          <p:nvPr/>
        </p:nvCxnSpPr>
        <p:spPr>
          <a:xfrm>
            <a:off x="3583054" y="5164681"/>
            <a:ext cx="4658542" cy="0"/>
          </a:xfrm>
          <a:prstGeom prst="line">
            <a:avLst/>
          </a:prstGeom>
          <a:ln w="12700">
            <a:solidFill>
              <a:srgbClr val="433DB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4292D59-326E-FED9-727D-56CCCAB275D8}"/>
              </a:ext>
            </a:extLst>
          </p:cNvPr>
          <p:cNvCxnSpPr>
            <a:cxnSpLocks/>
          </p:cNvCxnSpPr>
          <p:nvPr/>
        </p:nvCxnSpPr>
        <p:spPr>
          <a:xfrm>
            <a:off x="7457498" y="2336729"/>
            <a:ext cx="946385" cy="0"/>
          </a:xfrm>
          <a:prstGeom prst="line">
            <a:avLst/>
          </a:prstGeom>
          <a:ln w="12700">
            <a:solidFill>
              <a:srgbClr val="433DB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9E5B791-6642-3C77-5071-FF36AEA65A6D}"/>
              </a:ext>
            </a:extLst>
          </p:cNvPr>
          <p:cNvSpPr txBox="1"/>
          <p:nvPr/>
        </p:nvSpPr>
        <p:spPr>
          <a:xfrm>
            <a:off x="8909939" y="2994208"/>
            <a:ext cx="2620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M</a:t>
            </a:r>
            <a:r>
              <a:rPr lang="vi-VN" sz="14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ở rộng thị trường, doanh thu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CAA2308-964C-1838-C27A-0430D5C3A377}"/>
              </a:ext>
            </a:extLst>
          </p:cNvPr>
          <p:cNvSpPr txBox="1"/>
          <p:nvPr/>
        </p:nvSpPr>
        <p:spPr>
          <a:xfrm>
            <a:off x="4177427" y="3252462"/>
            <a:ext cx="356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Đảm bảo giao dịch chính xác, phát hành hóa đơn tự động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159C27CC-1D93-CD0B-E8FD-D0FA50EE0D05}"/>
              </a:ext>
            </a:extLst>
          </p:cNvPr>
          <p:cNvGrpSpPr/>
          <p:nvPr/>
        </p:nvGrpSpPr>
        <p:grpSpPr>
          <a:xfrm>
            <a:off x="7925897" y="5540777"/>
            <a:ext cx="4208452" cy="1103349"/>
            <a:chOff x="7935032" y="5258726"/>
            <a:chExt cx="4208452" cy="1103349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3D5579E-F680-14B9-87F7-D54864917133}"/>
                </a:ext>
              </a:extLst>
            </p:cNvPr>
            <p:cNvGrpSpPr/>
            <p:nvPr/>
          </p:nvGrpSpPr>
          <p:grpSpPr>
            <a:xfrm>
              <a:off x="7935032" y="5258726"/>
              <a:ext cx="4127935" cy="1103349"/>
              <a:chOff x="7935032" y="5258726"/>
              <a:chExt cx="4127935" cy="110334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7C3019D-3B08-206D-6D22-417531B69BE7}"/>
                  </a:ext>
                </a:extLst>
              </p:cNvPr>
              <p:cNvGrpSpPr/>
              <p:nvPr/>
            </p:nvGrpSpPr>
            <p:grpSpPr>
              <a:xfrm>
                <a:off x="8146372" y="5258726"/>
                <a:ext cx="3916595" cy="1103349"/>
                <a:chOff x="6391282" y="2456313"/>
                <a:chExt cx="3916595" cy="1103349"/>
              </a:xfrm>
            </p:grpSpPr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6ABE4F1F-405D-CA19-3412-7BF1F876E6D0}"/>
                    </a:ext>
                  </a:extLst>
                </p:cNvPr>
                <p:cNvSpPr/>
                <p:nvPr/>
              </p:nvSpPr>
              <p:spPr>
                <a:xfrm>
                  <a:off x="6391282" y="2456313"/>
                  <a:ext cx="3916595" cy="1103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370B30E8-1C37-98A1-EF04-579555F0E986}"/>
                    </a:ext>
                  </a:extLst>
                </p:cNvPr>
                <p:cNvSpPr txBox="1"/>
                <p:nvPr/>
              </p:nvSpPr>
              <p:spPr>
                <a:xfrm>
                  <a:off x="6512841" y="2585539"/>
                  <a:ext cx="373659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1400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Đảm bảo thanh toán nhanh chóng, bảo mật, và xác nhận realtime</a:t>
                  </a:r>
                </a:p>
              </p:txBody>
            </p:sp>
          </p:grpSp>
          <p:pic>
            <p:nvPicPr>
              <p:cNvPr id="71" name="Graphic 70" descr="Back with solid fill">
                <a:extLst>
                  <a:ext uri="{FF2B5EF4-FFF2-40B4-BE49-F238E27FC236}">
                    <a16:creationId xmlns:a16="http://schemas.microsoft.com/office/drawing/2014/main" id="{C9426773-8EDC-0782-FA58-0629CC533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935032" y="5889008"/>
                <a:ext cx="396613" cy="396613"/>
              </a:xfrm>
              <a:prstGeom prst="rect">
                <a:avLst/>
              </a:prstGeom>
            </p:spPr>
          </p:pic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1BEB9AC-8D4E-94D3-A0A1-8C985F6F5472}"/>
                </a:ext>
              </a:extLst>
            </p:cNvPr>
            <p:cNvSpPr txBox="1"/>
            <p:nvPr/>
          </p:nvSpPr>
          <p:spPr>
            <a:xfrm>
              <a:off x="8250731" y="5881664"/>
              <a:ext cx="38927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Tăng giao dịch SME, mở rộng API ecosystem</a:t>
              </a:r>
              <a:endParaRPr lang="vi-VN" sz="14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3DB00CE-B28F-AB9E-B3B2-5740341534D4}"/>
              </a:ext>
            </a:extLst>
          </p:cNvPr>
          <p:cNvGrpSpPr/>
          <p:nvPr/>
        </p:nvGrpSpPr>
        <p:grpSpPr>
          <a:xfrm>
            <a:off x="6947" y="5765197"/>
            <a:ext cx="3909582" cy="944113"/>
            <a:chOff x="7418259" y="1767150"/>
            <a:chExt cx="3909582" cy="94411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FD221B9-5A7D-C98B-8DC2-9160E0D7F5C3}"/>
                </a:ext>
              </a:extLst>
            </p:cNvPr>
            <p:cNvGrpSpPr/>
            <p:nvPr/>
          </p:nvGrpSpPr>
          <p:grpSpPr>
            <a:xfrm>
              <a:off x="7540345" y="1767150"/>
              <a:ext cx="3787496" cy="944113"/>
              <a:chOff x="6290666" y="2456313"/>
              <a:chExt cx="3787496" cy="944113"/>
            </a:xfrm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4DD0EED9-A5F6-3A4B-86BE-A767BE6FA9D9}"/>
                  </a:ext>
                </a:extLst>
              </p:cNvPr>
              <p:cNvSpPr/>
              <p:nvPr/>
            </p:nvSpPr>
            <p:spPr>
              <a:xfrm>
                <a:off x="6290666" y="2456313"/>
                <a:ext cx="3787496" cy="94411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CB5FAF6E-EDD8-EEE5-9A14-06EE0B300F02}"/>
                  </a:ext>
                </a:extLst>
              </p:cNvPr>
              <p:cNvSpPr txBox="1"/>
              <p:nvPr/>
            </p:nvSpPr>
            <p:spPr>
              <a:xfrm>
                <a:off x="6414893" y="2905384"/>
                <a:ext cx="36140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Nhanh chóng, an toàn, minh bạch, tuân thủ</a:t>
                </a:r>
                <a:endParaRPr lang="vi-VN" sz="14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B6627C3-1751-8F37-DD8B-1BEB79F6B811}"/>
                  </a:ext>
                </a:extLst>
              </p:cNvPr>
              <p:cNvSpPr txBox="1"/>
              <p:nvPr/>
            </p:nvSpPr>
            <p:spPr>
              <a:xfrm>
                <a:off x="6334376" y="2602720"/>
                <a:ext cx="37259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Sử dụng hệ thống để tự động hóa tài chính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107" name="Graphic 106" descr="Back with solid fill">
              <a:extLst>
                <a:ext uri="{FF2B5EF4-FFF2-40B4-BE49-F238E27FC236}">
                  <a16:creationId xmlns:a16="http://schemas.microsoft.com/office/drawing/2014/main" id="{8AB405C6-A5B7-7845-F05F-A3BFF4C147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18259" y="2231158"/>
              <a:ext cx="331591" cy="331591"/>
            </a:xfrm>
            <a:prstGeom prst="rect">
              <a:avLst/>
            </a:prstGeom>
          </p:spPr>
        </p:pic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2E2E31E9-0095-5BA0-B24C-C9370BA650BD}"/>
              </a:ext>
            </a:extLst>
          </p:cNvPr>
          <p:cNvCxnSpPr>
            <a:cxnSpLocks/>
          </p:cNvCxnSpPr>
          <p:nvPr/>
        </p:nvCxnSpPr>
        <p:spPr>
          <a:xfrm>
            <a:off x="2062226" y="3972811"/>
            <a:ext cx="0" cy="394879"/>
          </a:xfrm>
          <a:prstGeom prst="line">
            <a:avLst/>
          </a:prstGeom>
          <a:ln w="12700">
            <a:solidFill>
              <a:srgbClr val="433DB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437F887-5CDE-D56E-5BFB-E2B4F7F0603A}"/>
              </a:ext>
            </a:extLst>
          </p:cNvPr>
          <p:cNvCxnSpPr>
            <a:cxnSpLocks/>
          </p:cNvCxnSpPr>
          <p:nvPr/>
        </p:nvCxnSpPr>
        <p:spPr>
          <a:xfrm>
            <a:off x="7457498" y="2417275"/>
            <a:ext cx="1605021" cy="1950415"/>
          </a:xfrm>
          <a:prstGeom prst="line">
            <a:avLst/>
          </a:prstGeom>
          <a:ln w="9525">
            <a:solidFill>
              <a:srgbClr val="433DB9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2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3DFC38-950B-D4A7-2F52-0D6C7601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12F54F2-24FD-3DC1-503E-9F709A99B08B}"/>
              </a:ext>
            </a:extLst>
          </p:cNvPr>
          <p:cNvSpPr/>
          <p:nvPr/>
        </p:nvSpPr>
        <p:spPr>
          <a:xfrm>
            <a:off x="0" y="3774495"/>
            <a:ext cx="12192000" cy="3208227"/>
          </a:xfrm>
          <a:custGeom>
            <a:avLst/>
            <a:gdLst>
              <a:gd name="connsiteX0" fmla="*/ 0 w 12192000"/>
              <a:gd name="connsiteY0" fmla="*/ 181494 h 2229652"/>
              <a:gd name="connsiteX1" fmla="*/ 181494 w 12192000"/>
              <a:gd name="connsiteY1" fmla="*/ 0 h 2229652"/>
              <a:gd name="connsiteX2" fmla="*/ 12010506 w 12192000"/>
              <a:gd name="connsiteY2" fmla="*/ 0 h 2229652"/>
              <a:gd name="connsiteX3" fmla="*/ 12192000 w 12192000"/>
              <a:gd name="connsiteY3" fmla="*/ 181494 h 2229652"/>
              <a:gd name="connsiteX4" fmla="*/ 12192000 w 12192000"/>
              <a:gd name="connsiteY4" fmla="*/ 2048158 h 2229652"/>
              <a:gd name="connsiteX5" fmla="*/ 12010506 w 12192000"/>
              <a:gd name="connsiteY5" fmla="*/ 2229652 h 2229652"/>
              <a:gd name="connsiteX6" fmla="*/ 181494 w 12192000"/>
              <a:gd name="connsiteY6" fmla="*/ 2229652 h 2229652"/>
              <a:gd name="connsiteX7" fmla="*/ 0 w 12192000"/>
              <a:gd name="connsiteY7" fmla="*/ 2048158 h 2229652"/>
              <a:gd name="connsiteX8" fmla="*/ 0 w 12192000"/>
              <a:gd name="connsiteY8" fmla="*/ 181494 h 2229652"/>
              <a:gd name="connsiteX0" fmla="*/ 0 w 12192000"/>
              <a:gd name="connsiteY0" fmla="*/ 181494 h 2229652"/>
              <a:gd name="connsiteX1" fmla="*/ 3866255 w 12192000"/>
              <a:gd name="connsiteY1" fmla="*/ 688063 h 2229652"/>
              <a:gd name="connsiteX2" fmla="*/ 12010506 w 12192000"/>
              <a:gd name="connsiteY2" fmla="*/ 0 h 2229652"/>
              <a:gd name="connsiteX3" fmla="*/ 12192000 w 12192000"/>
              <a:gd name="connsiteY3" fmla="*/ 181494 h 2229652"/>
              <a:gd name="connsiteX4" fmla="*/ 12192000 w 12192000"/>
              <a:gd name="connsiteY4" fmla="*/ 2048158 h 2229652"/>
              <a:gd name="connsiteX5" fmla="*/ 12010506 w 12192000"/>
              <a:gd name="connsiteY5" fmla="*/ 2229652 h 2229652"/>
              <a:gd name="connsiteX6" fmla="*/ 181494 w 12192000"/>
              <a:gd name="connsiteY6" fmla="*/ 2229652 h 2229652"/>
              <a:gd name="connsiteX7" fmla="*/ 0 w 12192000"/>
              <a:gd name="connsiteY7" fmla="*/ 2048158 h 2229652"/>
              <a:gd name="connsiteX8" fmla="*/ 0 w 12192000"/>
              <a:gd name="connsiteY8" fmla="*/ 181494 h 2229652"/>
              <a:gd name="connsiteX0" fmla="*/ 0 w 12192000"/>
              <a:gd name="connsiteY0" fmla="*/ 290136 h 2338294"/>
              <a:gd name="connsiteX1" fmla="*/ 3866255 w 12192000"/>
              <a:gd name="connsiteY1" fmla="*/ 796705 h 2338294"/>
              <a:gd name="connsiteX2" fmla="*/ 10054958 w 12192000"/>
              <a:gd name="connsiteY2" fmla="*/ 0 h 2338294"/>
              <a:gd name="connsiteX3" fmla="*/ 12192000 w 12192000"/>
              <a:gd name="connsiteY3" fmla="*/ 290136 h 2338294"/>
              <a:gd name="connsiteX4" fmla="*/ 12192000 w 12192000"/>
              <a:gd name="connsiteY4" fmla="*/ 2156800 h 2338294"/>
              <a:gd name="connsiteX5" fmla="*/ 12010506 w 12192000"/>
              <a:gd name="connsiteY5" fmla="*/ 2338294 h 2338294"/>
              <a:gd name="connsiteX6" fmla="*/ 181494 w 12192000"/>
              <a:gd name="connsiteY6" fmla="*/ 2338294 h 2338294"/>
              <a:gd name="connsiteX7" fmla="*/ 0 w 12192000"/>
              <a:gd name="connsiteY7" fmla="*/ 2156800 h 2338294"/>
              <a:gd name="connsiteX8" fmla="*/ 0 w 12192000"/>
              <a:gd name="connsiteY8" fmla="*/ 290136 h 233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338294">
                <a:moveTo>
                  <a:pt x="0" y="290136"/>
                </a:moveTo>
                <a:cubicBezTo>
                  <a:pt x="0" y="189900"/>
                  <a:pt x="3766019" y="796705"/>
                  <a:pt x="3866255" y="796705"/>
                </a:cubicBezTo>
                <a:cubicBezTo>
                  <a:pt x="7809259" y="796705"/>
                  <a:pt x="6111954" y="0"/>
                  <a:pt x="10054958" y="0"/>
                </a:cubicBezTo>
                <a:cubicBezTo>
                  <a:pt x="10155194" y="0"/>
                  <a:pt x="12192000" y="189900"/>
                  <a:pt x="12192000" y="290136"/>
                </a:cubicBezTo>
                <a:lnTo>
                  <a:pt x="12192000" y="2156800"/>
                </a:lnTo>
                <a:cubicBezTo>
                  <a:pt x="12192000" y="2257036"/>
                  <a:pt x="12110742" y="2338294"/>
                  <a:pt x="12010506" y="2338294"/>
                </a:cubicBezTo>
                <a:lnTo>
                  <a:pt x="181494" y="2338294"/>
                </a:lnTo>
                <a:cubicBezTo>
                  <a:pt x="81258" y="2338294"/>
                  <a:pt x="0" y="2257036"/>
                  <a:pt x="0" y="2156800"/>
                </a:cubicBezTo>
                <a:lnTo>
                  <a:pt x="0" y="290136"/>
                </a:lnTo>
                <a:close/>
              </a:path>
            </a:pathLst>
          </a:cu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D8C3F9-1F5F-657B-C97D-1B230777950A}"/>
              </a:ext>
            </a:extLst>
          </p:cNvPr>
          <p:cNvSpPr/>
          <p:nvPr/>
        </p:nvSpPr>
        <p:spPr>
          <a:xfrm>
            <a:off x="-127824" y="25762"/>
            <a:ext cx="286327" cy="969818"/>
          </a:xfrm>
          <a:prstGeom prst="round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0271EF-5379-16D0-BA24-CEDBD5444785}"/>
              </a:ext>
            </a:extLst>
          </p:cNvPr>
          <p:cNvGrpSpPr/>
          <p:nvPr/>
        </p:nvGrpSpPr>
        <p:grpSpPr>
          <a:xfrm>
            <a:off x="9833" y="175849"/>
            <a:ext cx="6997549" cy="672535"/>
            <a:chOff x="9833" y="175849"/>
            <a:chExt cx="6997549" cy="67253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23C7DB4-F24B-4FC4-8813-8863B1FFE2B2}"/>
                </a:ext>
              </a:extLst>
            </p:cNvPr>
            <p:cNvSpPr/>
            <p:nvPr/>
          </p:nvSpPr>
          <p:spPr>
            <a:xfrm>
              <a:off x="9833" y="175849"/>
              <a:ext cx="6685935" cy="67253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8B0F85-1025-2A9C-41FA-7B5B181BC904}"/>
                </a:ext>
              </a:extLst>
            </p:cNvPr>
            <p:cNvSpPr txBox="1"/>
            <p:nvPr/>
          </p:nvSpPr>
          <p:spPr>
            <a:xfrm>
              <a:off x="482974" y="252274"/>
              <a:ext cx="65244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TẬP KHÁCH HÀNG HƯỚNG TỚI</a:t>
              </a:r>
              <a:endParaRPr lang="vi-VN" sz="3000" b="1" dirty="0">
                <a:solidFill>
                  <a:srgbClr val="FFC000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9025C5-E98A-5F7B-A102-EA22FD5F9D0F}"/>
              </a:ext>
            </a:extLst>
          </p:cNvPr>
          <p:cNvGrpSpPr/>
          <p:nvPr/>
        </p:nvGrpSpPr>
        <p:grpSpPr>
          <a:xfrm>
            <a:off x="3515036" y="3171070"/>
            <a:ext cx="2160000" cy="2019947"/>
            <a:chOff x="1638677" y="3800843"/>
            <a:chExt cx="2160000" cy="201994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AE15B9B-FB33-48EF-680E-157CA41CF469}"/>
                </a:ext>
              </a:extLst>
            </p:cNvPr>
            <p:cNvSpPr/>
            <p:nvPr/>
          </p:nvSpPr>
          <p:spPr>
            <a:xfrm>
              <a:off x="1638677" y="4272790"/>
              <a:ext cx="2160000" cy="15480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06BB964-D26F-F1D2-F7A3-DA7BCEE64C37}"/>
                </a:ext>
              </a:extLst>
            </p:cNvPr>
            <p:cNvGrpSpPr/>
            <p:nvPr/>
          </p:nvGrpSpPr>
          <p:grpSpPr>
            <a:xfrm>
              <a:off x="2227064" y="3800843"/>
              <a:ext cx="983226" cy="943897"/>
              <a:chOff x="1946787" y="1396181"/>
              <a:chExt cx="983226" cy="94389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608A3B32-2CFA-5FF4-7FB1-B4BF3D3BB995}"/>
                  </a:ext>
                </a:extLst>
              </p:cNvPr>
              <p:cNvSpPr/>
              <p:nvPr/>
            </p:nvSpPr>
            <p:spPr>
              <a:xfrm>
                <a:off x="1946787" y="1396181"/>
                <a:ext cx="983226" cy="943897"/>
              </a:xfrm>
              <a:prstGeom prst="roundRect">
                <a:avLst/>
              </a:prstGeom>
              <a:solidFill>
                <a:srgbClr val="9C9FE4"/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Graphic 6" descr="Target Audience with solid fill">
                <a:extLst>
                  <a:ext uri="{FF2B5EF4-FFF2-40B4-BE49-F238E27FC236}">
                    <a16:creationId xmlns:a16="http://schemas.microsoft.com/office/drawing/2014/main" id="{23093266-76A1-D24E-46BD-8813AC912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2122929" y="1552657"/>
                <a:ext cx="630943" cy="630943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711BFA-9DA5-E4B8-17EA-0B4DFFDF7E60}"/>
                </a:ext>
              </a:extLst>
            </p:cNvPr>
            <p:cNvSpPr txBox="1"/>
            <p:nvPr/>
          </p:nvSpPr>
          <p:spPr>
            <a:xfrm>
              <a:off x="1640110" y="4812147"/>
              <a:ext cx="2157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Các doanh nghiệp vừa và nhỏ trong lĩnh vực dịch vụ, bán lẻ và logistics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14C35F-F865-D5CB-76D5-3BAD7F538E28}"/>
              </a:ext>
            </a:extLst>
          </p:cNvPr>
          <p:cNvGrpSpPr/>
          <p:nvPr/>
        </p:nvGrpSpPr>
        <p:grpSpPr>
          <a:xfrm>
            <a:off x="6284064" y="3171070"/>
            <a:ext cx="2161435" cy="2009049"/>
            <a:chOff x="5260149" y="3800843"/>
            <a:chExt cx="2161435" cy="200904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21FDD0-3D30-1B3A-CFEE-65770B764220}"/>
                </a:ext>
              </a:extLst>
            </p:cNvPr>
            <p:cNvSpPr/>
            <p:nvPr/>
          </p:nvSpPr>
          <p:spPr>
            <a:xfrm>
              <a:off x="5261584" y="4261892"/>
              <a:ext cx="2160000" cy="15480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37306B-68AA-FD4D-5E02-D09B13F18348}"/>
                </a:ext>
              </a:extLst>
            </p:cNvPr>
            <p:cNvGrpSpPr/>
            <p:nvPr/>
          </p:nvGrpSpPr>
          <p:grpSpPr>
            <a:xfrm>
              <a:off x="5849971" y="3800843"/>
              <a:ext cx="983226" cy="943897"/>
              <a:chOff x="1764890" y="1396181"/>
              <a:chExt cx="983226" cy="943897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EEF516D-CD54-5D1E-EDFB-B914F829BA98}"/>
                  </a:ext>
                </a:extLst>
              </p:cNvPr>
              <p:cNvSpPr/>
              <p:nvPr/>
            </p:nvSpPr>
            <p:spPr>
              <a:xfrm>
                <a:off x="1764890" y="1396181"/>
                <a:ext cx="983226" cy="943897"/>
              </a:xfrm>
              <a:prstGeom prst="roundRect">
                <a:avLst/>
              </a:prstGeom>
              <a:solidFill>
                <a:srgbClr val="9C9FE4"/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Graphic 19" descr="Target Audience with solid fill">
                <a:extLst>
                  <a:ext uri="{FF2B5EF4-FFF2-40B4-BE49-F238E27FC236}">
                    <a16:creationId xmlns:a16="http://schemas.microsoft.com/office/drawing/2014/main" id="{92C51D41-71CE-F0A4-0D42-9A986334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1941032" y="1552657"/>
                <a:ext cx="630943" cy="630943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18CFAD-B032-062C-56A9-23B6B892DCFB}"/>
                </a:ext>
              </a:extLst>
            </p:cNvPr>
            <p:cNvSpPr txBox="1"/>
            <p:nvPr/>
          </p:nvSpPr>
          <p:spPr>
            <a:xfrm>
              <a:off x="5260149" y="4822835"/>
              <a:ext cx="216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Các doanh nghiệp SaaS và theo hình thức đăng ký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E8A56F-0602-0ACD-DC3C-CC18F195699E}"/>
              </a:ext>
            </a:extLst>
          </p:cNvPr>
          <p:cNvGrpSpPr/>
          <p:nvPr/>
        </p:nvGrpSpPr>
        <p:grpSpPr>
          <a:xfrm>
            <a:off x="9054527" y="3171070"/>
            <a:ext cx="2161434" cy="2046914"/>
            <a:chOff x="9045474" y="3800843"/>
            <a:chExt cx="2161434" cy="204691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C2DC409-DE2E-4C7D-F55B-07C2705F8137}"/>
                </a:ext>
              </a:extLst>
            </p:cNvPr>
            <p:cNvSpPr/>
            <p:nvPr/>
          </p:nvSpPr>
          <p:spPr>
            <a:xfrm>
              <a:off x="9046908" y="4299757"/>
              <a:ext cx="2160000" cy="15480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9AED49-90B8-868E-9EC7-325040F27A20}"/>
                </a:ext>
              </a:extLst>
            </p:cNvPr>
            <p:cNvGrpSpPr/>
            <p:nvPr/>
          </p:nvGrpSpPr>
          <p:grpSpPr>
            <a:xfrm>
              <a:off x="9635295" y="3800843"/>
              <a:ext cx="983226" cy="943897"/>
              <a:chOff x="1764890" y="1396181"/>
              <a:chExt cx="983226" cy="943897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29EC18FF-C5E4-63DE-0E86-04112C894A7B}"/>
                  </a:ext>
                </a:extLst>
              </p:cNvPr>
              <p:cNvSpPr/>
              <p:nvPr/>
            </p:nvSpPr>
            <p:spPr>
              <a:xfrm>
                <a:off x="1764890" y="1396181"/>
                <a:ext cx="983226" cy="943897"/>
              </a:xfrm>
              <a:prstGeom prst="roundRect">
                <a:avLst/>
              </a:prstGeom>
              <a:solidFill>
                <a:srgbClr val="9C9FE4"/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Graphic 26" descr="Target Audience with solid fill">
                <a:extLst>
                  <a:ext uri="{FF2B5EF4-FFF2-40B4-BE49-F238E27FC236}">
                    <a16:creationId xmlns:a16="http://schemas.microsoft.com/office/drawing/2014/main" id="{F84EC00C-0A34-2E10-9358-662E5FC43B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1941032" y="1552657"/>
                <a:ext cx="630943" cy="630943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C5B2C6-A39C-75F2-1ABD-07B002540065}"/>
                </a:ext>
              </a:extLst>
            </p:cNvPr>
            <p:cNvSpPr txBox="1"/>
            <p:nvPr/>
          </p:nvSpPr>
          <p:spPr>
            <a:xfrm>
              <a:off x="9045474" y="4850165"/>
              <a:ext cx="2159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Các công ty kế toán quản lý nhiều khách hàng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pic>
        <p:nvPicPr>
          <p:cNvPr id="11" name="Picture 10" descr="A person and person standing in front of a computer screen&#10;&#10;AI-generated content may be incorrect.">
            <a:extLst>
              <a:ext uri="{FF2B5EF4-FFF2-40B4-BE49-F238E27FC236}">
                <a16:creationId xmlns:a16="http://schemas.microsoft.com/office/drawing/2014/main" id="{A2830A27-6E3D-631A-BFBB-101F6FF6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0" y="1163855"/>
            <a:ext cx="2327861" cy="2327861"/>
          </a:xfrm>
          <a:prstGeom prst="rect">
            <a:avLst/>
          </a:prstGeom>
        </p:spPr>
      </p:pic>
      <p:pic>
        <p:nvPicPr>
          <p:cNvPr id="54" name="Picture 53" descr="A diagram of a network of icons&#10;&#10;AI-generated content may be incorrect.">
            <a:extLst>
              <a:ext uri="{FF2B5EF4-FFF2-40B4-BE49-F238E27FC236}">
                <a16:creationId xmlns:a16="http://schemas.microsoft.com/office/drawing/2014/main" id="{608FB807-A27D-1841-700A-B33873258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14" y="1356906"/>
            <a:ext cx="1865827" cy="1865827"/>
          </a:xfrm>
          <a:prstGeom prst="rect">
            <a:avLst/>
          </a:prstGeom>
        </p:spPr>
      </p:pic>
      <p:pic>
        <p:nvPicPr>
          <p:cNvPr id="78" name="Picture 77" descr="A group of people working on a accounting chart&#10;&#10;AI-generated content may be incorrect.">
            <a:extLst>
              <a:ext uri="{FF2B5EF4-FFF2-40B4-BE49-F238E27FC236}">
                <a16:creationId xmlns:a16="http://schemas.microsoft.com/office/drawing/2014/main" id="{602EE345-22EC-7769-CEE8-C5A8085C7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646" y="1568092"/>
            <a:ext cx="2181760" cy="152723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D2F5196-812C-2ACA-99EB-D25003735034}"/>
              </a:ext>
            </a:extLst>
          </p:cNvPr>
          <p:cNvGrpSpPr/>
          <p:nvPr/>
        </p:nvGrpSpPr>
        <p:grpSpPr>
          <a:xfrm>
            <a:off x="744573" y="3113239"/>
            <a:ext cx="2160000" cy="2077778"/>
            <a:chOff x="1638677" y="3743012"/>
            <a:chExt cx="2160000" cy="207777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5770D4F-6171-1257-0FB1-AE1C9EDD1783}"/>
                </a:ext>
              </a:extLst>
            </p:cNvPr>
            <p:cNvSpPr/>
            <p:nvPr/>
          </p:nvSpPr>
          <p:spPr>
            <a:xfrm>
              <a:off x="1638677" y="4272790"/>
              <a:ext cx="2160000" cy="15480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D1771BB-41B6-5C9E-7545-2C346BEC5E4A}"/>
                </a:ext>
              </a:extLst>
            </p:cNvPr>
            <p:cNvGrpSpPr/>
            <p:nvPr/>
          </p:nvGrpSpPr>
          <p:grpSpPr>
            <a:xfrm>
              <a:off x="2216824" y="3743012"/>
              <a:ext cx="983226" cy="943897"/>
              <a:chOff x="1936547" y="1338350"/>
              <a:chExt cx="983226" cy="943897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685C71B5-0509-9BC1-7ADB-68D0E77AC749}"/>
                  </a:ext>
                </a:extLst>
              </p:cNvPr>
              <p:cNvSpPr/>
              <p:nvPr/>
            </p:nvSpPr>
            <p:spPr>
              <a:xfrm>
                <a:off x="1936547" y="1338350"/>
                <a:ext cx="983226" cy="943897"/>
              </a:xfrm>
              <a:prstGeom prst="roundRect">
                <a:avLst/>
              </a:prstGeom>
              <a:solidFill>
                <a:srgbClr val="9C9FE4"/>
              </a:solidFill>
              <a:ln w="381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Graphic 35" descr="Target Audience with solid fill">
                <a:extLst>
                  <a:ext uri="{FF2B5EF4-FFF2-40B4-BE49-F238E27FC236}">
                    <a16:creationId xmlns:a16="http://schemas.microsoft.com/office/drawing/2014/main" id="{72366C63-309B-8824-EED9-9E61E4E4B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2112689" y="1494826"/>
                <a:ext cx="630943" cy="630943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E9DA5E-1249-B456-87D4-B3CA08B09D3F}"/>
                </a:ext>
              </a:extLst>
            </p:cNvPr>
            <p:cNvSpPr txBox="1"/>
            <p:nvPr/>
          </p:nvSpPr>
          <p:spPr>
            <a:xfrm>
              <a:off x="1640109" y="4744740"/>
              <a:ext cx="21571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Khách hàng cá nhân cần hóa đơn điện tử để báo cáo thuế, sử dụng các ứng dụng ngân hàng, ví điện tử để thanh toán hóa đơn 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pic>
        <p:nvPicPr>
          <p:cNvPr id="37" name="Picture 36" descr="A cartoon of a person holding a phone&#10;&#10;AI-generated content may be incorrect.">
            <a:extLst>
              <a:ext uri="{FF2B5EF4-FFF2-40B4-BE49-F238E27FC236}">
                <a16:creationId xmlns:a16="http://schemas.microsoft.com/office/drawing/2014/main" id="{32F47F87-E1B4-B0F8-AFBD-EEA9013E3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15" y="1752978"/>
            <a:ext cx="1480115" cy="13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9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233B0F2-ACB6-0F8B-AD4B-36EA58F73038}"/>
              </a:ext>
            </a:extLst>
          </p:cNvPr>
          <p:cNvSpPr/>
          <p:nvPr/>
        </p:nvSpPr>
        <p:spPr>
          <a:xfrm>
            <a:off x="271368" y="1084204"/>
            <a:ext cx="10996903" cy="5182856"/>
          </a:xfrm>
          <a:custGeom>
            <a:avLst/>
            <a:gdLst>
              <a:gd name="csX0" fmla="*/ 0 w 10291665"/>
              <a:gd name="csY0" fmla="*/ 5159829 h 5516630"/>
              <a:gd name="csX1" fmla="*/ 3209731 w 10291665"/>
              <a:gd name="csY1" fmla="*/ 5486400 h 5516630"/>
              <a:gd name="csX2" fmla="*/ 3582955 w 10291665"/>
              <a:gd name="csY2" fmla="*/ 4488025 h 5516630"/>
              <a:gd name="csX3" fmla="*/ 7091265 w 10291665"/>
              <a:gd name="csY3" fmla="*/ 4385388 h 5516630"/>
              <a:gd name="csX4" fmla="*/ 10291665 w 10291665"/>
              <a:gd name="csY4" fmla="*/ 0 h 55166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291665" h="5516630">
                <a:moveTo>
                  <a:pt x="0" y="5159829"/>
                </a:moveTo>
                <a:cubicBezTo>
                  <a:pt x="1306286" y="5379098"/>
                  <a:pt x="2612572" y="5598367"/>
                  <a:pt x="3209731" y="5486400"/>
                </a:cubicBezTo>
                <a:cubicBezTo>
                  <a:pt x="3806890" y="5374433"/>
                  <a:pt x="2936033" y="4671527"/>
                  <a:pt x="3582955" y="4488025"/>
                </a:cubicBezTo>
                <a:cubicBezTo>
                  <a:pt x="4229877" y="4304523"/>
                  <a:pt x="5973147" y="5133392"/>
                  <a:pt x="7091265" y="4385388"/>
                </a:cubicBezTo>
                <a:cubicBezTo>
                  <a:pt x="8209383" y="3637384"/>
                  <a:pt x="9250524" y="1818692"/>
                  <a:pt x="10291665" y="0"/>
                </a:cubicBezTo>
              </a:path>
            </a:pathLst>
          </a:custGeom>
          <a:noFill/>
          <a:ln>
            <a:solidFill>
              <a:srgbClr val="433D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0A0FC30-4AD0-B8F0-E7D2-920578D124D8}"/>
              </a:ext>
            </a:extLst>
          </p:cNvPr>
          <p:cNvSpPr/>
          <p:nvPr/>
        </p:nvSpPr>
        <p:spPr>
          <a:xfrm>
            <a:off x="4823926" y="942392"/>
            <a:ext cx="5169159" cy="5169159"/>
          </a:xfrm>
          <a:prstGeom prst="ellipse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FDBE8C-E85D-1744-40E1-A25687BA7556}"/>
              </a:ext>
            </a:extLst>
          </p:cNvPr>
          <p:cNvSpPr/>
          <p:nvPr/>
        </p:nvSpPr>
        <p:spPr>
          <a:xfrm>
            <a:off x="4687077" y="805543"/>
            <a:ext cx="5442856" cy="5442856"/>
          </a:xfrm>
          <a:prstGeom prst="ellipse">
            <a:avLst/>
          </a:prstGeom>
          <a:noFill/>
          <a:ln>
            <a:solidFill>
              <a:srgbClr val="433D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0C67CA-1F93-8294-FB3D-18AB07BB5982}"/>
              </a:ext>
            </a:extLst>
          </p:cNvPr>
          <p:cNvSpPr/>
          <p:nvPr/>
        </p:nvSpPr>
        <p:spPr>
          <a:xfrm>
            <a:off x="5069633" y="21771"/>
            <a:ext cx="3041779" cy="3883053"/>
          </a:xfrm>
          <a:prstGeom prst="roundRect">
            <a:avLst/>
          </a:prstGeom>
          <a:solidFill>
            <a:srgbClr val="F7F5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3C4D32-3B35-19D0-7365-CA585ACD4F6A}"/>
              </a:ext>
            </a:extLst>
          </p:cNvPr>
          <p:cNvSpPr/>
          <p:nvPr/>
        </p:nvSpPr>
        <p:spPr>
          <a:xfrm>
            <a:off x="8226492" y="2233126"/>
            <a:ext cx="3041779" cy="3349690"/>
          </a:xfrm>
          <a:prstGeom prst="roundRect">
            <a:avLst/>
          </a:prstGeom>
          <a:solidFill>
            <a:srgbClr val="F7F5F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126B90A-E9A7-C95A-D715-B5D67698C5F7}"/>
              </a:ext>
            </a:extLst>
          </p:cNvPr>
          <p:cNvSpPr/>
          <p:nvPr/>
        </p:nvSpPr>
        <p:spPr>
          <a:xfrm>
            <a:off x="5069633" y="4041673"/>
            <a:ext cx="3041779" cy="2769673"/>
          </a:xfrm>
          <a:prstGeom prst="roundRect">
            <a:avLst/>
          </a:prstGeom>
          <a:solidFill>
            <a:srgbClr val="F7F5FF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23E19-0A88-D609-24E1-84D171D9009D}"/>
              </a:ext>
            </a:extLst>
          </p:cNvPr>
          <p:cNvSpPr txBox="1"/>
          <p:nvPr/>
        </p:nvSpPr>
        <p:spPr>
          <a:xfrm>
            <a:off x="358955" y="1668444"/>
            <a:ext cx="4464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TRÌNH TỰ</a:t>
            </a:r>
          </a:p>
          <a:p>
            <a:r>
              <a:rPr lang="en-US" sz="3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KHÁCH HÀNG PHÙ HỢP</a:t>
            </a:r>
            <a:endParaRPr lang="vi-VN" sz="3000" b="1" dirty="0">
              <a:solidFill>
                <a:srgbClr val="FFC000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AF5A69-2920-58DB-0A37-0864D2AE1654}"/>
              </a:ext>
            </a:extLst>
          </p:cNvPr>
          <p:cNvGrpSpPr/>
          <p:nvPr/>
        </p:nvGrpSpPr>
        <p:grpSpPr>
          <a:xfrm>
            <a:off x="781734" y="434560"/>
            <a:ext cx="1015663" cy="1015663"/>
            <a:chOff x="793102" y="1479225"/>
            <a:chExt cx="1015663" cy="10156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51B818-8488-843F-CC43-E5644AF09BF7}"/>
                </a:ext>
              </a:extLst>
            </p:cNvPr>
            <p:cNvSpPr/>
            <p:nvPr/>
          </p:nvSpPr>
          <p:spPr>
            <a:xfrm>
              <a:off x="793102" y="1479225"/>
              <a:ext cx="1015663" cy="1015663"/>
            </a:xfrm>
            <a:prstGeom prst="ellipse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4" name="Graphic 13" descr="Customer review with solid fill">
              <a:extLst>
                <a:ext uri="{FF2B5EF4-FFF2-40B4-BE49-F238E27FC236}">
                  <a16:creationId xmlns:a16="http://schemas.microsoft.com/office/drawing/2014/main" id="{96A25228-C81C-C56F-848E-C6604A69B1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74583" y="1560706"/>
              <a:ext cx="852700" cy="8527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733D86E-0EC6-BDEB-1FF9-E15916FF4FA7}"/>
              </a:ext>
            </a:extLst>
          </p:cNvPr>
          <p:cNvGrpSpPr/>
          <p:nvPr/>
        </p:nvGrpSpPr>
        <p:grpSpPr>
          <a:xfrm>
            <a:off x="5069629" y="76829"/>
            <a:ext cx="3041781" cy="807912"/>
            <a:chOff x="5069629" y="76829"/>
            <a:chExt cx="3041781" cy="80791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B7C723-EF5B-D5CB-0DEF-F2DCE32D9B93}"/>
                </a:ext>
              </a:extLst>
            </p:cNvPr>
            <p:cNvSpPr/>
            <p:nvPr/>
          </p:nvSpPr>
          <p:spPr>
            <a:xfrm>
              <a:off x="5069631" y="471769"/>
              <a:ext cx="3041779" cy="412972"/>
            </a:xfrm>
            <a:prstGeom prst="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EDEE2E-187E-CEF4-2816-00141A7E01BC}"/>
                </a:ext>
              </a:extLst>
            </p:cNvPr>
            <p:cNvSpPr txBox="1"/>
            <p:nvPr/>
          </p:nvSpPr>
          <p:spPr>
            <a:xfrm>
              <a:off x="5069629" y="508978"/>
              <a:ext cx="30417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ƯU TIÊN CAO</a:t>
              </a:r>
              <a:endParaRPr lang="vi-VN" sz="16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04F7B42-D1B3-11F0-AB5D-9EAC6CE80205}"/>
                </a:ext>
              </a:extLst>
            </p:cNvPr>
            <p:cNvGrpSpPr/>
            <p:nvPr/>
          </p:nvGrpSpPr>
          <p:grpSpPr>
            <a:xfrm>
              <a:off x="5601481" y="76829"/>
              <a:ext cx="1978077" cy="357673"/>
              <a:chOff x="5461518" y="82616"/>
              <a:chExt cx="1978077" cy="357673"/>
            </a:xfrm>
          </p:grpSpPr>
          <p:pic>
            <p:nvPicPr>
              <p:cNvPr id="21" name="Graphic 20" descr="Star with solid fill">
                <a:extLst>
                  <a:ext uri="{FF2B5EF4-FFF2-40B4-BE49-F238E27FC236}">
                    <a16:creationId xmlns:a16="http://schemas.microsoft.com/office/drawing/2014/main" id="{F9A13EB3-9723-81FA-324C-05A53A208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866619" y="82616"/>
                <a:ext cx="357673" cy="357673"/>
              </a:xfrm>
              <a:prstGeom prst="rect">
                <a:avLst/>
              </a:prstGeom>
            </p:spPr>
          </p:pic>
          <p:pic>
            <p:nvPicPr>
              <p:cNvPr id="24" name="Graphic 23" descr="Star with solid fill">
                <a:extLst>
                  <a:ext uri="{FF2B5EF4-FFF2-40B4-BE49-F238E27FC236}">
                    <a16:creationId xmlns:a16="http://schemas.microsoft.com/office/drawing/2014/main" id="{CFB6204A-A06E-9298-4D55-0AE72924C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271720" y="82616"/>
                <a:ext cx="357673" cy="357673"/>
              </a:xfrm>
              <a:prstGeom prst="rect">
                <a:avLst/>
              </a:prstGeom>
            </p:spPr>
          </p:pic>
          <p:pic>
            <p:nvPicPr>
              <p:cNvPr id="26" name="Graphic 25" descr="Star with solid fill">
                <a:extLst>
                  <a:ext uri="{FF2B5EF4-FFF2-40B4-BE49-F238E27FC236}">
                    <a16:creationId xmlns:a16="http://schemas.microsoft.com/office/drawing/2014/main" id="{AE2A9D40-BD93-A489-E6AE-58932A114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676821" y="82616"/>
                <a:ext cx="357673" cy="357673"/>
              </a:xfrm>
              <a:prstGeom prst="rect">
                <a:avLst/>
              </a:prstGeom>
            </p:spPr>
          </p:pic>
          <p:pic>
            <p:nvPicPr>
              <p:cNvPr id="28" name="Graphic 27" descr="Star with solid fill">
                <a:extLst>
                  <a:ext uri="{FF2B5EF4-FFF2-40B4-BE49-F238E27FC236}">
                    <a16:creationId xmlns:a16="http://schemas.microsoft.com/office/drawing/2014/main" id="{7EBAE635-AA68-E85E-72EE-D64236CCA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081922" y="82616"/>
                <a:ext cx="357673" cy="357673"/>
              </a:xfrm>
              <a:prstGeom prst="rect">
                <a:avLst/>
              </a:prstGeom>
            </p:spPr>
          </p:pic>
          <p:pic>
            <p:nvPicPr>
              <p:cNvPr id="30" name="Graphic 29" descr="Star with solid fill">
                <a:extLst>
                  <a:ext uri="{FF2B5EF4-FFF2-40B4-BE49-F238E27FC236}">
                    <a16:creationId xmlns:a16="http://schemas.microsoft.com/office/drawing/2014/main" id="{172C7518-800D-A0CA-E40D-8C3C734AC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461518" y="82616"/>
                <a:ext cx="357673" cy="357673"/>
              </a:xfrm>
              <a:prstGeom prst="rect">
                <a:avLst/>
              </a:prstGeom>
            </p:spPr>
          </p:pic>
        </p:grpSp>
      </p:grpSp>
      <p:pic>
        <p:nvPicPr>
          <p:cNvPr id="36" name="Graphic 35" descr="Origami with solid fill">
            <a:extLst>
              <a:ext uri="{FF2B5EF4-FFF2-40B4-BE49-F238E27FC236}">
                <a16:creationId xmlns:a16="http://schemas.microsoft.com/office/drawing/2014/main" id="{76184794-3964-8247-6B1A-5B12CB83EB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34184">
            <a:off x="10636030" y="64090"/>
            <a:ext cx="1307616" cy="13076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10D4917-C968-0BC9-3CA0-EE05DD72E6A6}"/>
              </a:ext>
            </a:extLst>
          </p:cNvPr>
          <p:cNvSpPr txBox="1"/>
          <p:nvPr/>
        </p:nvSpPr>
        <p:spPr>
          <a:xfrm>
            <a:off x="5092476" y="969266"/>
            <a:ext cx="282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Doanh nghiệp có nhiều giao dịch chuyển khoản mỗi ngày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6A6C17-0F3F-44BF-C089-37E997CBB702}"/>
              </a:ext>
            </a:extLst>
          </p:cNvPr>
          <p:cNvSpPr txBox="1"/>
          <p:nvPr/>
        </p:nvSpPr>
        <p:spPr>
          <a:xfrm>
            <a:off x="5092476" y="1550984"/>
            <a:ext cx="282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Có nhiều tài khoản ngân hàng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90487B7-0B3A-1E2A-BFFE-C205A1A6A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45" y="2383361"/>
            <a:ext cx="4573830" cy="304922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F13CFBC-6B91-9010-9902-C87FFE843DB1}"/>
              </a:ext>
            </a:extLst>
          </p:cNvPr>
          <p:cNvSpPr txBox="1"/>
          <p:nvPr/>
        </p:nvSpPr>
        <p:spPr>
          <a:xfrm>
            <a:off x="5092476" y="1917259"/>
            <a:ext cx="304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Phát hành nhiều hóa đơn điện tử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AD477B-A5FE-282A-3B54-20162B488CEA}"/>
              </a:ext>
            </a:extLst>
          </p:cNvPr>
          <p:cNvSpPr txBox="1"/>
          <p:nvPr/>
        </p:nvSpPr>
        <p:spPr>
          <a:xfrm>
            <a:off x="5092476" y="2283534"/>
            <a:ext cx="304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Kế toán đang đối soát thủ công hoặc Excel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2A99B6-7DF0-8080-559C-D7C5CD6C7A98}"/>
              </a:ext>
            </a:extLst>
          </p:cNvPr>
          <p:cNvSpPr txBox="1"/>
          <p:nvPr/>
        </p:nvSpPr>
        <p:spPr>
          <a:xfrm>
            <a:off x="5092476" y="2865252"/>
            <a:ext cx="3041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Quan tâm rút ngắn thời gian đối soát, tăng </a:t>
            </a:r>
            <a:r>
              <a:rPr lang="en-US" sz="1400" dirty="0" err="1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tỷ</a:t>
            </a: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 lệ khớp, minh bạch dòng tiền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0C3DCCB-28D6-E192-6AC8-7D8E24E220C7}"/>
              </a:ext>
            </a:extLst>
          </p:cNvPr>
          <p:cNvGrpSpPr/>
          <p:nvPr/>
        </p:nvGrpSpPr>
        <p:grpSpPr>
          <a:xfrm>
            <a:off x="8230664" y="2423342"/>
            <a:ext cx="3041781" cy="789407"/>
            <a:chOff x="8221333" y="2302039"/>
            <a:chExt cx="3041781" cy="789407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F327B20-4E0B-9506-2020-D4F7D34E4A54}"/>
                </a:ext>
              </a:extLst>
            </p:cNvPr>
            <p:cNvGrpSpPr/>
            <p:nvPr/>
          </p:nvGrpSpPr>
          <p:grpSpPr>
            <a:xfrm>
              <a:off x="8221333" y="2678474"/>
              <a:ext cx="3041781" cy="412972"/>
              <a:chOff x="8221333" y="2678474"/>
              <a:chExt cx="3041781" cy="41297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C72053B-1ABA-F46D-33D0-DC226F767C7F}"/>
                  </a:ext>
                </a:extLst>
              </p:cNvPr>
              <p:cNvSpPr/>
              <p:nvPr/>
            </p:nvSpPr>
            <p:spPr>
              <a:xfrm>
                <a:off x="8221335" y="2678474"/>
                <a:ext cx="3041779" cy="412972"/>
              </a:xfrm>
              <a:prstGeom prst="rect">
                <a:avLst/>
              </a:prstGeom>
              <a:solidFill>
                <a:srgbClr val="B3BC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6BE979A-2D32-2582-B21E-9EC2C3D30C09}"/>
                  </a:ext>
                </a:extLst>
              </p:cNvPr>
              <p:cNvSpPr txBox="1"/>
              <p:nvPr/>
            </p:nvSpPr>
            <p:spPr>
              <a:xfrm>
                <a:off x="8221333" y="2715683"/>
                <a:ext cx="3041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PHÙ HỢP MỨC TRUNG BÌNH</a:t>
                </a:r>
                <a:endParaRPr lang="vi-VN" sz="16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32EDE15-D1EA-EAA5-878B-56C8F9CF5B34}"/>
                </a:ext>
              </a:extLst>
            </p:cNvPr>
            <p:cNvGrpSpPr/>
            <p:nvPr/>
          </p:nvGrpSpPr>
          <p:grpSpPr>
            <a:xfrm>
              <a:off x="9158284" y="2302039"/>
              <a:ext cx="1167875" cy="357673"/>
              <a:chOff x="6271720" y="82616"/>
              <a:chExt cx="1167875" cy="357673"/>
            </a:xfrm>
          </p:grpSpPr>
          <p:pic>
            <p:nvPicPr>
              <p:cNvPr id="54" name="Graphic 53" descr="Star with solid fill">
                <a:extLst>
                  <a:ext uri="{FF2B5EF4-FFF2-40B4-BE49-F238E27FC236}">
                    <a16:creationId xmlns:a16="http://schemas.microsoft.com/office/drawing/2014/main" id="{AFA07E9D-A8D0-4081-BA4D-B1674F8E44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271720" y="82616"/>
                <a:ext cx="357673" cy="357673"/>
              </a:xfrm>
              <a:prstGeom prst="rect">
                <a:avLst/>
              </a:prstGeom>
            </p:spPr>
          </p:pic>
          <p:pic>
            <p:nvPicPr>
              <p:cNvPr id="55" name="Graphic 54" descr="Star with solid fill">
                <a:extLst>
                  <a:ext uri="{FF2B5EF4-FFF2-40B4-BE49-F238E27FC236}">
                    <a16:creationId xmlns:a16="http://schemas.microsoft.com/office/drawing/2014/main" id="{B68BA139-C2F8-F754-6B62-007B78A3A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676821" y="82616"/>
                <a:ext cx="357673" cy="357673"/>
              </a:xfrm>
              <a:prstGeom prst="rect">
                <a:avLst/>
              </a:prstGeom>
            </p:spPr>
          </p:pic>
          <p:pic>
            <p:nvPicPr>
              <p:cNvPr id="56" name="Graphic 55" descr="Star with solid fill">
                <a:extLst>
                  <a:ext uri="{FF2B5EF4-FFF2-40B4-BE49-F238E27FC236}">
                    <a16:creationId xmlns:a16="http://schemas.microsoft.com/office/drawing/2014/main" id="{0A469B9B-1378-2152-7650-4206CBA72E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081922" y="82616"/>
                <a:ext cx="357673" cy="357673"/>
              </a:xfrm>
              <a:prstGeom prst="rect">
                <a:avLst/>
              </a:prstGeom>
            </p:spPr>
          </p:pic>
        </p:grp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90E7D1AF-7306-D0A7-D6D9-81BB7CBA053E}"/>
              </a:ext>
            </a:extLst>
          </p:cNvPr>
          <p:cNvSpPr txBox="1"/>
          <p:nvPr/>
        </p:nvSpPr>
        <p:spPr>
          <a:xfrm>
            <a:off x="8244180" y="3418569"/>
            <a:ext cx="282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Doanh nghiệp vừa và đang chuẩn hóa dữ liệu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93C1112-B912-BC1D-3672-A582AE4C66BF}"/>
              </a:ext>
            </a:extLst>
          </p:cNvPr>
          <p:cNvSpPr txBox="1"/>
          <p:nvPr/>
        </p:nvSpPr>
        <p:spPr>
          <a:xfrm>
            <a:off x="8244180" y="3993929"/>
            <a:ext cx="282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Đang triển khai ERP/CRM, phần mềm kế toán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B1091C-78B0-186E-17E0-7D3204B5ABED}"/>
              </a:ext>
            </a:extLst>
          </p:cNvPr>
          <p:cNvSpPr txBox="1"/>
          <p:nvPr/>
        </p:nvSpPr>
        <p:spPr>
          <a:xfrm>
            <a:off x="8244180" y="4569290"/>
            <a:ext cx="2943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Có nhu cầu báo cáo dòng tiền, công nợ theo thời gian thực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3C2711F-3CC7-D006-FE69-D39FEF15E1B0}"/>
              </a:ext>
            </a:extLst>
          </p:cNvPr>
          <p:cNvGrpSpPr/>
          <p:nvPr/>
        </p:nvGrpSpPr>
        <p:grpSpPr>
          <a:xfrm>
            <a:off x="5071075" y="4089661"/>
            <a:ext cx="3041781" cy="863306"/>
            <a:chOff x="8221333" y="2228140"/>
            <a:chExt cx="3041781" cy="86330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F8E1ABF-3B55-3E2E-805D-03B2CFA937FD}"/>
                </a:ext>
              </a:extLst>
            </p:cNvPr>
            <p:cNvGrpSpPr/>
            <p:nvPr/>
          </p:nvGrpSpPr>
          <p:grpSpPr>
            <a:xfrm>
              <a:off x="8221333" y="2678474"/>
              <a:ext cx="3041781" cy="412972"/>
              <a:chOff x="8221333" y="2678474"/>
              <a:chExt cx="3041781" cy="412972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589BB6B-5D70-66D8-8A57-0CA829C34E3A}"/>
                  </a:ext>
                </a:extLst>
              </p:cNvPr>
              <p:cNvSpPr/>
              <p:nvPr/>
            </p:nvSpPr>
            <p:spPr>
              <a:xfrm>
                <a:off x="8221335" y="2678474"/>
                <a:ext cx="3041779" cy="412972"/>
              </a:xfrm>
              <a:prstGeom prst="rect">
                <a:avLst/>
              </a:prstGeom>
              <a:solidFill>
                <a:srgbClr val="B3BC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FA10598-951A-5BEF-B42F-DF1117ABD40B}"/>
                  </a:ext>
                </a:extLst>
              </p:cNvPr>
              <p:cNvSpPr txBox="1"/>
              <p:nvPr/>
            </p:nvSpPr>
            <p:spPr>
              <a:xfrm>
                <a:off x="8221333" y="2715683"/>
                <a:ext cx="3041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CHƯA NÊN ƯU TIÊN</a:t>
                </a:r>
                <a:endParaRPr lang="vi-VN" sz="16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80" name="Graphic 79" descr="Star with solid fill">
              <a:extLst>
                <a:ext uri="{FF2B5EF4-FFF2-40B4-BE49-F238E27FC236}">
                  <a16:creationId xmlns:a16="http://schemas.microsoft.com/office/drawing/2014/main" id="{27A0D5A7-4FAA-A029-0F0A-314E1B0968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77137" y="2228140"/>
              <a:ext cx="357673" cy="357673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5E7D14C-094B-94C6-1026-47B3E003657C}"/>
              </a:ext>
            </a:extLst>
          </p:cNvPr>
          <p:cNvSpPr txBox="1"/>
          <p:nvPr/>
        </p:nvSpPr>
        <p:spPr>
          <a:xfrm>
            <a:off x="5092476" y="5093478"/>
            <a:ext cx="2826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Doanh nghiệp ít giao dịch chuyển khoản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479F9F3-5506-F632-23F8-ED0F2E0250C9}"/>
              </a:ext>
            </a:extLst>
          </p:cNvPr>
          <p:cNvSpPr txBox="1"/>
          <p:nvPr/>
        </p:nvSpPr>
        <p:spPr>
          <a:xfrm>
            <a:off x="5092476" y="5673455"/>
            <a:ext cx="282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Chưa phát hành </a:t>
            </a:r>
            <a:r>
              <a:rPr lang="en-US" sz="1400" dirty="0" err="1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HĐĐT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A6FFAE4-4296-2CBF-080A-E6166CD60FA4}"/>
              </a:ext>
            </a:extLst>
          </p:cNvPr>
          <p:cNvSpPr txBox="1"/>
          <p:nvPr/>
        </p:nvSpPr>
        <p:spPr>
          <a:xfrm>
            <a:off x="5092476" y="6037989"/>
            <a:ext cx="2943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Chưa sẵn sàng chia sẻ dữ liệu ngân hàng/đơn hàng</a:t>
            </a:r>
            <a:endParaRPr lang="vi-VN" sz="1400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9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A8DFFB0-DB80-3DD6-0230-D79DFB265D73}"/>
              </a:ext>
            </a:extLst>
          </p:cNvPr>
          <p:cNvGrpSpPr/>
          <p:nvPr/>
        </p:nvGrpSpPr>
        <p:grpSpPr>
          <a:xfrm>
            <a:off x="6975698" y="314543"/>
            <a:ext cx="4724689" cy="1122973"/>
            <a:chOff x="-368148" y="-86226"/>
            <a:chExt cx="4724689" cy="11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F181D56-D5A1-EFF1-94EF-17959C3BF05E}"/>
                </a:ext>
              </a:extLst>
            </p:cNvPr>
            <p:cNvGrpSpPr/>
            <p:nvPr/>
          </p:nvGrpSpPr>
          <p:grpSpPr>
            <a:xfrm>
              <a:off x="123881" y="132034"/>
              <a:ext cx="4232660" cy="686455"/>
              <a:chOff x="56012" y="525"/>
              <a:chExt cx="4232660" cy="68645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4D536F0-2ABC-E1EE-0724-CA3A2C20E1BD}"/>
                  </a:ext>
                </a:extLst>
              </p:cNvPr>
              <p:cNvSpPr/>
              <p:nvPr/>
            </p:nvSpPr>
            <p:spPr>
              <a:xfrm>
                <a:off x="56012" y="525"/>
                <a:ext cx="4232660" cy="686455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3320F3-ACF8-62AB-DF42-ECDCCDDC6050}"/>
                  </a:ext>
                </a:extLst>
              </p:cNvPr>
              <p:cNvSpPr txBox="1"/>
              <p:nvPr/>
            </p:nvSpPr>
            <p:spPr>
              <a:xfrm>
                <a:off x="686956" y="101065"/>
                <a:ext cx="36017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TUYÊN BỐ GIÁ TRỊ</a:t>
                </a:r>
                <a:endParaRPr lang="vi-VN" sz="3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7" name="Graphic 6" descr="Excellent with solid fill">
              <a:extLst>
                <a:ext uri="{FF2B5EF4-FFF2-40B4-BE49-F238E27FC236}">
                  <a16:creationId xmlns:a16="http://schemas.microsoft.com/office/drawing/2014/main" id="{0E5D710A-6B8D-2527-A63A-1A7EA8F316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368148" y="-86226"/>
              <a:ext cx="1122973" cy="112297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C492EE-B11D-DB7A-CCA3-764B13B7E2A7}"/>
              </a:ext>
            </a:extLst>
          </p:cNvPr>
          <p:cNvGrpSpPr/>
          <p:nvPr/>
        </p:nvGrpSpPr>
        <p:grpSpPr>
          <a:xfrm>
            <a:off x="712841" y="1317523"/>
            <a:ext cx="4493342" cy="1376516"/>
            <a:chOff x="491613" y="1337187"/>
            <a:chExt cx="4493342" cy="13765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62841ED-295F-0539-B3C2-6F2F248731FC}"/>
                </a:ext>
              </a:extLst>
            </p:cNvPr>
            <p:cNvSpPr/>
            <p:nvPr/>
          </p:nvSpPr>
          <p:spPr>
            <a:xfrm>
              <a:off x="1022554" y="1337187"/>
              <a:ext cx="3962401" cy="137651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433D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FA4170F-358B-143D-51F5-F79317FA3A5A}"/>
                </a:ext>
              </a:extLst>
            </p:cNvPr>
            <p:cNvSpPr/>
            <p:nvPr/>
          </p:nvSpPr>
          <p:spPr>
            <a:xfrm>
              <a:off x="491613" y="1465006"/>
              <a:ext cx="1061884" cy="993059"/>
            </a:xfrm>
            <a:prstGeom prst="roundRect">
              <a:avLst/>
            </a:prstGeom>
            <a:solidFill>
              <a:srgbClr val="F7F5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 descr="Excellent with solid fill">
              <a:extLst>
                <a:ext uri="{FF2B5EF4-FFF2-40B4-BE49-F238E27FC236}">
                  <a16:creationId xmlns:a16="http://schemas.microsoft.com/office/drawing/2014/main" id="{7F45C00C-74EB-2B7B-AD17-77562C8E3A6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7083" y="1646063"/>
              <a:ext cx="630943" cy="6309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37B320-D07F-A00D-C7F9-BE511D3E324C}"/>
                </a:ext>
              </a:extLst>
            </p:cNvPr>
            <p:cNvSpPr txBox="1"/>
            <p:nvPr/>
          </p:nvSpPr>
          <p:spPr>
            <a:xfrm>
              <a:off x="1653497" y="1465006"/>
              <a:ext cx="28030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TỰ ĐỘNG HÓA</a:t>
              </a:r>
              <a:endParaRPr lang="vi-VN" sz="16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B328F4-3AFA-DB5E-8D20-9831220FAAED}"/>
                </a:ext>
              </a:extLst>
            </p:cNvPr>
            <p:cNvSpPr txBox="1"/>
            <p:nvPr/>
          </p:nvSpPr>
          <p:spPr>
            <a:xfrm>
              <a:off x="1653497" y="1818307"/>
              <a:ext cx="3262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Tiết kiệm thời gian nhờ tự động hóa thanh toán một cách toàn diện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BBBF30-51BD-C910-27D6-68A082680574}"/>
              </a:ext>
            </a:extLst>
          </p:cNvPr>
          <p:cNvGrpSpPr/>
          <p:nvPr/>
        </p:nvGrpSpPr>
        <p:grpSpPr>
          <a:xfrm>
            <a:off x="693176" y="3184204"/>
            <a:ext cx="4493342" cy="1376516"/>
            <a:chOff x="491613" y="1337187"/>
            <a:chExt cx="4493342" cy="137651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9ABF24E-EE2C-0057-A544-E1A37517361A}"/>
                </a:ext>
              </a:extLst>
            </p:cNvPr>
            <p:cNvSpPr/>
            <p:nvPr/>
          </p:nvSpPr>
          <p:spPr>
            <a:xfrm>
              <a:off x="1022554" y="1337187"/>
              <a:ext cx="3962401" cy="137651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433D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CBF8E7C-9D65-BFD9-0164-6D6B5329F11F}"/>
                </a:ext>
              </a:extLst>
            </p:cNvPr>
            <p:cNvSpPr/>
            <p:nvPr/>
          </p:nvSpPr>
          <p:spPr>
            <a:xfrm>
              <a:off x="491613" y="1465006"/>
              <a:ext cx="1061884" cy="993059"/>
            </a:xfrm>
            <a:prstGeom prst="roundRect">
              <a:avLst/>
            </a:prstGeom>
            <a:solidFill>
              <a:srgbClr val="F7F5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Excellent with solid fill">
              <a:extLst>
                <a:ext uri="{FF2B5EF4-FFF2-40B4-BE49-F238E27FC236}">
                  <a16:creationId xmlns:a16="http://schemas.microsoft.com/office/drawing/2014/main" id="{AC18E7C0-37AE-D7D9-77ED-63E6859B48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7083" y="1646063"/>
              <a:ext cx="630943" cy="6309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AE6C3-3B38-5778-6A68-3EC157DF9ED2}"/>
                </a:ext>
              </a:extLst>
            </p:cNvPr>
            <p:cNvSpPr txBox="1"/>
            <p:nvPr/>
          </p:nvSpPr>
          <p:spPr>
            <a:xfrm>
              <a:off x="1653497" y="1465006"/>
              <a:ext cx="28030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ĐỘ CHÍNH XÁC</a:t>
              </a:r>
              <a:endParaRPr lang="vi-VN" sz="16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0CA809-B62F-53D8-0B83-DF405F189625}"/>
                </a:ext>
              </a:extLst>
            </p:cNvPr>
            <p:cNvSpPr txBox="1"/>
            <p:nvPr/>
          </p:nvSpPr>
          <p:spPr>
            <a:xfrm>
              <a:off x="1653497" y="1818307"/>
              <a:ext cx="326263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Giảm thiểu sai sót của con người nhờ dữ liệu được đồng bộ hóa giữa các khoản thanh toán và hóa đơn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pic>
        <p:nvPicPr>
          <p:cNvPr id="22" name="Picture 21" descr="A black background with purple and yellow text&#10;&#10;AI-generated content may be incorrect.">
            <a:extLst>
              <a:ext uri="{FF2B5EF4-FFF2-40B4-BE49-F238E27FC236}">
                <a16:creationId xmlns:a16="http://schemas.microsoft.com/office/drawing/2014/main" id="{1D85B636-E093-D190-05C8-7F04D5DA5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87" y="904979"/>
            <a:ext cx="5742500" cy="137651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7C2B4E4-7FAB-D096-041A-D669DC26CBE9}"/>
              </a:ext>
            </a:extLst>
          </p:cNvPr>
          <p:cNvGrpSpPr/>
          <p:nvPr/>
        </p:nvGrpSpPr>
        <p:grpSpPr>
          <a:xfrm>
            <a:off x="646532" y="5050884"/>
            <a:ext cx="4493342" cy="1376516"/>
            <a:chOff x="491613" y="1337187"/>
            <a:chExt cx="4493342" cy="137651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75641D4-C1A6-2FC2-EED8-CB571A9EDD6D}"/>
                </a:ext>
              </a:extLst>
            </p:cNvPr>
            <p:cNvSpPr/>
            <p:nvPr/>
          </p:nvSpPr>
          <p:spPr>
            <a:xfrm>
              <a:off x="1022554" y="1337187"/>
              <a:ext cx="3962401" cy="137651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433D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90D97EC-A974-7DC3-C99B-54E6980F8D2C}"/>
                </a:ext>
              </a:extLst>
            </p:cNvPr>
            <p:cNvSpPr/>
            <p:nvPr/>
          </p:nvSpPr>
          <p:spPr>
            <a:xfrm>
              <a:off x="491613" y="1465006"/>
              <a:ext cx="1061884" cy="993059"/>
            </a:xfrm>
            <a:prstGeom prst="roundRect">
              <a:avLst/>
            </a:prstGeom>
            <a:solidFill>
              <a:srgbClr val="F7F5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 descr="Excellent with solid fill">
              <a:extLst>
                <a:ext uri="{FF2B5EF4-FFF2-40B4-BE49-F238E27FC236}">
                  <a16:creationId xmlns:a16="http://schemas.microsoft.com/office/drawing/2014/main" id="{1CFA6AA0-1C75-6EFA-356C-D6BDC21EB87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7083" y="1646063"/>
              <a:ext cx="630943" cy="63094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44C689-C854-74A0-FF36-240C90FD0884}"/>
                </a:ext>
              </a:extLst>
            </p:cNvPr>
            <p:cNvSpPr txBox="1"/>
            <p:nvPr/>
          </p:nvSpPr>
          <p:spPr>
            <a:xfrm>
              <a:off x="1653497" y="1465006"/>
              <a:ext cx="28030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TUÂN THỦ</a:t>
              </a:r>
              <a:endParaRPr lang="vi-VN" sz="16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1D2BB4-9702-0EC9-DF06-EC234A99D99C}"/>
                </a:ext>
              </a:extLst>
            </p:cNvPr>
            <p:cNvSpPr txBox="1"/>
            <p:nvPr/>
          </p:nvSpPr>
          <p:spPr>
            <a:xfrm>
              <a:off x="1653497" y="1818307"/>
              <a:ext cx="3262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Hoàn toàn tuân thủ tiêu chuẩn Hóa đơn điện tử Việt Nam </a:t>
              </a:r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TT 91/2026/TT‑BTC</a:t>
              </a:r>
              <a:r>
                <a:rPr lang="en-US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.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E7EBD0-0551-3190-3044-55516055235A}"/>
              </a:ext>
            </a:extLst>
          </p:cNvPr>
          <p:cNvGrpSpPr/>
          <p:nvPr/>
        </p:nvGrpSpPr>
        <p:grpSpPr>
          <a:xfrm>
            <a:off x="6454877" y="3184204"/>
            <a:ext cx="4493342" cy="1376516"/>
            <a:chOff x="491613" y="1337187"/>
            <a:chExt cx="4493342" cy="137651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A68FC7B-87A4-E761-54CC-7E2CA1CE102F}"/>
                </a:ext>
              </a:extLst>
            </p:cNvPr>
            <p:cNvSpPr/>
            <p:nvPr/>
          </p:nvSpPr>
          <p:spPr>
            <a:xfrm>
              <a:off x="1022554" y="1337187"/>
              <a:ext cx="3962401" cy="137651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433D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927C9F2-6FE4-672E-ACCE-1A27D242FF9D}"/>
                </a:ext>
              </a:extLst>
            </p:cNvPr>
            <p:cNvSpPr/>
            <p:nvPr/>
          </p:nvSpPr>
          <p:spPr>
            <a:xfrm>
              <a:off x="491613" y="1465006"/>
              <a:ext cx="1061884" cy="993059"/>
            </a:xfrm>
            <a:prstGeom prst="roundRect">
              <a:avLst/>
            </a:prstGeom>
            <a:solidFill>
              <a:srgbClr val="F7F5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 descr="Excellent with solid fill">
              <a:extLst>
                <a:ext uri="{FF2B5EF4-FFF2-40B4-BE49-F238E27FC236}">
                  <a16:creationId xmlns:a16="http://schemas.microsoft.com/office/drawing/2014/main" id="{D7458A99-DA22-336C-2490-5D287AF8C0F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7083" y="1646063"/>
              <a:ext cx="630943" cy="63094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6194B1-299F-8023-9F60-BADD24F23E33}"/>
                </a:ext>
              </a:extLst>
            </p:cNvPr>
            <p:cNvSpPr txBox="1"/>
            <p:nvPr/>
          </p:nvSpPr>
          <p:spPr>
            <a:xfrm>
              <a:off x="1653497" y="1465006"/>
              <a:ext cx="28030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MINH BẠCH</a:t>
              </a:r>
              <a:endParaRPr lang="vi-VN" sz="16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C31D029-7D74-9F49-A687-483DD52E2BED}"/>
                </a:ext>
              </a:extLst>
            </p:cNvPr>
            <p:cNvSpPr txBox="1"/>
            <p:nvPr/>
          </p:nvSpPr>
          <p:spPr>
            <a:xfrm>
              <a:off x="1653497" y="1818307"/>
              <a:ext cx="3262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Thông tin chi tiết về tình hình tài chính doanh nghiệp theo thời gian thực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D8C8168-D35C-6803-B026-6C4D64257409}"/>
              </a:ext>
            </a:extLst>
          </p:cNvPr>
          <p:cNvGrpSpPr/>
          <p:nvPr/>
        </p:nvGrpSpPr>
        <p:grpSpPr>
          <a:xfrm>
            <a:off x="6454877" y="5050884"/>
            <a:ext cx="4493342" cy="1376516"/>
            <a:chOff x="491613" y="1337187"/>
            <a:chExt cx="4493342" cy="137651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FFF1823-2B8B-8D1F-E50B-7009F0636C0B}"/>
                </a:ext>
              </a:extLst>
            </p:cNvPr>
            <p:cNvSpPr/>
            <p:nvPr/>
          </p:nvSpPr>
          <p:spPr>
            <a:xfrm>
              <a:off x="1022554" y="1337187"/>
              <a:ext cx="3962401" cy="1376516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433DB9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099BF22-2331-8933-7B12-69B35D9B25ED}"/>
                </a:ext>
              </a:extLst>
            </p:cNvPr>
            <p:cNvSpPr/>
            <p:nvPr/>
          </p:nvSpPr>
          <p:spPr>
            <a:xfrm>
              <a:off x="491613" y="1465006"/>
              <a:ext cx="1061884" cy="993059"/>
            </a:xfrm>
            <a:prstGeom prst="roundRect">
              <a:avLst/>
            </a:prstGeom>
            <a:solidFill>
              <a:srgbClr val="F7F5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 descr="Excellent with solid fill">
              <a:extLst>
                <a:ext uri="{FF2B5EF4-FFF2-40B4-BE49-F238E27FC236}">
                  <a16:creationId xmlns:a16="http://schemas.microsoft.com/office/drawing/2014/main" id="{CF846997-14C2-9C18-2EAB-5F42A9D576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7083" y="1646063"/>
              <a:ext cx="630943" cy="63094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77F9C1-CC50-0DBB-3589-9C25035D809A}"/>
                </a:ext>
              </a:extLst>
            </p:cNvPr>
            <p:cNvSpPr txBox="1"/>
            <p:nvPr/>
          </p:nvSpPr>
          <p:spPr>
            <a:xfrm>
              <a:off x="1653497" y="1465006"/>
              <a:ext cx="28030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KHẢ NĂNG MỞ RỘNG</a:t>
              </a:r>
              <a:endParaRPr lang="vi-VN" sz="16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7FD244-6EED-55C4-8B5B-E8B002936821}"/>
                </a:ext>
              </a:extLst>
            </p:cNvPr>
            <p:cNvSpPr txBox="1"/>
            <p:nvPr/>
          </p:nvSpPr>
          <p:spPr>
            <a:xfrm>
              <a:off x="1653497" y="1818307"/>
              <a:ext cx="326263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Phần mềm dạng dịch vụ (SaaS) đa thuê bao được thiết kế để hỗ trợ hàng nghìn doanh nghiệp vừa và nhỏ</a:t>
              </a:r>
              <a:endPara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7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E53B7-679E-15F2-6DED-276C68555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FC7195-550B-9D3A-DC9C-1B5EE15A9A09}"/>
              </a:ext>
            </a:extLst>
          </p:cNvPr>
          <p:cNvSpPr/>
          <p:nvPr/>
        </p:nvSpPr>
        <p:spPr>
          <a:xfrm>
            <a:off x="0" y="654967"/>
            <a:ext cx="7871035" cy="5548066"/>
          </a:xfrm>
          <a:prstGeom prst="round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621CEA-3BDC-AAD1-78CB-D2165316848E}"/>
              </a:ext>
            </a:extLst>
          </p:cNvPr>
          <p:cNvSpPr/>
          <p:nvPr/>
        </p:nvSpPr>
        <p:spPr>
          <a:xfrm>
            <a:off x="1" y="0"/>
            <a:ext cx="6096000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37D762-7429-26F9-9ADE-C7E11C18FEFD}"/>
              </a:ext>
            </a:extLst>
          </p:cNvPr>
          <p:cNvSpPr/>
          <p:nvPr/>
        </p:nvSpPr>
        <p:spPr>
          <a:xfrm>
            <a:off x="6050518" y="6627183"/>
            <a:ext cx="6141482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204F9A-7174-FD98-A1FC-557F6A7AF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r="678"/>
          <a:stretch/>
        </p:blipFill>
        <p:spPr>
          <a:xfrm>
            <a:off x="305740" y="983345"/>
            <a:ext cx="7313400" cy="4939553"/>
          </a:xfrm>
          <a:prstGeom prst="roundRect">
            <a:avLst>
              <a:gd name="adj" fmla="val 14903"/>
            </a:avLst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510CF7-9130-0496-CD53-03141A99CA2D}"/>
              </a:ext>
            </a:extLst>
          </p:cNvPr>
          <p:cNvGrpSpPr/>
          <p:nvPr/>
        </p:nvGrpSpPr>
        <p:grpSpPr>
          <a:xfrm>
            <a:off x="6050518" y="354633"/>
            <a:ext cx="5972216" cy="5972216"/>
            <a:chOff x="31963" y="290716"/>
            <a:chExt cx="5972216" cy="59722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4467C98-1BB5-B9E2-2B83-E6F5F20599B5}"/>
                </a:ext>
              </a:extLst>
            </p:cNvPr>
            <p:cNvGrpSpPr/>
            <p:nvPr/>
          </p:nvGrpSpPr>
          <p:grpSpPr>
            <a:xfrm>
              <a:off x="31963" y="290716"/>
              <a:ext cx="5972216" cy="5972216"/>
              <a:chOff x="6669889" y="1362269"/>
              <a:chExt cx="1107033" cy="1107033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1DC2E60-534C-6D04-A53D-F71014B0B270}"/>
                  </a:ext>
                </a:extLst>
              </p:cNvPr>
              <p:cNvSpPr/>
              <p:nvPr/>
            </p:nvSpPr>
            <p:spPr>
              <a:xfrm>
                <a:off x="6669889" y="1362269"/>
                <a:ext cx="1107033" cy="1107033"/>
              </a:xfrm>
              <a:prstGeom prst="ellipse">
                <a:avLst/>
              </a:prstGeom>
              <a:solidFill>
                <a:srgbClr val="E0E1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2B945730-2113-949E-8F5F-9D9F421B73A8}"/>
                  </a:ext>
                </a:extLst>
              </p:cNvPr>
              <p:cNvSpPr/>
              <p:nvPr/>
            </p:nvSpPr>
            <p:spPr>
              <a:xfrm>
                <a:off x="6736902" y="1469867"/>
                <a:ext cx="976484" cy="976484"/>
              </a:xfrm>
              <a:prstGeom prst="ellipse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A8F11EA-6D59-D872-E08D-DB4C6FA5E8C2}"/>
                  </a:ext>
                </a:extLst>
              </p:cNvPr>
              <p:cNvSpPr txBox="1"/>
              <p:nvPr/>
            </p:nvSpPr>
            <p:spPr>
              <a:xfrm>
                <a:off x="6930998" y="1736781"/>
                <a:ext cx="569167" cy="44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0" b="1" dirty="0">
                    <a:solidFill>
                      <a:srgbClr val="FFCC00"/>
                    </a:solidFill>
                    <a:latin typeface="Roboto" pitchFamily="2" charset="0"/>
                    <a:ea typeface="Roboto" pitchFamily="2" charset="0"/>
                  </a:rPr>
                  <a:t>05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A2ECF-6787-D2E1-B99F-4DE43AD12575}"/>
                </a:ext>
              </a:extLst>
            </p:cNvPr>
            <p:cNvSpPr txBox="1"/>
            <p:nvPr/>
          </p:nvSpPr>
          <p:spPr>
            <a:xfrm>
              <a:off x="969144" y="4760031"/>
              <a:ext cx="4267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MÔ HÌNH KINH DOANH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F1769C-2AC7-3D8C-41CA-1AE74B07B4E9}"/>
                </a:ext>
              </a:extLst>
            </p:cNvPr>
            <p:cNvSpPr txBox="1"/>
            <p:nvPr/>
          </p:nvSpPr>
          <p:spPr>
            <a:xfrm>
              <a:off x="1107337" y="1581425"/>
              <a:ext cx="384022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NỘI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93260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54">
            <a:extLst>
              <a:ext uri="{FF2B5EF4-FFF2-40B4-BE49-F238E27FC236}">
                <a16:creationId xmlns:a16="http://schemas.microsoft.com/office/drawing/2014/main" id="{337823EA-EFB2-E114-98BA-E4AD3A6774CA}"/>
              </a:ext>
            </a:extLst>
          </p:cNvPr>
          <p:cNvSpPr/>
          <p:nvPr/>
        </p:nvSpPr>
        <p:spPr>
          <a:xfrm>
            <a:off x="-144855" y="2571184"/>
            <a:ext cx="12548103" cy="4411538"/>
          </a:xfrm>
          <a:custGeom>
            <a:avLst/>
            <a:gdLst>
              <a:gd name="connsiteX0" fmla="*/ 0 w 12192000"/>
              <a:gd name="connsiteY0" fmla="*/ 181494 h 2229652"/>
              <a:gd name="connsiteX1" fmla="*/ 181494 w 12192000"/>
              <a:gd name="connsiteY1" fmla="*/ 0 h 2229652"/>
              <a:gd name="connsiteX2" fmla="*/ 12010506 w 12192000"/>
              <a:gd name="connsiteY2" fmla="*/ 0 h 2229652"/>
              <a:gd name="connsiteX3" fmla="*/ 12192000 w 12192000"/>
              <a:gd name="connsiteY3" fmla="*/ 181494 h 2229652"/>
              <a:gd name="connsiteX4" fmla="*/ 12192000 w 12192000"/>
              <a:gd name="connsiteY4" fmla="*/ 2048158 h 2229652"/>
              <a:gd name="connsiteX5" fmla="*/ 12010506 w 12192000"/>
              <a:gd name="connsiteY5" fmla="*/ 2229652 h 2229652"/>
              <a:gd name="connsiteX6" fmla="*/ 181494 w 12192000"/>
              <a:gd name="connsiteY6" fmla="*/ 2229652 h 2229652"/>
              <a:gd name="connsiteX7" fmla="*/ 0 w 12192000"/>
              <a:gd name="connsiteY7" fmla="*/ 2048158 h 2229652"/>
              <a:gd name="connsiteX8" fmla="*/ 0 w 12192000"/>
              <a:gd name="connsiteY8" fmla="*/ 181494 h 2229652"/>
              <a:gd name="connsiteX0" fmla="*/ 0 w 12192000"/>
              <a:gd name="connsiteY0" fmla="*/ 181494 h 2229652"/>
              <a:gd name="connsiteX1" fmla="*/ 3866255 w 12192000"/>
              <a:gd name="connsiteY1" fmla="*/ 688063 h 2229652"/>
              <a:gd name="connsiteX2" fmla="*/ 12010506 w 12192000"/>
              <a:gd name="connsiteY2" fmla="*/ 0 h 2229652"/>
              <a:gd name="connsiteX3" fmla="*/ 12192000 w 12192000"/>
              <a:gd name="connsiteY3" fmla="*/ 181494 h 2229652"/>
              <a:gd name="connsiteX4" fmla="*/ 12192000 w 12192000"/>
              <a:gd name="connsiteY4" fmla="*/ 2048158 h 2229652"/>
              <a:gd name="connsiteX5" fmla="*/ 12010506 w 12192000"/>
              <a:gd name="connsiteY5" fmla="*/ 2229652 h 2229652"/>
              <a:gd name="connsiteX6" fmla="*/ 181494 w 12192000"/>
              <a:gd name="connsiteY6" fmla="*/ 2229652 h 2229652"/>
              <a:gd name="connsiteX7" fmla="*/ 0 w 12192000"/>
              <a:gd name="connsiteY7" fmla="*/ 2048158 h 2229652"/>
              <a:gd name="connsiteX8" fmla="*/ 0 w 12192000"/>
              <a:gd name="connsiteY8" fmla="*/ 181494 h 2229652"/>
              <a:gd name="connsiteX0" fmla="*/ 0 w 12192000"/>
              <a:gd name="connsiteY0" fmla="*/ 290136 h 2338294"/>
              <a:gd name="connsiteX1" fmla="*/ 3866255 w 12192000"/>
              <a:gd name="connsiteY1" fmla="*/ 796705 h 2338294"/>
              <a:gd name="connsiteX2" fmla="*/ 10054958 w 12192000"/>
              <a:gd name="connsiteY2" fmla="*/ 0 h 2338294"/>
              <a:gd name="connsiteX3" fmla="*/ 12192000 w 12192000"/>
              <a:gd name="connsiteY3" fmla="*/ 290136 h 2338294"/>
              <a:gd name="connsiteX4" fmla="*/ 12192000 w 12192000"/>
              <a:gd name="connsiteY4" fmla="*/ 2156800 h 2338294"/>
              <a:gd name="connsiteX5" fmla="*/ 12010506 w 12192000"/>
              <a:gd name="connsiteY5" fmla="*/ 2338294 h 2338294"/>
              <a:gd name="connsiteX6" fmla="*/ 181494 w 12192000"/>
              <a:gd name="connsiteY6" fmla="*/ 2338294 h 2338294"/>
              <a:gd name="connsiteX7" fmla="*/ 0 w 12192000"/>
              <a:gd name="connsiteY7" fmla="*/ 2156800 h 2338294"/>
              <a:gd name="connsiteX8" fmla="*/ 0 w 12192000"/>
              <a:gd name="connsiteY8" fmla="*/ 290136 h 233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338294">
                <a:moveTo>
                  <a:pt x="0" y="290136"/>
                </a:moveTo>
                <a:cubicBezTo>
                  <a:pt x="0" y="189900"/>
                  <a:pt x="3766019" y="796705"/>
                  <a:pt x="3866255" y="796705"/>
                </a:cubicBezTo>
                <a:cubicBezTo>
                  <a:pt x="7809259" y="796705"/>
                  <a:pt x="6111954" y="0"/>
                  <a:pt x="10054958" y="0"/>
                </a:cubicBezTo>
                <a:cubicBezTo>
                  <a:pt x="10155194" y="0"/>
                  <a:pt x="12192000" y="189900"/>
                  <a:pt x="12192000" y="290136"/>
                </a:cubicBezTo>
                <a:lnTo>
                  <a:pt x="12192000" y="2156800"/>
                </a:lnTo>
                <a:cubicBezTo>
                  <a:pt x="12192000" y="2257036"/>
                  <a:pt x="12110742" y="2338294"/>
                  <a:pt x="12010506" y="2338294"/>
                </a:cubicBezTo>
                <a:lnTo>
                  <a:pt x="181494" y="2338294"/>
                </a:lnTo>
                <a:cubicBezTo>
                  <a:pt x="81258" y="2338294"/>
                  <a:pt x="0" y="2257036"/>
                  <a:pt x="0" y="2156800"/>
                </a:cubicBezTo>
                <a:lnTo>
                  <a:pt x="0" y="290136"/>
                </a:lnTo>
                <a:close/>
              </a:path>
            </a:pathLst>
          </a:custGeom>
          <a:solidFill>
            <a:srgbClr val="F7F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63DDEA-7E6F-FCD1-AC76-C7FE2BA93E46}"/>
              </a:ext>
            </a:extLst>
          </p:cNvPr>
          <p:cNvSpPr txBox="1"/>
          <p:nvPr/>
        </p:nvSpPr>
        <p:spPr>
          <a:xfrm>
            <a:off x="531551" y="1601567"/>
            <a:ext cx="452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4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Trusted Billing </a:t>
            </a:r>
            <a:r>
              <a: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hoạt động theo mô hình đăng ký SaaS với các gói cước đa dạng.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70B52A-4F37-CEB4-9CF5-A37FD30A256C}"/>
              </a:ext>
            </a:extLst>
          </p:cNvPr>
          <p:cNvSpPr txBox="1"/>
          <p:nvPr/>
        </p:nvSpPr>
        <p:spPr>
          <a:xfrm>
            <a:off x="531551" y="2262358"/>
            <a:ext cx="452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4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Có thể áp dụng thêm phí cho tích hợp cổng thanh toán hoặc phân tích nâng cao.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026DCA-B683-B2D3-FA01-B80623C0DAC6}"/>
              </a:ext>
            </a:extLst>
          </p:cNvPr>
          <p:cNvGrpSpPr/>
          <p:nvPr/>
        </p:nvGrpSpPr>
        <p:grpSpPr>
          <a:xfrm>
            <a:off x="263497" y="117895"/>
            <a:ext cx="5539773" cy="1122973"/>
            <a:chOff x="-368148" y="-86226"/>
            <a:chExt cx="5539773" cy="11229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E68979B-2023-36A8-F28E-A1B0CE3D41ED}"/>
                </a:ext>
              </a:extLst>
            </p:cNvPr>
            <p:cNvGrpSpPr/>
            <p:nvPr/>
          </p:nvGrpSpPr>
          <p:grpSpPr>
            <a:xfrm>
              <a:off x="123881" y="132034"/>
              <a:ext cx="5047744" cy="686455"/>
              <a:chOff x="56012" y="525"/>
              <a:chExt cx="5047744" cy="686455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B4335A8-AB12-436F-AC1E-0F8EB257457A}"/>
                  </a:ext>
                </a:extLst>
              </p:cNvPr>
              <p:cNvSpPr/>
              <p:nvPr/>
            </p:nvSpPr>
            <p:spPr>
              <a:xfrm>
                <a:off x="56012" y="525"/>
                <a:ext cx="5047744" cy="686455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0C1656C-0A38-25A4-160C-1BE5A05C7052}"/>
                  </a:ext>
                </a:extLst>
              </p:cNvPr>
              <p:cNvSpPr txBox="1"/>
              <p:nvPr/>
            </p:nvSpPr>
            <p:spPr>
              <a:xfrm>
                <a:off x="686955" y="101065"/>
                <a:ext cx="441680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MÔ HÌNH KINH DOANH</a:t>
                </a:r>
                <a:endParaRPr lang="vi-VN" sz="3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31" name="Graphic 30" descr="Excellent with solid fill">
              <a:extLst>
                <a:ext uri="{FF2B5EF4-FFF2-40B4-BE49-F238E27FC236}">
                  <a16:creationId xmlns:a16="http://schemas.microsoft.com/office/drawing/2014/main" id="{E4085DC2-C4CB-8E10-44AF-A6A1ADA635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368148" y="-86226"/>
              <a:ext cx="1122973" cy="1122973"/>
            </a:xfrm>
            <a:prstGeom prst="rect">
              <a:avLst/>
            </a:prstGeom>
          </p:spPr>
        </p:pic>
      </p:grpSp>
      <p:pic>
        <p:nvPicPr>
          <p:cNvPr id="48" name="Picture 47" descr="A person standing next to a phone and a receipt&#10;&#10;AI-generated content may be incorrect.">
            <a:extLst>
              <a:ext uri="{FF2B5EF4-FFF2-40B4-BE49-F238E27FC236}">
                <a16:creationId xmlns:a16="http://schemas.microsoft.com/office/drawing/2014/main" id="{FE56E5D7-D5EB-02BA-E576-89095D1A0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33" y="1106704"/>
            <a:ext cx="6222916" cy="414698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FBFEE50-C908-73EA-3140-3BE3FC467AF1}"/>
              </a:ext>
            </a:extLst>
          </p:cNvPr>
          <p:cNvGrpSpPr/>
          <p:nvPr/>
        </p:nvGrpSpPr>
        <p:grpSpPr>
          <a:xfrm>
            <a:off x="755525" y="4393141"/>
            <a:ext cx="7410700" cy="1443976"/>
            <a:chOff x="3752223" y="5200042"/>
            <a:chExt cx="7410700" cy="144397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08B1D60-46D6-5FD4-4EBB-812264612B0D}"/>
                </a:ext>
              </a:extLst>
            </p:cNvPr>
            <p:cNvGrpSpPr/>
            <p:nvPr/>
          </p:nvGrpSpPr>
          <p:grpSpPr>
            <a:xfrm>
              <a:off x="3752223" y="5200042"/>
              <a:ext cx="2404134" cy="510064"/>
              <a:chOff x="609094" y="4939404"/>
              <a:chExt cx="2404134" cy="510064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A1E6CC7-13EA-411A-7E96-9B70CB868930}"/>
                  </a:ext>
                </a:extLst>
              </p:cNvPr>
              <p:cNvSpPr/>
              <p:nvPr/>
            </p:nvSpPr>
            <p:spPr>
              <a:xfrm>
                <a:off x="609094" y="4939404"/>
                <a:ext cx="2404134" cy="510064"/>
              </a:xfrm>
              <a:prstGeom prst="roundRect">
                <a:avLst/>
              </a:prstGeom>
              <a:solidFill>
                <a:srgbClr val="B3BC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D977FD2-1251-E2FA-29CB-871FBB6266D0}"/>
                  </a:ext>
                </a:extLst>
              </p:cNvPr>
              <p:cNvSpPr txBox="1"/>
              <p:nvPr/>
            </p:nvSpPr>
            <p:spPr>
              <a:xfrm>
                <a:off x="609094" y="5055936"/>
                <a:ext cx="24041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NGUỒN DOANH THU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49A8C93-85FF-84B3-7F8A-1A9AEE4CC515}"/>
                </a:ext>
              </a:extLst>
            </p:cNvPr>
            <p:cNvGrpSpPr/>
            <p:nvPr/>
          </p:nvGrpSpPr>
          <p:grpSpPr>
            <a:xfrm>
              <a:off x="3781493" y="5986247"/>
              <a:ext cx="3144409" cy="307777"/>
              <a:chOff x="461063" y="5864074"/>
              <a:chExt cx="3144409" cy="307777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6A2A7B-532A-56CB-356B-ABCF77788C18}"/>
                  </a:ext>
                </a:extLst>
              </p:cNvPr>
              <p:cNvSpPr txBox="1"/>
              <p:nvPr/>
            </p:nvSpPr>
            <p:spPr>
              <a:xfrm>
                <a:off x="620146" y="5864074"/>
                <a:ext cx="29853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Phí thuê bao định kỳ (subscription).</a:t>
                </a:r>
              </a:p>
            </p:txBody>
          </p:sp>
          <p:pic>
            <p:nvPicPr>
              <p:cNvPr id="38" name="Graphic 37" descr="Badge Follow with solid fill">
                <a:extLst>
                  <a:ext uri="{FF2B5EF4-FFF2-40B4-BE49-F238E27FC236}">
                    <a16:creationId xmlns:a16="http://schemas.microsoft.com/office/drawing/2014/main" id="{BBC1CE23-3A3A-865D-5241-548C0F6AA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1063" y="5938421"/>
                <a:ext cx="159082" cy="159082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321B6C5-49CB-6508-794C-0E085451C86C}"/>
                </a:ext>
              </a:extLst>
            </p:cNvPr>
            <p:cNvGrpSpPr/>
            <p:nvPr/>
          </p:nvGrpSpPr>
          <p:grpSpPr>
            <a:xfrm>
              <a:off x="3781493" y="6336241"/>
              <a:ext cx="3144409" cy="307777"/>
              <a:chOff x="461063" y="5864074"/>
              <a:chExt cx="3144409" cy="30777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0A6B4BE-1156-898F-804E-7234CCCEDA00}"/>
                  </a:ext>
                </a:extLst>
              </p:cNvPr>
              <p:cNvSpPr txBox="1"/>
              <p:nvPr/>
            </p:nvSpPr>
            <p:spPr>
              <a:xfrm>
                <a:off x="620146" y="5864074"/>
                <a:ext cx="29853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Phí giao dịch (per-transaction fee)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42" name="Graphic 41" descr="Badge Follow with solid fill">
                <a:extLst>
                  <a:ext uri="{FF2B5EF4-FFF2-40B4-BE49-F238E27FC236}">
                    <a16:creationId xmlns:a16="http://schemas.microsoft.com/office/drawing/2014/main" id="{E3AC1CF4-18C2-9D1D-EF5B-6A17ED1DE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1063" y="5938421"/>
                <a:ext cx="159082" cy="159082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0917C34-7D41-19AA-CA31-B66C376D621E}"/>
                </a:ext>
              </a:extLst>
            </p:cNvPr>
            <p:cNvGrpSpPr/>
            <p:nvPr/>
          </p:nvGrpSpPr>
          <p:grpSpPr>
            <a:xfrm>
              <a:off x="7135211" y="6336241"/>
              <a:ext cx="4027712" cy="307777"/>
              <a:chOff x="461063" y="5864074"/>
              <a:chExt cx="4027712" cy="30777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F4662DD-D0F4-02FE-715B-2E39F8852425}"/>
                  </a:ext>
                </a:extLst>
              </p:cNvPr>
              <p:cNvSpPr txBox="1"/>
              <p:nvPr/>
            </p:nvSpPr>
            <p:spPr>
              <a:xfrm>
                <a:off x="620146" y="5864074"/>
                <a:ext cx="38686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Dịch vụ giá trị gia tăng (API, báo cáo nâng cao)</a:t>
                </a:r>
              </a:p>
            </p:txBody>
          </p:sp>
          <p:pic>
            <p:nvPicPr>
              <p:cNvPr id="45" name="Graphic 44" descr="Badge Follow with solid fill">
                <a:extLst>
                  <a:ext uri="{FF2B5EF4-FFF2-40B4-BE49-F238E27FC236}">
                    <a16:creationId xmlns:a16="http://schemas.microsoft.com/office/drawing/2014/main" id="{F0D80D90-DB78-B16D-9D63-8066C5F4B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1063" y="5938421"/>
                <a:ext cx="159082" cy="159082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6C8A53F-0105-716F-9511-EDE9455AB3E8}"/>
                </a:ext>
              </a:extLst>
            </p:cNvPr>
            <p:cNvGrpSpPr/>
            <p:nvPr/>
          </p:nvGrpSpPr>
          <p:grpSpPr>
            <a:xfrm>
              <a:off x="7135211" y="5991509"/>
              <a:ext cx="2076754" cy="307777"/>
              <a:chOff x="461063" y="5864074"/>
              <a:chExt cx="2076754" cy="30777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9CBCB92-F619-0C1B-23F6-295EA81E7950}"/>
                  </a:ext>
                </a:extLst>
              </p:cNvPr>
              <p:cNvSpPr txBox="1"/>
              <p:nvPr/>
            </p:nvSpPr>
            <p:spPr>
              <a:xfrm>
                <a:off x="620146" y="5864074"/>
                <a:ext cx="19176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Phí SMS, Zalo.</a:t>
                </a:r>
              </a:p>
            </p:txBody>
          </p:sp>
          <p:pic>
            <p:nvPicPr>
              <p:cNvPr id="21" name="Graphic 20" descr="Badge Follow with solid fill">
                <a:extLst>
                  <a:ext uri="{FF2B5EF4-FFF2-40B4-BE49-F238E27FC236}">
                    <a16:creationId xmlns:a16="http://schemas.microsoft.com/office/drawing/2014/main" id="{BA8D7423-8927-770B-AD8D-83A0C30C91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61063" y="5938421"/>
                <a:ext cx="159082" cy="1590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0770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E868F-0275-9926-59BE-212A3CD8D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lowchart: Alternate Process 105">
            <a:extLst>
              <a:ext uri="{FF2B5EF4-FFF2-40B4-BE49-F238E27FC236}">
                <a16:creationId xmlns:a16="http://schemas.microsoft.com/office/drawing/2014/main" id="{2EB7628A-58B1-FF0E-9392-291ECDAC0060}"/>
              </a:ext>
            </a:extLst>
          </p:cNvPr>
          <p:cNvSpPr/>
          <p:nvPr/>
        </p:nvSpPr>
        <p:spPr>
          <a:xfrm>
            <a:off x="10827945" y="0"/>
            <a:ext cx="1602463" cy="6845901"/>
          </a:xfrm>
          <a:prstGeom prst="flowChartAlternateProcess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B3B185-B7A1-2081-B33C-B32AF1206734}"/>
              </a:ext>
            </a:extLst>
          </p:cNvPr>
          <p:cNvGrpSpPr/>
          <p:nvPr/>
        </p:nvGrpSpPr>
        <p:grpSpPr>
          <a:xfrm>
            <a:off x="263497" y="117895"/>
            <a:ext cx="5539773" cy="1122973"/>
            <a:chOff x="-368148" y="-86226"/>
            <a:chExt cx="5539773" cy="11229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A529BED-8545-D99A-350C-3B77E7617B13}"/>
                </a:ext>
              </a:extLst>
            </p:cNvPr>
            <p:cNvGrpSpPr/>
            <p:nvPr/>
          </p:nvGrpSpPr>
          <p:grpSpPr>
            <a:xfrm>
              <a:off x="123881" y="132034"/>
              <a:ext cx="5047744" cy="686455"/>
              <a:chOff x="56012" y="525"/>
              <a:chExt cx="5047744" cy="686455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F467CF87-4738-5CCD-541C-C1E4EE3E1CA8}"/>
                  </a:ext>
                </a:extLst>
              </p:cNvPr>
              <p:cNvSpPr/>
              <p:nvPr/>
            </p:nvSpPr>
            <p:spPr>
              <a:xfrm>
                <a:off x="56012" y="525"/>
                <a:ext cx="5047744" cy="686455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7B6A542-0525-9C98-5402-8A54A99F32AC}"/>
                  </a:ext>
                </a:extLst>
              </p:cNvPr>
              <p:cNvSpPr txBox="1"/>
              <p:nvPr/>
            </p:nvSpPr>
            <p:spPr>
              <a:xfrm>
                <a:off x="686955" y="101065"/>
                <a:ext cx="441680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MÔ HÌNH KINH DOANH</a:t>
                </a:r>
                <a:endParaRPr lang="vi-VN" sz="3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31" name="Graphic 30" descr="Excellent with solid fill">
              <a:extLst>
                <a:ext uri="{FF2B5EF4-FFF2-40B4-BE49-F238E27FC236}">
                  <a16:creationId xmlns:a16="http://schemas.microsoft.com/office/drawing/2014/main" id="{78E7AEE8-0D35-1815-7818-EB5C88ABBC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368148" y="-86226"/>
              <a:ext cx="1122973" cy="112297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3CEAC70-29C6-2CEF-47F2-0F333C93C03A}"/>
              </a:ext>
            </a:extLst>
          </p:cNvPr>
          <p:cNvGrpSpPr/>
          <p:nvPr/>
        </p:nvGrpSpPr>
        <p:grpSpPr>
          <a:xfrm>
            <a:off x="755526" y="1240868"/>
            <a:ext cx="5272885" cy="5605033"/>
            <a:chOff x="1164854" y="1239000"/>
            <a:chExt cx="5272885" cy="5605033"/>
          </a:xfrm>
        </p:grpSpPr>
        <p:sp>
          <p:nvSpPr>
            <p:cNvPr id="50" name="Oval 48">
              <a:extLst>
                <a:ext uri="{FF2B5EF4-FFF2-40B4-BE49-F238E27FC236}">
                  <a16:creationId xmlns:a16="http://schemas.microsoft.com/office/drawing/2014/main" id="{76FD57D1-B6C5-7932-09E4-D767D3DDFA1E}"/>
                </a:ext>
              </a:extLst>
            </p:cNvPr>
            <p:cNvSpPr/>
            <p:nvPr/>
          </p:nvSpPr>
          <p:spPr>
            <a:xfrm>
              <a:off x="1720158" y="1738265"/>
              <a:ext cx="4282290" cy="4018201"/>
            </a:xfrm>
            <a:custGeom>
              <a:avLst/>
              <a:gdLst>
                <a:gd name="csX0" fmla="*/ 0 w 3419147"/>
                <a:gd name="csY0" fmla="*/ 1709574 h 3419147"/>
                <a:gd name="csX1" fmla="*/ 1709574 w 3419147"/>
                <a:gd name="csY1" fmla="*/ 0 h 3419147"/>
                <a:gd name="csX2" fmla="*/ 3419148 w 3419147"/>
                <a:gd name="csY2" fmla="*/ 1709574 h 3419147"/>
                <a:gd name="csX3" fmla="*/ 1709574 w 3419147"/>
                <a:gd name="csY3" fmla="*/ 3419148 h 3419147"/>
                <a:gd name="csX4" fmla="*/ 0 w 3419147"/>
                <a:gd name="csY4" fmla="*/ 1709574 h 3419147"/>
                <a:gd name="csX0" fmla="*/ 36100 w 3455248"/>
                <a:gd name="csY0" fmla="*/ 1749332 h 3458906"/>
                <a:gd name="csX1" fmla="*/ 671935 w 3455248"/>
                <a:gd name="csY1" fmla="*/ 642070 h 3458906"/>
                <a:gd name="csX2" fmla="*/ 1745674 w 3455248"/>
                <a:gd name="csY2" fmla="*/ 39758 h 3458906"/>
                <a:gd name="csX3" fmla="*/ 3455248 w 3455248"/>
                <a:gd name="csY3" fmla="*/ 1749332 h 3458906"/>
                <a:gd name="csX4" fmla="*/ 1745674 w 3455248"/>
                <a:gd name="csY4" fmla="*/ 3458906 h 3458906"/>
                <a:gd name="csX5" fmla="*/ 36100 w 3455248"/>
                <a:gd name="csY5" fmla="*/ 1749332 h 3458906"/>
                <a:gd name="csX0" fmla="*/ 36100 w 3463787"/>
                <a:gd name="csY0" fmla="*/ 1772080 h 3481654"/>
                <a:gd name="csX1" fmla="*/ 671935 w 3463787"/>
                <a:gd name="csY1" fmla="*/ 664818 h 3481654"/>
                <a:gd name="csX2" fmla="*/ 1745674 w 3463787"/>
                <a:gd name="csY2" fmla="*/ 62506 h 3481654"/>
                <a:gd name="csX3" fmla="*/ 2555055 w 3463787"/>
                <a:gd name="csY3" fmla="*/ 212144 h 3481654"/>
                <a:gd name="csX4" fmla="*/ 3455248 w 3463787"/>
                <a:gd name="csY4" fmla="*/ 1772080 h 3481654"/>
                <a:gd name="csX5" fmla="*/ 1745674 w 3463787"/>
                <a:gd name="csY5" fmla="*/ 3481654 h 3481654"/>
                <a:gd name="csX6" fmla="*/ 36100 w 3463787"/>
                <a:gd name="csY6" fmla="*/ 1772080 h 3481654"/>
                <a:gd name="csX0" fmla="*/ 36100 w 3610117"/>
                <a:gd name="csY0" fmla="*/ 1742355 h 3451929"/>
                <a:gd name="csX1" fmla="*/ 671935 w 3610117"/>
                <a:gd name="csY1" fmla="*/ 635093 h 3451929"/>
                <a:gd name="csX2" fmla="*/ 1745674 w 3610117"/>
                <a:gd name="csY2" fmla="*/ 32781 h 3451929"/>
                <a:gd name="csX3" fmla="*/ 2555055 w 3610117"/>
                <a:gd name="csY3" fmla="*/ 182419 h 3451929"/>
                <a:gd name="csX4" fmla="*/ 3460401 w 3610117"/>
                <a:gd name="csY4" fmla="*/ 1042498 h 3451929"/>
                <a:gd name="csX5" fmla="*/ 3455248 w 3610117"/>
                <a:gd name="csY5" fmla="*/ 1742355 h 3451929"/>
                <a:gd name="csX6" fmla="*/ 1745674 w 3610117"/>
                <a:gd name="csY6" fmla="*/ 3451929 h 3451929"/>
                <a:gd name="csX7" fmla="*/ 36100 w 3610117"/>
                <a:gd name="csY7" fmla="*/ 1742355 h 3451929"/>
                <a:gd name="csX0" fmla="*/ 36100 w 3589189"/>
                <a:gd name="csY0" fmla="*/ 1730884 h 3440458"/>
                <a:gd name="csX1" fmla="*/ 671935 w 3589189"/>
                <a:gd name="csY1" fmla="*/ 623622 h 3440458"/>
                <a:gd name="csX2" fmla="*/ 1745674 w 3589189"/>
                <a:gd name="csY2" fmla="*/ 21310 h 3440458"/>
                <a:gd name="csX3" fmla="*/ 2555055 w 3589189"/>
                <a:gd name="csY3" fmla="*/ 170948 h 3440458"/>
                <a:gd name="csX4" fmla="*/ 2763285 w 3589189"/>
                <a:gd name="csY4" fmla="*/ 714156 h 3440458"/>
                <a:gd name="csX5" fmla="*/ 3460401 w 3589189"/>
                <a:gd name="csY5" fmla="*/ 1031027 h 3440458"/>
                <a:gd name="csX6" fmla="*/ 3455248 w 3589189"/>
                <a:gd name="csY6" fmla="*/ 1730884 h 3440458"/>
                <a:gd name="csX7" fmla="*/ 1745674 w 3589189"/>
                <a:gd name="csY7" fmla="*/ 3440458 h 3440458"/>
                <a:gd name="csX8" fmla="*/ 36100 w 3589189"/>
                <a:gd name="csY8" fmla="*/ 1730884 h 3440458"/>
                <a:gd name="csX0" fmla="*/ 36100 w 3589189"/>
                <a:gd name="csY0" fmla="*/ 1713119 h 3422693"/>
                <a:gd name="csX1" fmla="*/ 671935 w 3589189"/>
                <a:gd name="csY1" fmla="*/ 605857 h 3422693"/>
                <a:gd name="csX2" fmla="*/ 1731190 w 3589189"/>
                <a:gd name="csY2" fmla="*/ 288984 h 3422693"/>
                <a:gd name="csX3" fmla="*/ 1745674 w 3589189"/>
                <a:gd name="csY3" fmla="*/ 3545 h 3422693"/>
                <a:gd name="csX4" fmla="*/ 2555055 w 3589189"/>
                <a:gd name="csY4" fmla="*/ 153183 h 3422693"/>
                <a:gd name="csX5" fmla="*/ 2763285 w 3589189"/>
                <a:gd name="csY5" fmla="*/ 696391 h 3422693"/>
                <a:gd name="csX6" fmla="*/ 3460401 w 3589189"/>
                <a:gd name="csY6" fmla="*/ 1013262 h 3422693"/>
                <a:gd name="csX7" fmla="*/ 3455248 w 3589189"/>
                <a:gd name="csY7" fmla="*/ 1713119 h 3422693"/>
                <a:gd name="csX8" fmla="*/ 1745674 w 3589189"/>
                <a:gd name="csY8" fmla="*/ 3422693 h 3422693"/>
                <a:gd name="csX9" fmla="*/ 36100 w 3589189"/>
                <a:gd name="csY9" fmla="*/ 1713119 h 3422693"/>
                <a:gd name="csX0" fmla="*/ 36100 w 3589189"/>
                <a:gd name="csY0" fmla="*/ 1713119 h 3422693"/>
                <a:gd name="csX1" fmla="*/ 671935 w 3589189"/>
                <a:gd name="csY1" fmla="*/ 605857 h 3422693"/>
                <a:gd name="csX2" fmla="*/ 988805 w 3589189"/>
                <a:gd name="csY2" fmla="*/ 35487 h 3422693"/>
                <a:gd name="csX3" fmla="*/ 1731190 w 3589189"/>
                <a:gd name="csY3" fmla="*/ 288984 h 3422693"/>
                <a:gd name="csX4" fmla="*/ 1745674 w 3589189"/>
                <a:gd name="csY4" fmla="*/ 3545 h 3422693"/>
                <a:gd name="csX5" fmla="*/ 2555055 w 3589189"/>
                <a:gd name="csY5" fmla="*/ 153183 h 3422693"/>
                <a:gd name="csX6" fmla="*/ 2763285 w 3589189"/>
                <a:gd name="csY6" fmla="*/ 696391 h 3422693"/>
                <a:gd name="csX7" fmla="*/ 3460401 w 3589189"/>
                <a:gd name="csY7" fmla="*/ 1013262 h 3422693"/>
                <a:gd name="csX8" fmla="*/ 3455248 w 3589189"/>
                <a:gd name="csY8" fmla="*/ 1713119 h 3422693"/>
                <a:gd name="csX9" fmla="*/ 1745674 w 3589189"/>
                <a:gd name="csY9" fmla="*/ 3422693 h 3422693"/>
                <a:gd name="csX10" fmla="*/ 36100 w 3589189"/>
                <a:gd name="csY10" fmla="*/ 1713119 h 3422693"/>
                <a:gd name="csX0" fmla="*/ 191500 w 3744589"/>
                <a:gd name="csY0" fmla="*/ 1713119 h 3422693"/>
                <a:gd name="csX1" fmla="*/ 112110 w 3744589"/>
                <a:gd name="csY1" fmla="*/ 977047 h 3422693"/>
                <a:gd name="csX2" fmla="*/ 827335 w 3744589"/>
                <a:gd name="csY2" fmla="*/ 605857 h 3422693"/>
                <a:gd name="csX3" fmla="*/ 1144205 w 3744589"/>
                <a:gd name="csY3" fmla="*/ 35487 h 3422693"/>
                <a:gd name="csX4" fmla="*/ 1886590 w 3744589"/>
                <a:gd name="csY4" fmla="*/ 288984 h 3422693"/>
                <a:gd name="csX5" fmla="*/ 1901074 w 3744589"/>
                <a:gd name="csY5" fmla="*/ 3545 h 3422693"/>
                <a:gd name="csX6" fmla="*/ 2710455 w 3744589"/>
                <a:gd name="csY6" fmla="*/ 153183 h 3422693"/>
                <a:gd name="csX7" fmla="*/ 2918685 w 3744589"/>
                <a:gd name="csY7" fmla="*/ 696391 h 3422693"/>
                <a:gd name="csX8" fmla="*/ 3615801 w 3744589"/>
                <a:gd name="csY8" fmla="*/ 1013262 h 3422693"/>
                <a:gd name="csX9" fmla="*/ 3610648 w 3744589"/>
                <a:gd name="csY9" fmla="*/ 1713119 h 3422693"/>
                <a:gd name="csX10" fmla="*/ 1901074 w 3744589"/>
                <a:gd name="csY10" fmla="*/ 3422693 h 3422693"/>
                <a:gd name="csX11" fmla="*/ 191500 w 3744589"/>
                <a:gd name="csY11" fmla="*/ 1713119 h 3422693"/>
                <a:gd name="csX0" fmla="*/ 98295 w 3651384"/>
                <a:gd name="csY0" fmla="*/ 1713119 h 3422693"/>
                <a:gd name="csX1" fmla="*/ 444418 w 3651384"/>
                <a:gd name="csY1" fmla="*/ 1583629 h 3422693"/>
                <a:gd name="csX2" fmla="*/ 18905 w 3651384"/>
                <a:gd name="csY2" fmla="*/ 977047 h 3422693"/>
                <a:gd name="csX3" fmla="*/ 734130 w 3651384"/>
                <a:gd name="csY3" fmla="*/ 605857 h 3422693"/>
                <a:gd name="csX4" fmla="*/ 1051000 w 3651384"/>
                <a:gd name="csY4" fmla="*/ 35487 h 3422693"/>
                <a:gd name="csX5" fmla="*/ 1793385 w 3651384"/>
                <a:gd name="csY5" fmla="*/ 288984 h 3422693"/>
                <a:gd name="csX6" fmla="*/ 1807869 w 3651384"/>
                <a:gd name="csY6" fmla="*/ 3545 h 3422693"/>
                <a:gd name="csX7" fmla="*/ 2617250 w 3651384"/>
                <a:gd name="csY7" fmla="*/ 153183 h 3422693"/>
                <a:gd name="csX8" fmla="*/ 2825480 w 3651384"/>
                <a:gd name="csY8" fmla="*/ 696391 h 3422693"/>
                <a:gd name="csX9" fmla="*/ 3522596 w 3651384"/>
                <a:gd name="csY9" fmla="*/ 1013262 h 3422693"/>
                <a:gd name="csX10" fmla="*/ 3517443 w 3651384"/>
                <a:gd name="csY10" fmla="*/ 1713119 h 3422693"/>
                <a:gd name="csX11" fmla="*/ 1807869 w 3651384"/>
                <a:gd name="csY11" fmla="*/ 3422693 h 3422693"/>
                <a:gd name="csX12" fmla="*/ 98295 w 3651384"/>
                <a:gd name="csY12" fmla="*/ 1713119 h 3422693"/>
                <a:gd name="csX0" fmla="*/ 496648 w 3651384"/>
                <a:gd name="csY0" fmla="*/ 2183899 h 3427019"/>
                <a:gd name="csX1" fmla="*/ 444418 w 3651384"/>
                <a:gd name="csY1" fmla="*/ 1583629 h 3427019"/>
                <a:gd name="csX2" fmla="*/ 18905 w 3651384"/>
                <a:gd name="csY2" fmla="*/ 977047 h 3427019"/>
                <a:gd name="csX3" fmla="*/ 734130 w 3651384"/>
                <a:gd name="csY3" fmla="*/ 605857 h 3427019"/>
                <a:gd name="csX4" fmla="*/ 1051000 w 3651384"/>
                <a:gd name="csY4" fmla="*/ 35487 h 3427019"/>
                <a:gd name="csX5" fmla="*/ 1793385 w 3651384"/>
                <a:gd name="csY5" fmla="*/ 288984 h 3427019"/>
                <a:gd name="csX6" fmla="*/ 1807869 w 3651384"/>
                <a:gd name="csY6" fmla="*/ 3545 h 3427019"/>
                <a:gd name="csX7" fmla="*/ 2617250 w 3651384"/>
                <a:gd name="csY7" fmla="*/ 153183 h 3427019"/>
                <a:gd name="csX8" fmla="*/ 2825480 w 3651384"/>
                <a:gd name="csY8" fmla="*/ 696391 h 3427019"/>
                <a:gd name="csX9" fmla="*/ 3522596 w 3651384"/>
                <a:gd name="csY9" fmla="*/ 1013262 h 3427019"/>
                <a:gd name="csX10" fmla="*/ 3517443 w 3651384"/>
                <a:gd name="csY10" fmla="*/ 1713119 h 3427019"/>
                <a:gd name="csX11" fmla="*/ 1807869 w 3651384"/>
                <a:gd name="csY11" fmla="*/ 3422693 h 3427019"/>
                <a:gd name="csX12" fmla="*/ 496648 w 3651384"/>
                <a:gd name="csY12" fmla="*/ 2183899 h 3427019"/>
                <a:gd name="csX0" fmla="*/ 48247 w 3664710"/>
                <a:gd name="csY0" fmla="*/ 2401182 h 3433491"/>
                <a:gd name="csX1" fmla="*/ 457744 w 3664710"/>
                <a:gd name="csY1" fmla="*/ 1583629 h 3433491"/>
                <a:gd name="csX2" fmla="*/ 32231 w 3664710"/>
                <a:gd name="csY2" fmla="*/ 977047 h 3433491"/>
                <a:gd name="csX3" fmla="*/ 747456 w 3664710"/>
                <a:gd name="csY3" fmla="*/ 605857 h 3433491"/>
                <a:gd name="csX4" fmla="*/ 1064326 w 3664710"/>
                <a:gd name="csY4" fmla="*/ 35487 h 3433491"/>
                <a:gd name="csX5" fmla="*/ 1806711 w 3664710"/>
                <a:gd name="csY5" fmla="*/ 288984 h 3433491"/>
                <a:gd name="csX6" fmla="*/ 1821195 w 3664710"/>
                <a:gd name="csY6" fmla="*/ 3545 h 3433491"/>
                <a:gd name="csX7" fmla="*/ 2630576 w 3664710"/>
                <a:gd name="csY7" fmla="*/ 153183 h 3433491"/>
                <a:gd name="csX8" fmla="*/ 2838806 w 3664710"/>
                <a:gd name="csY8" fmla="*/ 696391 h 3433491"/>
                <a:gd name="csX9" fmla="*/ 3535922 w 3664710"/>
                <a:gd name="csY9" fmla="*/ 1013262 h 3433491"/>
                <a:gd name="csX10" fmla="*/ 3530769 w 3664710"/>
                <a:gd name="csY10" fmla="*/ 1713119 h 3433491"/>
                <a:gd name="csX11" fmla="*/ 1821195 w 3664710"/>
                <a:gd name="csY11" fmla="*/ 3422693 h 3433491"/>
                <a:gd name="csX12" fmla="*/ 48247 w 3664710"/>
                <a:gd name="csY12" fmla="*/ 2401182 h 3433491"/>
                <a:gd name="csX0" fmla="*/ 180856 w 3797319"/>
                <a:gd name="csY0" fmla="*/ 2401182 h 3431669"/>
                <a:gd name="csX1" fmla="*/ 590353 w 3797319"/>
                <a:gd name="csY1" fmla="*/ 1583629 h 3431669"/>
                <a:gd name="csX2" fmla="*/ 164840 w 3797319"/>
                <a:gd name="csY2" fmla="*/ 977047 h 3431669"/>
                <a:gd name="csX3" fmla="*/ 880065 w 3797319"/>
                <a:gd name="csY3" fmla="*/ 605857 h 3431669"/>
                <a:gd name="csX4" fmla="*/ 1196935 w 3797319"/>
                <a:gd name="csY4" fmla="*/ 35487 h 3431669"/>
                <a:gd name="csX5" fmla="*/ 1939320 w 3797319"/>
                <a:gd name="csY5" fmla="*/ 288984 h 3431669"/>
                <a:gd name="csX6" fmla="*/ 1953804 w 3797319"/>
                <a:gd name="csY6" fmla="*/ 3545 h 3431669"/>
                <a:gd name="csX7" fmla="*/ 2763185 w 3797319"/>
                <a:gd name="csY7" fmla="*/ 153183 h 3431669"/>
                <a:gd name="csX8" fmla="*/ 2971415 w 3797319"/>
                <a:gd name="csY8" fmla="*/ 696391 h 3431669"/>
                <a:gd name="csX9" fmla="*/ 3668531 w 3797319"/>
                <a:gd name="csY9" fmla="*/ 1013262 h 3431669"/>
                <a:gd name="csX10" fmla="*/ 3663378 w 3797319"/>
                <a:gd name="csY10" fmla="*/ 1713119 h 3431669"/>
                <a:gd name="csX11" fmla="*/ 1953804 w 3797319"/>
                <a:gd name="csY11" fmla="*/ 3422693 h 3431669"/>
                <a:gd name="csX12" fmla="*/ 180856 w 3797319"/>
                <a:gd name="csY12" fmla="*/ 2401182 h 3431669"/>
                <a:gd name="csX0" fmla="*/ 34921 w 3651384"/>
                <a:gd name="csY0" fmla="*/ 2401182 h 3444424"/>
                <a:gd name="csX1" fmla="*/ 444418 w 3651384"/>
                <a:gd name="csY1" fmla="*/ 1583629 h 3444424"/>
                <a:gd name="csX2" fmla="*/ 18905 w 3651384"/>
                <a:gd name="csY2" fmla="*/ 977047 h 3444424"/>
                <a:gd name="csX3" fmla="*/ 734130 w 3651384"/>
                <a:gd name="csY3" fmla="*/ 605857 h 3444424"/>
                <a:gd name="csX4" fmla="*/ 1051000 w 3651384"/>
                <a:gd name="csY4" fmla="*/ 35487 h 3444424"/>
                <a:gd name="csX5" fmla="*/ 1793385 w 3651384"/>
                <a:gd name="csY5" fmla="*/ 288984 h 3444424"/>
                <a:gd name="csX6" fmla="*/ 1807869 w 3651384"/>
                <a:gd name="csY6" fmla="*/ 3545 h 3444424"/>
                <a:gd name="csX7" fmla="*/ 2617250 w 3651384"/>
                <a:gd name="csY7" fmla="*/ 153183 h 3444424"/>
                <a:gd name="csX8" fmla="*/ 2825480 w 3651384"/>
                <a:gd name="csY8" fmla="*/ 696391 h 3444424"/>
                <a:gd name="csX9" fmla="*/ 3522596 w 3651384"/>
                <a:gd name="csY9" fmla="*/ 1013262 h 3444424"/>
                <a:gd name="csX10" fmla="*/ 3517443 w 3651384"/>
                <a:gd name="csY10" fmla="*/ 1713119 h 3444424"/>
                <a:gd name="csX11" fmla="*/ 1807869 w 3651384"/>
                <a:gd name="csY11" fmla="*/ 3422693 h 3444424"/>
                <a:gd name="csX12" fmla="*/ 878985 w 3651384"/>
                <a:gd name="csY12" fmla="*/ 2660992 h 3444424"/>
                <a:gd name="csX13" fmla="*/ 34921 w 3651384"/>
                <a:gd name="csY13" fmla="*/ 2401182 h 3444424"/>
                <a:gd name="csX0" fmla="*/ 34921 w 3651384"/>
                <a:gd name="csY0" fmla="*/ 2401182 h 3566811"/>
                <a:gd name="csX1" fmla="*/ 444418 w 3651384"/>
                <a:gd name="csY1" fmla="*/ 1583629 h 3566811"/>
                <a:gd name="csX2" fmla="*/ 18905 w 3651384"/>
                <a:gd name="csY2" fmla="*/ 977047 h 3566811"/>
                <a:gd name="csX3" fmla="*/ 734130 w 3651384"/>
                <a:gd name="csY3" fmla="*/ 605857 h 3566811"/>
                <a:gd name="csX4" fmla="*/ 1051000 w 3651384"/>
                <a:gd name="csY4" fmla="*/ 35487 h 3566811"/>
                <a:gd name="csX5" fmla="*/ 1793385 w 3651384"/>
                <a:gd name="csY5" fmla="*/ 288984 h 3566811"/>
                <a:gd name="csX6" fmla="*/ 1807869 w 3651384"/>
                <a:gd name="csY6" fmla="*/ 3545 h 3566811"/>
                <a:gd name="csX7" fmla="*/ 2617250 w 3651384"/>
                <a:gd name="csY7" fmla="*/ 153183 h 3566811"/>
                <a:gd name="csX8" fmla="*/ 2825480 w 3651384"/>
                <a:gd name="csY8" fmla="*/ 696391 h 3566811"/>
                <a:gd name="csX9" fmla="*/ 3522596 w 3651384"/>
                <a:gd name="csY9" fmla="*/ 1013262 h 3566811"/>
                <a:gd name="csX10" fmla="*/ 3517443 w 3651384"/>
                <a:gd name="csY10" fmla="*/ 1713119 h 3566811"/>
                <a:gd name="csX11" fmla="*/ 1807869 w 3651384"/>
                <a:gd name="csY11" fmla="*/ 3422693 h 3566811"/>
                <a:gd name="csX12" fmla="*/ 1096267 w 3651384"/>
                <a:gd name="csY12" fmla="*/ 3385268 h 3566811"/>
                <a:gd name="csX13" fmla="*/ 878985 w 3651384"/>
                <a:gd name="csY13" fmla="*/ 2660992 h 3566811"/>
                <a:gd name="csX14" fmla="*/ 34921 w 3651384"/>
                <a:gd name="csY14" fmla="*/ 2401182 h 3566811"/>
                <a:gd name="csX0" fmla="*/ 34921 w 3651384"/>
                <a:gd name="csY0" fmla="*/ 2401182 h 3441393"/>
                <a:gd name="csX1" fmla="*/ 444418 w 3651384"/>
                <a:gd name="csY1" fmla="*/ 1583629 h 3441393"/>
                <a:gd name="csX2" fmla="*/ 18905 w 3651384"/>
                <a:gd name="csY2" fmla="*/ 977047 h 3441393"/>
                <a:gd name="csX3" fmla="*/ 734130 w 3651384"/>
                <a:gd name="csY3" fmla="*/ 605857 h 3441393"/>
                <a:gd name="csX4" fmla="*/ 1051000 w 3651384"/>
                <a:gd name="csY4" fmla="*/ 35487 h 3441393"/>
                <a:gd name="csX5" fmla="*/ 1793385 w 3651384"/>
                <a:gd name="csY5" fmla="*/ 288984 h 3441393"/>
                <a:gd name="csX6" fmla="*/ 1807869 w 3651384"/>
                <a:gd name="csY6" fmla="*/ 3545 h 3441393"/>
                <a:gd name="csX7" fmla="*/ 2617250 w 3651384"/>
                <a:gd name="csY7" fmla="*/ 153183 h 3441393"/>
                <a:gd name="csX8" fmla="*/ 2825480 w 3651384"/>
                <a:gd name="csY8" fmla="*/ 696391 h 3441393"/>
                <a:gd name="csX9" fmla="*/ 3522596 w 3651384"/>
                <a:gd name="csY9" fmla="*/ 1013262 h 3441393"/>
                <a:gd name="csX10" fmla="*/ 3517443 w 3651384"/>
                <a:gd name="csY10" fmla="*/ 1713119 h 3441393"/>
                <a:gd name="csX11" fmla="*/ 1835029 w 3651384"/>
                <a:gd name="csY11" fmla="*/ 3142035 h 3441393"/>
                <a:gd name="csX12" fmla="*/ 1096267 w 3651384"/>
                <a:gd name="csY12" fmla="*/ 3385268 h 3441393"/>
                <a:gd name="csX13" fmla="*/ 878985 w 3651384"/>
                <a:gd name="csY13" fmla="*/ 2660992 h 3441393"/>
                <a:gd name="csX14" fmla="*/ 34921 w 3651384"/>
                <a:gd name="csY14" fmla="*/ 2401182 h 3441393"/>
                <a:gd name="csX0" fmla="*/ 34921 w 3713299"/>
                <a:gd name="csY0" fmla="*/ 2401182 h 3423436"/>
                <a:gd name="csX1" fmla="*/ 444418 w 3713299"/>
                <a:gd name="csY1" fmla="*/ 1583629 h 3423436"/>
                <a:gd name="csX2" fmla="*/ 18905 w 3713299"/>
                <a:gd name="csY2" fmla="*/ 977047 h 3423436"/>
                <a:gd name="csX3" fmla="*/ 734130 w 3713299"/>
                <a:gd name="csY3" fmla="*/ 605857 h 3423436"/>
                <a:gd name="csX4" fmla="*/ 1051000 w 3713299"/>
                <a:gd name="csY4" fmla="*/ 35487 h 3423436"/>
                <a:gd name="csX5" fmla="*/ 1793385 w 3713299"/>
                <a:gd name="csY5" fmla="*/ 288984 h 3423436"/>
                <a:gd name="csX6" fmla="*/ 1807869 w 3713299"/>
                <a:gd name="csY6" fmla="*/ 3545 h 3423436"/>
                <a:gd name="csX7" fmla="*/ 2617250 w 3713299"/>
                <a:gd name="csY7" fmla="*/ 153183 h 3423436"/>
                <a:gd name="csX8" fmla="*/ 2825480 w 3713299"/>
                <a:gd name="csY8" fmla="*/ 696391 h 3423436"/>
                <a:gd name="csX9" fmla="*/ 3522596 w 3713299"/>
                <a:gd name="csY9" fmla="*/ 1013262 h 3423436"/>
                <a:gd name="csX10" fmla="*/ 3517443 w 3713299"/>
                <a:gd name="csY10" fmla="*/ 1713119 h 3423436"/>
                <a:gd name="csX11" fmla="*/ 3622184 w 3713299"/>
                <a:gd name="csY11" fmla="*/ 2470868 h 3423436"/>
                <a:gd name="csX12" fmla="*/ 1835029 w 3713299"/>
                <a:gd name="csY12" fmla="*/ 3142035 h 3423436"/>
                <a:gd name="csX13" fmla="*/ 1096267 w 3713299"/>
                <a:gd name="csY13" fmla="*/ 3385268 h 3423436"/>
                <a:gd name="csX14" fmla="*/ 878985 w 3713299"/>
                <a:gd name="csY14" fmla="*/ 2660992 h 3423436"/>
                <a:gd name="csX15" fmla="*/ 34921 w 3713299"/>
                <a:gd name="csY15" fmla="*/ 2401182 h 3423436"/>
                <a:gd name="csX0" fmla="*/ 34921 w 3643422"/>
                <a:gd name="csY0" fmla="*/ 2401182 h 3421323"/>
                <a:gd name="csX1" fmla="*/ 444418 w 3643422"/>
                <a:gd name="csY1" fmla="*/ 1583629 h 3421323"/>
                <a:gd name="csX2" fmla="*/ 18905 w 3643422"/>
                <a:gd name="csY2" fmla="*/ 977047 h 3421323"/>
                <a:gd name="csX3" fmla="*/ 734130 w 3643422"/>
                <a:gd name="csY3" fmla="*/ 605857 h 3421323"/>
                <a:gd name="csX4" fmla="*/ 1051000 w 3643422"/>
                <a:gd name="csY4" fmla="*/ 35487 h 3421323"/>
                <a:gd name="csX5" fmla="*/ 1793385 w 3643422"/>
                <a:gd name="csY5" fmla="*/ 288984 h 3421323"/>
                <a:gd name="csX6" fmla="*/ 1807869 w 3643422"/>
                <a:gd name="csY6" fmla="*/ 3545 h 3421323"/>
                <a:gd name="csX7" fmla="*/ 2617250 w 3643422"/>
                <a:gd name="csY7" fmla="*/ 153183 h 3421323"/>
                <a:gd name="csX8" fmla="*/ 2825480 w 3643422"/>
                <a:gd name="csY8" fmla="*/ 696391 h 3421323"/>
                <a:gd name="csX9" fmla="*/ 3522596 w 3643422"/>
                <a:gd name="csY9" fmla="*/ 1013262 h 3421323"/>
                <a:gd name="csX10" fmla="*/ 3517443 w 3643422"/>
                <a:gd name="csY10" fmla="*/ 1713119 h 3421323"/>
                <a:gd name="csX11" fmla="*/ 3622184 w 3643422"/>
                <a:gd name="csY11" fmla="*/ 2470868 h 3421323"/>
                <a:gd name="csX12" fmla="*/ 2671570 w 3643422"/>
                <a:gd name="csY12" fmla="*/ 2597616 h 3421323"/>
                <a:gd name="csX13" fmla="*/ 1835029 w 3643422"/>
                <a:gd name="csY13" fmla="*/ 3142035 h 3421323"/>
                <a:gd name="csX14" fmla="*/ 1096267 w 3643422"/>
                <a:gd name="csY14" fmla="*/ 3385268 h 3421323"/>
                <a:gd name="csX15" fmla="*/ 878985 w 3643422"/>
                <a:gd name="csY15" fmla="*/ 2660992 h 3421323"/>
                <a:gd name="csX16" fmla="*/ 34921 w 3643422"/>
                <a:gd name="csY16" fmla="*/ 2401182 h 3421323"/>
                <a:gd name="csX0" fmla="*/ 34921 w 3633683"/>
                <a:gd name="csY0" fmla="*/ 2401182 h 3421323"/>
                <a:gd name="csX1" fmla="*/ 444418 w 3633683"/>
                <a:gd name="csY1" fmla="*/ 1583629 h 3421323"/>
                <a:gd name="csX2" fmla="*/ 18905 w 3633683"/>
                <a:gd name="csY2" fmla="*/ 977047 h 3421323"/>
                <a:gd name="csX3" fmla="*/ 734130 w 3633683"/>
                <a:gd name="csY3" fmla="*/ 605857 h 3421323"/>
                <a:gd name="csX4" fmla="*/ 1051000 w 3633683"/>
                <a:gd name="csY4" fmla="*/ 35487 h 3421323"/>
                <a:gd name="csX5" fmla="*/ 1793385 w 3633683"/>
                <a:gd name="csY5" fmla="*/ 288984 h 3421323"/>
                <a:gd name="csX6" fmla="*/ 1807869 w 3633683"/>
                <a:gd name="csY6" fmla="*/ 3545 h 3421323"/>
                <a:gd name="csX7" fmla="*/ 2617250 w 3633683"/>
                <a:gd name="csY7" fmla="*/ 153183 h 3421323"/>
                <a:gd name="csX8" fmla="*/ 2825480 w 3633683"/>
                <a:gd name="csY8" fmla="*/ 696391 h 3421323"/>
                <a:gd name="csX9" fmla="*/ 3522596 w 3633683"/>
                <a:gd name="csY9" fmla="*/ 1013262 h 3421323"/>
                <a:gd name="csX10" fmla="*/ 3227732 w 3633683"/>
                <a:gd name="csY10" fmla="*/ 1731226 h 3421323"/>
                <a:gd name="csX11" fmla="*/ 3622184 w 3633683"/>
                <a:gd name="csY11" fmla="*/ 2470868 h 3421323"/>
                <a:gd name="csX12" fmla="*/ 2671570 w 3633683"/>
                <a:gd name="csY12" fmla="*/ 2597616 h 3421323"/>
                <a:gd name="csX13" fmla="*/ 1835029 w 3633683"/>
                <a:gd name="csY13" fmla="*/ 3142035 h 3421323"/>
                <a:gd name="csX14" fmla="*/ 1096267 w 3633683"/>
                <a:gd name="csY14" fmla="*/ 3385268 h 3421323"/>
                <a:gd name="csX15" fmla="*/ 878985 w 3633683"/>
                <a:gd name="csY15" fmla="*/ 2660992 h 3421323"/>
                <a:gd name="csX16" fmla="*/ 34921 w 3633683"/>
                <a:gd name="csY16" fmla="*/ 2401182 h 3421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633683" h="3421323">
                  <a:moveTo>
                    <a:pt x="34921" y="2401182"/>
                  </a:moveTo>
                  <a:cubicBezTo>
                    <a:pt x="-37507" y="2221622"/>
                    <a:pt x="457650" y="1706308"/>
                    <a:pt x="444418" y="1583629"/>
                  </a:cubicBezTo>
                  <a:cubicBezTo>
                    <a:pt x="431186" y="1460950"/>
                    <a:pt x="-106335" y="1132464"/>
                    <a:pt x="18905" y="977047"/>
                  </a:cubicBezTo>
                  <a:cubicBezTo>
                    <a:pt x="144145" y="821630"/>
                    <a:pt x="595310" y="780891"/>
                    <a:pt x="734130" y="605857"/>
                  </a:cubicBezTo>
                  <a:cubicBezTo>
                    <a:pt x="911021" y="388117"/>
                    <a:pt x="874457" y="88299"/>
                    <a:pt x="1051000" y="35487"/>
                  </a:cubicBezTo>
                  <a:cubicBezTo>
                    <a:pt x="1227543" y="-17325"/>
                    <a:pt x="1685347" y="356173"/>
                    <a:pt x="1793385" y="288984"/>
                  </a:cubicBezTo>
                  <a:cubicBezTo>
                    <a:pt x="1901423" y="221795"/>
                    <a:pt x="1670558" y="26179"/>
                    <a:pt x="1807869" y="3545"/>
                  </a:cubicBezTo>
                  <a:cubicBezTo>
                    <a:pt x="1945180" y="-19089"/>
                    <a:pt x="2414452" y="70905"/>
                    <a:pt x="2617250" y="153183"/>
                  </a:cubicBezTo>
                  <a:cubicBezTo>
                    <a:pt x="2820048" y="235461"/>
                    <a:pt x="2674589" y="553045"/>
                    <a:pt x="2825480" y="696391"/>
                  </a:cubicBezTo>
                  <a:cubicBezTo>
                    <a:pt x="2976371" y="839737"/>
                    <a:pt x="3440465" y="810611"/>
                    <a:pt x="3522596" y="1013262"/>
                  </a:cubicBezTo>
                  <a:cubicBezTo>
                    <a:pt x="3604727" y="1215913"/>
                    <a:pt x="3306196" y="1530541"/>
                    <a:pt x="3227732" y="1731226"/>
                  </a:cubicBezTo>
                  <a:cubicBezTo>
                    <a:pt x="3149269" y="1931911"/>
                    <a:pt x="3720913" y="2293274"/>
                    <a:pt x="3622184" y="2470868"/>
                  </a:cubicBezTo>
                  <a:cubicBezTo>
                    <a:pt x="3523455" y="2648463"/>
                    <a:pt x="2969429" y="2485755"/>
                    <a:pt x="2671570" y="2597616"/>
                  </a:cubicBezTo>
                  <a:cubicBezTo>
                    <a:pt x="2373711" y="2709477"/>
                    <a:pt x="2097579" y="3010760"/>
                    <a:pt x="1835029" y="3142035"/>
                  </a:cubicBezTo>
                  <a:cubicBezTo>
                    <a:pt x="1572479" y="3273310"/>
                    <a:pt x="1251081" y="3512218"/>
                    <a:pt x="1096267" y="3385268"/>
                  </a:cubicBezTo>
                  <a:cubicBezTo>
                    <a:pt x="941453" y="3258318"/>
                    <a:pt x="1086054" y="2785775"/>
                    <a:pt x="878985" y="2660992"/>
                  </a:cubicBezTo>
                  <a:cubicBezTo>
                    <a:pt x="583494" y="2490740"/>
                    <a:pt x="107349" y="2580742"/>
                    <a:pt x="34921" y="2401182"/>
                  </a:cubicBezTo>
                  <a:close/>
                </a:path>
              </a:pathLst>
            </a:custGeom>
            <a:noFill/>
            <a:ln>
              <a:solidFill>
                <a:srgbClr val="433DB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91FC92C-4667-8FC8-6186-650DD8687D58}"/>
                </a:ext>
              </a:extLst>
            </p:cNvPr>
            <p:cNvSpPr/>
            <p:nvPr/>
          </p:nvSpPr>
          <p:spPr>
            <a:xfrm>
              <a:off x="1972857" y="2001543"/>
              <a:ext cx="3633683" cy="3421323"/>
            </a:xfrm>
            <a:custGeom>
              <a:avLst/>
              <a:gdLst>
                <a:gd name="csX0" fmla="*/ 0 w 3419147"/>
                <a:gd name="csY0" fmla="*/ 1709574 h 3419147"/>
                <a:gd name="csX1" fmla="*/ 1709574 w 3419147"/>
                <a:gd name="csY1" fmla="*/ 0 h 3419147"/>
                <a:gd name="csX2" fmla="*/ 3419148 w 3419147"/>
                <a:gd name="csY2" fmla="*/ 1709574 h 3419147"/>
                <a:gd name="csX3" fmla="*/ 1709574 w 3419147"/>
                <a:gd name="csY3" fmla="*/ 3419148 h 3419147"/>
                <a:gd name="csX4" fmla="*/ 0 w 3419147"/>
                <a:gd name="csY4" fmla="*/ 1709574 h 3419147"/>
                <a:gd name="csX0" fmla="*/ 36100 w 3455248"/>
                <a:gd name="csY0" fmla="*/ 1749332 h 3458906"/>
                <a:gd name="csX1" fmla="*/ 671935 w 3455248"/>
                <a:gd name="csY1" fmla="*/ 642070 h 3458906"/>
                <a:gd name="csX2" fmla="*/ 1745674 w 3455248"/>
                <a:gd name="csY2" fmla="*/ 39758 h 3458906"/>
                <a:gd name="csX3" fmla="*/ 3455248 w 3455248"/>
                <a:gd name="csY3" fmla="*/ 1749332 h 3458906"/>
                <a:gd name="csX4" fmla="*/ 1745674 w 3455248"/>
                <a:gd name="csY4" fmla="*/ 3458906 h 3458906"/>
                <a:gd name="csX5" fmla="*/ 36100 w 3455248"/>
                <a:gd name="csY5" fmla="*/ 1749332 h 3458906"/>
                <a:gd name="csX0" fmla="*/ 36100 w 3463787"/>
                <a:gd name="csY0" fmla="*/ 1772080 h 3481654"/>
                <a:gd name="csX1" fmla="*/ 671935 w 3463787"/>
                <a:gd name="csY1" fmla="*/ 664818 h 3481654"/>
                <a:gd name="csX2" fmla="*/ 1745674 w 3463787"/>
                <a:gd name="csY2" fmla="*/ 62506 h 3481654"/>
                <a:gd name="csX3" fmla="*/ 2555055 w 3463787"/>
                <a:gd name="csY3" fmla="*/ 212144 h 3481654"/>
                <a:gd name="csX4" fmla="*/ 3455248 w 3463787"/>
                <a:gd name="csY4" fmla="*/ 1772080 h 3481654"/>
                <a:gd name="csX5" fmla="*/ 1745674 w 3463787"/>
                <a:gd name="csY5" fmla="*/ 3481654 h 3481654"/>
                <a:gd name="csX6" fmla="*/ 36100 w 3463787"/>
                <a:gd name="csY6" fmla="*/ 1772080 h 3481654"/>
                <a:gd name="csX0" fmla="*/ 36100 w 3610117"/>
                <a:gd name="csY0" fmla="*/ 1742355 h 3451929"/>
                <a:gd name="csX1" fmla="*/ 671935 w 3610117"/>
                <a:gd name="csY1" fmla="*/ 635093 h 3451929"/>
                <a:gd name="csX2" fmla="*/ 1745674 w 3610117"/>
                <a:gd name="csY2" fmla="*/ 32781 h 3451929"/>
                <a:gd name="csX3" fmla="*/ 2555055 w 3610117"/>
                <a:gd name="csY3" fmla="*/ 182419 h 3451929"/>
                <a:gd name="csX4" fmla="*/ 3460401 w 3610117"/>
                <a:gd name="csY4" fmla="*/ 1042498 h 3451929"/>
                <a:gd name="csX5" fmla="*/ 3455248 w 3610117"/>
                <a:gd name="csY5" fmla="*/ 1742355 h 3451929"/>
                <a:gd name="csX6" fmla="*/ 1745674 w 3610117"/>
                <a:gd name="csY6" fmla="*/ 3451929 h 3451929"/>
                <a:gd name="csX7" fmla="*/ 36100 w 3610117"/>
                <a:gd name="csY7" fmla="*/ 1742355 h 3451929"/>
                <a:gd name="csX0" fmla="*/ 36100 w 3589189"/>
                <a:gd name="csY0" fmla="*/ 1730884 h 3440458"/>
                <a:gd name="csX1" fmla="*/ 671935 w 3589189"/>
                <a:gd name="csY1" fmla="*/ 623622 h 3440458"/>
                <a:gd name="csX2" fmla="*/ 1745674 w 3589189"/>
                <a:gd name="csY2" fmla="*/ 21310 h 3440458"/>
                <a:gd name="csX3" fmla="*/ 2555055 w 3589189"/>
                <a:gd name="csY3" fmla="*/ 170948 h 3440458"/>
                <a:gd name="csX4" fmla="*/ 2763285 w 3589189"/>
                <a:gd name="csY4" fmla="*/ 714156 h 3440458"/>
                <a:gd name="csX5" fmla="*/ 3460401 w 3589189"/>
                <a:gd name="csY5" fmla="*/ 1031027 h 3440458"/>
                <a:gd name="csX6" fmla="*/ 3455248 w 3589189"/>
                <a:gd name="csY6" fmla="*/ 1730884 h 3440458"/>
                <a:gd name="csX7" fmla="*/ 1745674 w 3589189"/>
                <a:gd name="csY7" fmla="*/ 3440458 h 3440458"/>
                <a:gd name="csX8" fmla="*/ 36100 w 3589189"/>
                <a:gd name="csY8" fmla="*/ 1730884 h 3440458"/>
                <a:gd name="csX0" fmla="*/ 36100 w 3589189"/>
                <a:gd name="csY0" fmla="*/ 1713119 h 3422693"/>
                <a:gd name="csX1" fmla="*/ 671935 w 3589189"/>
                <a:gd name="csY1" fmla="*/ 605857 h 3422693"/>
                <a:gd name="csX2" fmla="*/ 1731190 w 3589189"/>
                <a:gd name="csY2" fmla="*/ 288984 h 3422693"/>
                <a:gd name="csX3" fmla="*/ 1745674 w 3589189"/>
                <a:gd name="csY3" fmla="*/ 3545 h 3422693"/>
                <a:gd name="csX4" fmla="*/ 2555055 w 3589189"/>
                <a:gd name="csY4" fmla="*/ 153183 h 3422693"/>
                <a:gd name="csX5" fmla="*/ 2763285 w 3589189"/>
                <a:gd name="csY5" fmla="*/ 696391 h 3422693"/>
                <a:gd name="csX6" fmla="*/ 3460401 w 3589189"/>
                <a:gd name="csY6" fmla="*/ 1013262 h 3422693"/>
                <a:gd name="csX7" fmla="*/ 3455248 w 3589189"/>
                <a:gd name="csY7" fmla="*/ 1713119 h 3422693"/>
                <a:gd name="csX8" fmla="*/ 1745674 w 3589189"/>
                <a:gd name="csY8" fmla="*/ 3422693 h 3422693"/>
                <a:gd name="csX9" fmla="*/ 36100 w 3589189"/>
                <a:gd name="csY9" fmla="*/ 1713119 h 3422693"/>
                <a:gd name="csX0" fmla="*/ 36100 w 3589189"/>
                <a:gd name="csY0" fmla="*/ 1713119 h 3422693"/>
                <a:gd name="csX1" fmla="*/ 671935 w 3589189"/>
                <a:gd name="csY1" fmla="*/ 605857 h 3422693"/>
                <a:gd name="csX2" fmla="*/ 988805 w 3589189"/>
                <a:gd name="csY2" fmla="*/ 35487 h 3422693"/>
                <a:gd name="csX3" fmla="*/ 1731190 w 3589189"/>
                <a:gd name="csY3" fmla="*/ 288984 h 3422693"/>
                <a:gd name="csX4" fmla="*/ 1745674 w 3589189"/>
                <a:gd name="csY4" fmla="*/ 3545 h 3422693"/>
                <a:gd name="csX5" fmla="*/ 2555055 w 3589189"/>
                <a:gd name="csY5" fmla="*/ 153183 h 3422693"/>
                <a:gd name="csX6" fmla="*/ 2763285 w 3589189"/>
                <a:gd name="csY6" fmla="*/ 696391 h 3422693"/>
                <a:gd name="csX7" fmla="*/ 3460401 w 3589189"/>
                <a:gd name="csY7" fmla="*/ 1013262 h 3422693"/>
                <a:gd name="csX8" fmla="*/ 3455248 w 3589189"/>
                <a:gd name="csY8" fmla="*/ 1713119 h 3422693"/>
                <a:gd name="csX9" fmla="*/ 1745674 w 3589189"/>
                <a:gd name="csY9" fmla="*/ 3422693 h 3422693"/>
                <a:gd name="csX10" fmla="*/ 36100 w 3589189"/>
                <a:gd name="csY10" fmla="*/ 1713119 h 3422693"/>
                <a:gd name="csX0" fmla="*/ 191500 w 3744589"/>
                <a:gd name="csY0" fmla="*/ 1713119 h 3422693"/>
                <a:gd name="csX1" fmla="*/ 112110 w 3744589"/>
                <a:gd name="csY1" fmla="*/ 977047 h 3422693"/>
                <a:gd name="csX2" fmla="*/ 827335 w 3744589"/>
                <a:gd name="csY2" fmla="*/ 605857 h 3422693"/>
                <a:gd name="csX3" fmla="*/ 1144205 w 3744589"/>
                <a:gd name="csY3" fmla="*/ 35487 h 3422693"/>
                <a:gd name="csX4" fmla="*/ 1886590 w 3744589"/>
                <a:gd name="csY4" fmla="*/ 288984 h 3422693"/>
                <a:gd name="csX5" fmla="*/ 1901074 w 3744589"/>
                <a:gd name="csY5" fmla="*/ 3545 h 3422693"/>
                <a:gd name="csX6" fmla="*/ 2710455 w 3744589"/>
                <a:gd name="csY6" fmla="*/ 153183 h 3422693"/>
                <a:gd name="csX7" fmla="*/ 2918685 w 3744589"/>
                <a:gd name="csY7" fmla="*/ 696391 h 3422693"/>
                <a:gd name="csX8" fmla="*/ 3615801 w 3744589"/>
                <a:gd name="csY8" fmla="*/ 1013262 h 3422693"/>
                <a:gd name="csX9" fmla="*/ 3610648 w 3744589"/>
                <a:gd name="csY9" fmla="*/ 1713119 h 3422693"/>
                <a:gd name="csX10" fmla="*/ 1901074 w 3744589"/>
                <a:gd name="csY10" fmla="*/ 3422693 h 3422693"/>
                <a:gd name="csX11" fmla="*/ 191500 w 3744589"/>
                <a:gd name="csY11" fmla="*/ 1713119 h 3422693"/>
                <a:gd name="csX0" fmla="*/ 98295 w 3651384"/>
                <a:gd name="csY0" fmla="*/ 1713119 h 3422693"/>
                <a:gd name="csX1" fmla="*/ 444418 w 3651384"/>
                <a:gd name="csY1" fmla="*/ 1583629 h 3422693"/>
                <a:gd name="csX2" fmla="*/ 18905 w 3651384"/>
                <a:gd name="csY2" fmla="*/ 977047 h 3422693"/>
                <a:gd name="csX3" fmla="*/ 734130 w 3651384"/>
                <a:gd name="csY3" fmla="*/ 605857 h 3422693"/>
                <a:gd name="csX4" fmla="*/ 1051000 w 3651384"/>
                <a:gd name="csY4" fmla="*/ 35487 h 3422693"/>
                <a:gd name="csX5" fmla="*/ 1793385 w 3651384"/>
                <a:gd name="csY5" fmla="*/ 288984 h 3422693"/>
                <a:gd name="csX6" fmla="*/ 1807869 w 3651384"/>
                <a:gd name="csY6" fmla="*/ 3545 h 3422693"/>
                <a:gd name="csX7" fmla="*/ 2617250 w 3651384"/>
                <a:gd name="csY7" fmla="*/ 153183 h 3422693"/>
                <a:gd name="csX8" fmla="*/ 2825480 w 3651384"/>
                <a:gd name="csY8" fmla="*/ 696391 h 3422693"/>
                <a:gd name="csX9" fmla="*/ 3522596 w 3651384"/>
                <a:gd name="csY9" fmla="*/ 1013262 h 3422693"/>
                <a:gd name="csX10" fmla="*/ 3517443 w 3651384"/>
                <a:gd name="csY10" fmla="*/ 1713119 h 3422693"/>
                <a:gd name="csX11" fmla="*/ 1807869 w 3651384"/>
                <a:gd name="csY11" fmla="*/ 3422693 h 3422693"/>
                <a:gd name="csX12" fmla="*/ 98295 w 3651384"/>
                <a:gd name="csY12" fmla="*/ 1713119 h 3422693"/>
                <a:gd name="csX0" fmla="*/ 496648 w 3651384"/>
                <a:gd name="csY0" fmla="*/ 2183899 h 3427019"/>
                <a:gd name="csX1" fmla="*/ 444418 w 3651384"/>
                <a:gd name="csY1" fmla="*/ 1583629 h 3427019"/>
                <a:gd name="csX2" fmla="*/ 18905 w 3651384"/>
                <a:gd name="csY2" fmla="*/ 977047 h 3427019"/>
                <a:gd name="csX3" fmla="*/ 734130 w 3651384"/>
                <a:gd name="csY3" fmla="*/ 605857 h 3427019"/>
                <a:gd name="csX4" fmla="*/ 1051000 w 3651384"/>
                <a:gd name="csY4" fmla="*/ 35487 h 3427019"/>
                <a:gd name="csX5" fmla="*/ 1793385 w 3651384"/>
                <a:gd name="csY5" fmla="*/ 288984 h 3427019"/>
                <a:gd name="csX6" fmla="*/ 1807869 w 3651384"/>
                <a:gd name="csY6" fmla="*/ 3545 h 3427019"/>
                <a:gd name="csX7" fmla="*/ 2617250 w 3651384"/>
                <a:gd name="csY7" fmla="*/ 153183 h 3427019"/>
                <a:gd name="csX8" fmla="*/ 2825480 w 3651384"/>
                <a:gd name="csY8" fmla="*/ 696391 h 3427019"/>
                <a:gd name="csX9" fmla="*/ 3522596 w 3651384"/>
                <a:gd name="csY9" fmla="*/ 1013262 h 3427019"/>
                <a:gd name="csX10" fmla="*/ 3517443 w 3651384"/>
                <a:gd name="csY10" fmla="*/ 1713119 h 3427019"/>
                <a:gd name="csX11" fmla="*/ 1807869 w 3651384"/>
                <a:gd name="csY11" fmla="*/ 3422693 h 3427019"/>
                <a:gd name="csX12" fmla="*/ 496648 w 3651384"/>
                <a:gd name="csY12" fmla="*/ 2183899 h 3427019"/>
                <a:gd name="csX0" fmla="*/ 48247 w 3664710"/>
                <a:gd name="csY0" fmla="*/ 2401182 h 3433491"/>
                <a:gd name="csX1" fmla="*/ 457744 w 3664710"/>
                <a:gd name="csY1" fmla="*/ 1583629 h 3433491"/>
                <a:gd name="csX2" fmla="*/ 32231 w 3664710"/>
                <a:gd name="csY2" fmla="*/ 977047 h 3433491"/>
                <a:gd name="csX3" fmla="*/ 747456 w 3664710"/>
                <a:gd name="csY3" fmla="*/ 605857 h 3433491"/>
                <a:gd name="csX4" fmla="*/ 1064326 w 3664710"/>
                <a:gd name="csY4" fmla="*/ 35487 h 3433491"/>
                <a:gd name="csX5" fmla="*/ 1806711 w 3664710"/>
                <a:gd name="csY5" fmla="*/ 288984 h 3433491"/>
                <a:gd name="csX6" fmla="*/ 1821195 w 3664710"/>
                <a:gd name="csY6" fmla="*/ 3545 h 3433491"/>
                <a:gd name="csX7" fmla="*/ 2630576 w 3664710"/>
                <a:gd name="csY7" fmla="*/ 153183 h 3433491"/>
                <a:gd name="csX8" fmla="*/ 2838806 w 3664710"/>
                <a:gd name="csY8" fmla="*/ 696391 h 3433491"/>
                <a:gd name="csX9" fmla="*/ 3535922 w 3664710"/>
                <a:gd name="csY9" fmla="*/ 1013262 h 3433491"/>
                <a:gd name="csX10" fmla="*/ 3530769 w 3664710"/>
                <a:gd name="csY10" fmla="*/ 1713119 h 3433491"/>
                <a:gd name="csX11" fmla="*/ 1821195 w 3664710"/>
                <a:gd name="csY11" fmla="*/ 3422693 h 3433491"/>
                <a:gd name="csX12" fmla="*/ 48247 w 3664710"/>
                <a:gd name="csY12" fmla="*/ 2401182 h 3433491"/>
                <a:gd name="csX0" fmla="*/ 180856 w 3797319"/>
                <a:gd name="csY0" fmla="*/ 2401182 h 3431669"/>
                <a:gd name="csX1" fmla="*/ 590353 w 3797319"/>
                <a:gd name="csY1" fmla="*/ 1583629 h 3431669"/>
                <a:gd name="csX2" fmla="*/ 164840 w 3797319"/>
                <a:gd name="csY2" fmla="*/ 977047 h 3431669"/>
                <a:gd name="csX3" fmla="*/ 880065 w 3797319"/>
                <a:gd name="csY3" fmla="*/ 605857 h 3431669"/>
                <a:gd name="csX4" fmla="*/ 1196935 w 3797319"/>
                <a:gd name="csY4" fmla="*/ 35487 h 3431669"/>
                <a:gd name="csX5" fmla="*/ 1939320 w 3797319"/>
                <a:gd name="csY5" fmla="*/ 288984 h 3431669"/>
                <a:gd name="csX6" fmla="*/ 1953804 w 3797319"/>
                <a:gd name="csY6" fmla="*/ 3545 h 3431669"/>
                <a:gd name="csX7" fmla="*/ 2763185 w 3797319"/>
                <a:gd name="csY7" fmla="*/ 153183 h 3431669"/>
                <a:gd name="csX8" fmla="*/ 2971415 w 3797319"/>
                <a:gd name="csY8" fmla="*/ 696391 h 3431669"/>
                <a:gd name="csX9" fmla="*/ 3668531 w 3797319"/>
                <a:gd name="csY9" fmla="*/ 1013262 h 3431669"/>
                <a:gd name="csX10" fmla="*/ 3663378 w 3797319"/>
                <a:gd name="csY10" fmla="*/ 1713119 h 3431669"/>
                <a:gd name="csX11" fmla="*/ 1953804 w 3797319"/>
                <a:gd name="csY11" fmla="*/ 3422693 h 3431669"/>
                <a:gd name="csX12" fmla="*/ 180856 w 3797319"/>
                <a:gd name="csY12" fmla="*/ 2401182 h 3431669"/>
                <a:gd name="csX0" fmla="*/ 34921 w 3651384"/>
                <a:gd name="csY0" fmla="*/ 2401182 h 3444424"/>
                <a:gd name="csX1" fmla="*/ 444418 w 3651384"/>
                <a:gd name="csY1" fmla="*/ 1583629 h 3444424"/>
                <a:gd name="csX2" fmla="*/ 18905 w 3651384"/>
                <a:gd name="csY2" fmla="*/ 977047 h 3444424"/>
                <a:gd name="csX3" fmla="*/ 734130 w 3651384"/>
                <a:gd name="csY3" fmla="*/ 605857 h 3444424"/>
                <a:gd name="csX4" fmla="*/ 1051000 w 3651384"/>
                <a:gd name="csY4" fmla="*/ 35487 h 3444424"/>
                <a:gd name="csX5" fmla="*/ 1793385 w 3651384"/>
                <a:gd name="csY5" fmla="*/ 288984 h 3444424"/>
                <a:gd name="csX6" fmla="*/ 1807869 w 3651384"/>
                <a:gd name="csY6" fmla="*/ 3545 h 3444424"/>
                <a:gd name="csX7" fmla="*/ 2617250 w 3651384"/>
                <a:gd name="csY7" fmla="*/ 153183 h 3444424"/>
                <a:gd name="csX8" fmla="*/ 2825480 w 3651384"/>
                <a:gd name="csY8" fmla="*/ 696391 h 3444424"/>
                <a:gd name="csX9" fmla="*/ 3522596 w 3651384"/>
                <a:gd name="csY9" fmla="*/ 1013262 h 3444424"/>
                <a:gd name="csX10" fmla="*/ 3517443 w 3651384"/>
                <a:gd name="csY10" fmla="*/ 1713119 h 3444424"/>
                <a:gd name="csX11" fmla="*/ 1807869 w 3651384"/>
                <a:gd name="csY11" fmla="*/ 3422693 h 3444424"/>
                <a:gd name="csX12" fmla="*/ 878985 w 3651384"/>
                <a:gd name="csY12" fmla="*/ 2660992 h 3444424"/>
                <a:gd name="csX13" fmla="*/ 34921 w 3651384"/>
                <a:gd name="csY13" fmla="*/ 2401182 h 3444424"/>
                <a:gd name="csX0" fmla="*/ 34921 w 3651384"/>
                <a:gd name="csY0" fmla="*/ 2401182 h 3566811"/>
                <a:gd name="csX1" fmla="*/ 444418 w 3651384"/>
                <a:gd name="csY1" fmla="*/ 1583629 h 3566811"/>
                <a:gd name="csX2" fmla="*/ 18905 w 3651384"/>
                <a:gd name="csY2" fmla="*/ 977047 h 3566811"/>
                <a:gd name="csX3" fmla="*/ 734130 w 3651384"/>
                <a:gd name="csY3" fmla="*/ 605857 h 3566811"/>
                <a:gd name="csX4" fmla="*/ 1051000 w 3651384"/>
                <a:gd name="csY4" fmla="*/ 35487 h 3566811"/>
                <a:gd name="csX5" fmla="*/ 1793385 w 3651384"/>
                <a:gd name="csY5" fmla="*/ 288984 h 3566811"/>
                <a:gd name="csX6" fmla="*/ 1807869 w 3651384"/>
                <a:gd name="csY6" fmla="*/ 3545 h 3566811"/>
                <a:gd name="csX7" fmla="*/ 2617250 w 3651384"/>
                <a:gd name="csY7" fmla="*/ 153183 h 3566811"/>
                <a:gd name="csX8" fmla="*/ 2825480 w 3651384"/>
                <a:gd name="csY8" fmla="*/ 696391 h 3566811"/>
                <a:gd name="csX9" fmla="*/ 3522596 w 3651384"/>
                <a:gd name="csY9" fmla="*/ 1013262 h 3566811"/>
                <a:gd name="csX10" fmla="*/ 3517443 w 3651384"/>
                <a:gd name="csY10" fmla="*/ 1713119 h 3566811"/>
                <a:gd name="csX11" fmla="*/ 1807869 w 3651384"/>
                <a:gd name="csY11" fmla="*/ 3422693 h 3566811"/>
                <a:gd name="csX12" fmla="*/ 1096267 w 3651384"/>
                <a:gd name="csY12" fmla="*/ 3385268 h 3566811"/>
                <a:gd name="csX13" fmla="*/ 878985 w 3651384"/>
                <a:gd name="csY13" fmla="*/ 2660992 h 3566811"/>
                <a:gd name="csX14" fmla="*/ 34921 w 3651384"/>
                <a:gd name="csY14" fmla="*/ 2401182 h 3566811"/>
                <a:gd name="csX0" fmla="*/ 34921 w 3651384"/>
                <a:gd name="csY0" fmla="*/ 2401182 h 3441393"/>
                <a:gd name="csX1" fmla="*/ 444418 w 3651384"/>
                <a:gd name="csY1" fmla="*/ 1583629 h 3441393"/>
                <a:gd name="csX2" fmla="*/ 18905 w 3651384"/>
                <a:gd name="csY2" fmla="*/ 977047 h 3441393"/>
                <a:gd name="csX3" fmla="*/ 734130 w 3651384"/>
                <a:gd name="csY3" fmla="*/ 605857 h 3441393"/>
                <a:gd name="csX4" fmla="*/ 1051000 w 3651384"/>
                <a:gd name="csY4" fmla="*/ 35487 h 3441393"/>
                <a:gd name="csX5" fmla="*/ 1793385 w 3651384"/>
                <a:gd name="csY5" fmla="*/ 288984 h 3441393"/>
                <a:gd name="csX6" fmla="*/ 1807869 w 3651384"/>
                <a:gd name="csY6" fmla="*/ 3545 h 3441393"/>
                <a:gd name="csX7" fmla="*/ 2617250 w 3651384"/>
                <a:gd name="csY7" fmla="*/ 153183 h 3441393"/>
                <a:gd name="csX8" fmla="*/ 2825480 w 3651384"/>
                <a:gd name="csY8" fmla="*/ 696391 h 3441393"/>
                <a:gd name="csX9" fmla="*/ 3522596 w 3651384"/>
                <a:gd name="csY9" fmla="*/ 1013262 h 3441393"/>
                <a:gd name="csX10" fmla="*/ 3517443 w 3651384"/>
                <a:gd name="csY10" fmla="*/ 1713119 h 3441393"/>
                <a:gd name="csX11" fmla="*/ 1835029 w 3651384"/>
                <a:gd name="csY11" fmla="*/ 3142035 h 3441393"/>
                <a:gd name="csX12" fmla="*/ 1096267 w 3651384"/>
                <a:gd name="csY12" fmla="*/ 3385268 h 3441393"/>
                <a:gd name="csX13" fmla="*/ 878985 w 3651384"/>
                <a:gd name="csY13" fmla="*/ 2660992 h 3441393"/>
                <a:gd name="csX14" fmla="*/ 34921 w 3651384"/>
                <a:gd name="csY14" fmla="*/ 2401182 h 3441393"/>
                <a:gd name="csX0" fmla="*/ 34921 w 3713299"/>
                <a:gd name="csY0" fmla="*/ 2401182 h 3423436"/>
                <a:gd name="csX1" fmla="*/ 444418 w 3713299"/>
                <a:gd name="csY1" fmla="*/ 1583629 h 3423436"/>
                <a:gd name="csX2" fmla="*/ 18905 w 3713299"/>
                <a:gd name="csY2" fmla="*/ 977047 h 3423436"/>
                <a:gd name="csX3" fmla="*/ 734130 w 3713299"/>
                <a:gd name="csY3" fmla="*/ 605857 h 3423436"/>
                <a:gd name="csX4" fmla="*/ 1051000 w 3713299"/>
                <a:gd name="csY4" fmla="*/ 35487 h 3423436"/>
                <a:gd name="csX5" fmla="*/ 1793385 w 3713299"/>
                <a:gd name="csY5" fmla="*/ 288984 h 3423436"/>
                <a:gd name="csX6" fmla="*/ 1807869 w 3713299"/>
                <a:gd name="csY6" fmla="*/ 3545 h 3423436"/>
                <a:gd name="csX7" fmla="*/ 2617250 w 3713299"/>
                <a:gd name="csY7" fmla="*/ 153183 h 3423436"/>
                <a:gd name="csX8" fmla="*/ 2825480 w 3713299"/>
                <a:gd name="csY8" fmla="*/ 696391 h 3423436"/>
                <a:gd name="csX9" fmla="*/ 3522596 w 3713299"/>
                <a:gd name="csY9" fmla="*/ 1013262 h 3423436"/>
                <a:gd name="csX10" fmla="*/ 3517443 w 3713299"/>
                <a:gd name="csY10" fmla="*/ 1713119 h 3423436"/>
                <a:gd name="csX11" fmla="*/ 3622184 w 3713299"/>
                <a:gd name="csY11" fmla="*/ 2470868 h 3423436"/>
                <a:gd name="csX12" fmla="*/ 1835029 w 3713299"/>
                <a:gd name="csY12" fmla="*/ 3142035 h 3423436"/>
                <a:gd name="csX13" fmla="*/ 1096267 w 3713299"/>
                <a:gd name="csY13" fmla="*/ 3385268 h 3423436"/>
                <a:gd name="csX14" fmla="*/ 878985 w 3713299"/>
                <a:gd name="csY14" fmla="*/ 2660992 h 3423436"/>
                <a:gd name="csX15" fmla="*/ 34921 w 3713299"/>
                <a:gd name="csY15" fmla="*/ 2401182 h 3423436"/>
                <a:gd name="csX0" fmla="*/ 34921 w 3643422"/>
                <a:gd name="csY0" fmla="*/ 2401182 h 3421323"/>
                <a:gd name="csX1" fmla="*/ 444418 w 3643422"/>
                <a:gd name="csY1" fmla="*/ 1583629 h 3421323"/>
                <a:gd name="csX2" fmla="*/ 18905 w 3643422"/>
                <a:gd name="csY2" fmla="*/ 977047 h 3421323"/>
                <a:gd name="csX3" fmla="*/ 734130 w 3643422"/>
                <a:gd name="csY3" fmla="*/ 605857 h 3421323"/>
                <a:gd name="csX4" fmla="*/ 1051000 w 3643422"/>
                <a:gd name="csY4" fmla="*/ 35487 h 3421323"/>
                <a:gd name="csX5" fmla="*/ 1793385 w 3643422"/>
                <a:gd name="csY5" fmla="*/ 288984 h 3421323"/>
                <a:gd name="csX6" fmla="*/ 1807869 w 3643422"/>
                <a:gd name="csY6" fmla="*/ 3545 h 3421323"/>
                <a:gd name="csX7" fmla="*/ 2617250 w 3643422"/>
                <a:gd name="csY7" fmla="*/ 153183 h 3421323"/>
                <a:gd name="csX8" fmla="*/ 2825480 w 3643422"/>
                <a:gd name="csY8" fmla="*/ 696391 h 3421323"/>
                <a:gd name="csX9" fmla="*/ 3522596 w 3643422"/>
                <a:gd name="csY9" fmla="*/ 1013262 h 3421323"/>
                <a:gd name="csX10" fmla="*/ 3517443 w 3643422"/>
                <a:gd name="csY10" fmla="*/ 1713119 h 3421323"/>
                <a:gd name="csX11" fmla="*/ 3622184 w 3643422"/>
                <a:gd name="csY11" fmla="*/ 2470868 h 3421323"/>
                <a:gd name="csX12" fmla="*/ 2671570 w 3643422"/>
                <a:gd name="csY12" fmla="*/ 2597616 h 3421323"/>
                <a:gd name="csX13" fmla="*/ 1835029 w 3643422"/>
                <a:gd name="csY13" fmla="*/ 3142035 h 3421323"/>
                <a:gd name="csX14" fmla="*/ 1096267 w 3643422"/>
                <a:gd name="csY14" fmla="*/ 3385268 h 3421323"/>
                <a:gd name="csX15" fmla="*/ 878985 w 3643422"/>
                <a:gd name="csY15" fmla="*/ 2660992 h 3421323"/>
                <a:gd name="csX16" fmla="*/ 34921 w 3643422"/>
                <a:gd name="csY16" fmla="*/ 2401182 h 3421323"/>
                <a:gd name="csX0" fmla="*/ 34921 w 3633683"/>
                <a:gd name="csY0" fmla="*/ 2401182 h 3421323"/>
                <a:gd name="csX1" fmla="*/ 444418 w 3633683"/>
                <a:gd name="csY1" fmla="*/ 1583629 h 3421323"/>
                <a:gd name="csX2" fmla="*/ 18905 w 3633683"/>
                <a:gd name="csY2" fmla="*/ 977047 h 3421323"/>
                <a:gd name="csX3" fmla="*/ 734130 w 3633683"/>
                <a:gd name="csY3" fmla="*/ 605857 h 3421323"/>
                <a:gd name="csX4" fmla="*/ 1051000 w 3633683"/>
                <a:gd name="csY4" fmla="*/ 35487 h 3421323"/>
                <a:gd name="csX5" fmla="*/ 1793385 w 3633683"/>
                <a:gd name="csY5" fmla="*/ 288984 h 3421323"/>
                <a:gd name="csX6" fmla="*/ 1807869 w 3633683"/>
                <a:gd name="csY6" fmla="*/ 3545 h 3421323"/>
                <a:gd name="csX7" fmla="*/ 2617250 w 3633683"/>
                <a:gd name="csY7" fmla="*/ 153183 h 3421323"/>
                <a:gd name="csX8" fmla="*/ 2825480 w 3633683"/>
                <a:gd name="csY8" fmla="*/ 696391 h 3421323"/>
                <a:gd name="csX9" fmla="*/ 3522596 w 3633683"/>
                <a:gd name="csY9" fmla="*/ 1013262 h 3421323"/>
                <a:gd name="csX10" fmla="*/ 3227732 w 3633683"/>
                <a:gd name="csY10" fmla="*/ 1731226 h 3421323"/>
                <a:gd name="csX11" fmla="*/ 3622184 w 3633683"/>
                <a:gd name="csY11" fmla="*/ 2470868 h 3421323"/>
                <a:gd name="csX12" fmla="*/ 2671570 w 3633683"/>
                <a:gd name="csY12" fmla="*/ 2597616 h 3421323"/>
                <a:gd name="csX13" fmla="*/ 1835029 w 3633683"/>
                <a:gd name="csY13" fmla="*/ 3142035 h 3421323"/>
                <a:gd name="csX14" fmla="*/ 1096267 w 3633683"/>
                <a:gd name="csY14" fmla="*/ 3385268 h 3421323"/>
                <a:gd name="csX15" fmla="*/ 878985 w 3633683"/>
                <a:gd name="csY15" fmla="*/ 2660992 h 3421323"/>
                <a:gd name="csX16" fmla="*/ 34921 w 3633683"/>
                <a:gd name="csY16" fmla="*/ 2401182 h 3421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633683" h="3421323">
                  <a:moveTo>
                    <a:pt x="34921" y="2401182"/>
                  </a:moveTo>
                  <a:cubicBezTo>
                    <a:pt x="-37507" y="2221622"/>
                    <a:pt x="457650" y="1706308"/>
                    <a:pt x="444418" y="1583629"/>
                  </a:cubicBezTo>
                  <a:cubicBezTo>
                    <a:pt x="431186" y="1460950"/>
                    <a:pt x="-106335" y="1132464"/>
                    <a:pt x="18905" y="977047"/>
                  </a:cubicBezTo>
                  <a:cubicBezTo>
                    <a:pt x="144145" y="821630"/>
                    <a:pt x="595310" y="780891"/>
                    <a:pt x="734130" y="605857"/>
                  </a:cubicBezTo>
                  <a:cubicBezTo>
                    <a:pt x="911021" y="388117"/>
                    <a:pt x="874457" y="88299"/>
                    <a:pt x="1051000" y="35487"/>
                  </a:cubicBezTo>
                  <a:cubicBezTo>
                    <a:pt x="1227543" y="-17325"/>
                    <a:pt x="1685347" y="356173"/>
                    <a:pt x="1793385" y="288984"/>
                  </a:cubicBezTo>
                  <a:cubicBezTo>
                    <a:pt x="1901423" y="221795"/>
                    <a:pt x="1670558" y="26179"/>
                    <a:pt x="1807869" y="3545"/>
                  </a:cubicBezTo>
                  <a:cubicBezTo>
                    <a:pt x="1945180" y="-19089"/>
                    <a:pt x="2414452" y="70905"/>
                    <a:pt x="2617250" y="153183"/>
                  </a:cubicBezTo>
                  <a:cubicBezTo>
                    <a:pt x="2820048" y="235461"/>
                    <a:pt x="2674589" y="553045"/>
                    <a:pt x="2825480" y="696391"/>
                  </a:cubicBezTo>
                  <a:cubicBezTo>
                    <a:pt x="2976371" y="839737"/>
                    <a:pt x="3440465" y="810611"/>
                    <a:pt x="3522596" y="1013262"/>
                  </a:cubicBezTo>
                  <a:cubicBezTo>
                    <a:pt x="3604727" y="1215913"/>
                    <a:pt x="3306196" y="1530541"/>
                    <a:pt x="3227732" y="1731226"/>
                  </a:cubicBezTo>
                  <a:cubicBezTo>
                    <a:pt x="3149269" y="1931911"/>
                    <a:pt x="3720913" y="2293274"/>
                    <a:pt x="3622184" y="2470868"/>
                  </a:cubicBezTo>
                  <a:cubicBezTo>
                    <a:pt x="3523455" y="2648463"/>
                    <a:pt x="2969429" y="2485755"/>
                    <a:pt x="2671570" y="2597616"/>
                  </a:cubicBezTo>
                  <a:cubicBezTo>
                    <a:pt x="2373711" y="2709477"/>
                    <a:pt x="2097579" y="3010760"/>
                    <a:pt x="1835029" y="3142035"/>
                  </a:cubicBezTo>
                  <a:cubicBezTo>
                    <a:pt x="1572479" y="3273310"/>
                    <a:pt x="1251081" y="3512218"/>
                    <a:pt x="1096267" y="3385268"/>
                  </a:cubicBezTo>
                  <a:cubicBezTo>
                    <a:pt x="941453" y="3258318"/>
                    <a:pt x="1086054" y="2785775"/>
                    <a:pt x="878985" y="2660992"/>
                  </a:cubicBezTo>
                  <a:cubicBezTo>
                    <a:pt x="583494" y="2490740"/>
                    <a:pt x="107349" y="2580742"/>
                    <a:pt x="34921" y="2401182"/>
                  </a:cubicBezTo>
                  <a:close/>
                </a:path>
              </a:pathLst>
            </a:custGeom>
            <a:noFill/>
            <a:ln>
              <a:solidFill>
                <a:srgbClr val="433DB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4B8D611F-36F4-6AF2-9280-3D297F8CDC84}"/>
                </a:ext>
              </a:extLst>
            </p:cNvPr>
            <p:cNvSpPr/>
            <p:nvPr/>
          </p:nvSpPr>
          <p:spPr>
            <a:xfrm rot="10800000">
              <a:off x="3493729" y="4422620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B9C2F64-E1F8-2CBA-A04C-91ACAD0DBCA4}"/>
                </a:ext>
              </a:extLst>
            </p:cNvPr>
            <p:cNvSpPr/>
            <p:nvPr/>
          </p:nvSpPr>
          <p:spPr>
            <a:xfrm>
              <a:off x="3041963" y="2955958"/>
              <a:ext cx="1466662" cy="1466662"/>
            </a:xfrm>
            <a:prstGeom prst="ellipse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2627D5B1-45B8-AB2F-9D3C-BF1DB35E2491}"/>
                </a:ext>
              </a:extLst>
            </p:cNvPr>
            <p:cNvSpPr/>
            <p:nvPr/>
          </p:nvSpPr>
          <p:spPr>
            <a:xfrm rot="7840975">
              <a:off x="4426385" y="4030460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Flowchart: Off-page Connector 7">
              <a:extLst>
                <a:ext uri="{FF2B5EF4-FFF2-40B4-BE49-F238E27FC236}">
                  <a16:creationId xmlns:a16="http://schemas.microsoft.com/office/drawing/2014/main" id="{5C022B41-89AD-D682-2DA6-12052E4C54D7}"/>
                </a:ext>
              </a:extLst>
            </p:cNvPr>
            <p:cNvSpPr/>
            <p:nvPr/>
          </p:nvSpPr>
          <p:spPr>
            <a:xfrm rot="5400000">
              <a:off x="4786218" y="3159661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Flowchart: Off-page Connector 8">
              <a:extLst>
                <a:ext uri="{FF2B5EF4-FFF2-40B4-BE49-F238E27FC236}">
                  <a16:creationId xmlns:a16="http://schemas.microsoft.com/office/drawing/2014/main" id="{A9059174-B3D0-DD9B-E7CB-4253CB8D1F59}"/>
                </a:ext>
              </a:extLst>
            </p:cNvPr>
            <p:cNvSpPr/>
            <p:nvPr/>
          </p:nvSpPr>
          <p:spPr>
            <a:xfrm rot="2749950">
              <a:off x="4418094" y="2253870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A8B9C98-1D0C-0676-15D7-1312C135DDCB}"/>
                </a:ext>
              </a:extLst>
            </p:cNvPr>
            <p:cNvSpPr/>
            <p:nvPr/>
          </p:nvSpPr>
          <p:spPr>
            <a:xfrm>
              <a:off x="3499163" y="1896703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Flowchart: Off-page Connector 10">
              <a:extLst>
                <a:ext uri="{FF2B5EF4-FFF2-40B4-BE49-F238E27FC236}">
                  <a16:creationId xmlns:a16="http://schemas.microsoft.com/office/drawing/2014/main" id="{131E4803-12FA-B994-42A0-DE2338F2E39F}"/>
                </a:ext>
              </a:extLst>
            </p:cNvPr>
            <p:cNvSpPr/>
            <p:nvPr/>
          </p:nvSpPr>
          <p:spPr>
            <a:xfrm rot="18608548">
              <a:off x="2570684" y="2290977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Flowchart: Off-page Connector 11">
              <a:extLst>
                <a:ext uri="{FF2B5EF4-FFF2-40B4-BE49-F238E27FC236}">
                  <a16:creationId xmlns:a16="http://schemas.microsoft.com/office/drawing/2014/main" id="{E586175A-A880-73BA-AA1A-B63D6D006C5F}"/>
                </a:ext>
              </a:extLst>
            </p:cNvPr>
            <p:cNvSpPr/>
            <p:nvPr/>
          </p:nvSpPr>
          <p:spPr>
            <a:xfrm rot="16200000">
              <a:off x="2212108" y="3159661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Flowchart: Off-page Connector 13">
              <a:extLst>
                <a:ext uri="{FF2B5EF4-FFF2-40B4-BE49-F238E27FC236}">
                  <a16:creationId xmlns:a16="http://schemas.microsoft.com/office/drawing/2014/main" id="{455647E9-98EB-3F6B-59D5-700646D010F9}"/>
                </a:ext>
              </a:extLst>
            </p:cNvPr>
            <p:cNvSpPr/>
            <p:nvPr/>
          </p:nvSpPr>
          <p:spPr>
            <a:xfrm rot="13544393">
              <a:off x="2570684" y="4030458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Flowchart: Off-page Connector 17">
              <a:extLst>
                <a:ext uri="{FF2B5EF4-FFF2-40B4-BE49-F238E27FC236}">
                  <a16:creationId xmlns:a16="http://schemas.microsoft.com/office/drawing/2014/main" id="{A1755D0B-05D8-45A1-704E-C1404E5FE4DA}"/>
                </a:ext>
              </a:extLst>
            </p:cNvPr>
            <p:cNvSpPr/>
            <p:nvPr/>
          </p:nvSpPr>
          <p:spPr>
            <a:xfrm rot="4099915">
              <a:off x="5339943" y="2275947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Flowchart: Off-page Connector 18">
              <a:extLst>
                <a:ext uri="{FF2B5EF4-FFF2-40B4-BE49-F238E27FC236}">
                  <a16:creationId xmlns:a16="http://schemas.microsoft.com/office/drawing/2014/main" id="{6478A18E-1F28-66BE-8FB0-9B4E9B4D844A}"/>
                </a:ext>
              </a:extLst>
            </p:cNvPr>
            <p:cNvSpPr/>
            <p:nvPr/>
          </p:nvSpPr>
          <p:spPr>
            <a:xfrm rot="6437926">
              <a:off x="5489809" y="3768757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Flowchart: Off-page Connector 19">
              <a:extLst>
                <a:ext uri="{FF2B5EF4-FFF2-40B4-BE49-F238E27FC236}">
                  <a16:creationId xmlns:a16="http://schemas.microsoft.com/office/drawing/2014/main" id="{04ECD4B3-21CA-B318-D360-0D5066664C13}"/>
                </a:ext>
              </a:extLst>
            </p:cNvPr>
            <p:cNvSpPr/>
            <p:nvPr/>
          </p:nvSpPr>
          <p:spPr>
            <a:xfrm rot="11991740">
              <a:off x="2711690" y="4810075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Flowchart: Off-page Connector 20">
              <a:extLst>
                <a:ext uri="{FF2B5EF4-FFF2-40B4-BE49-F238E27FC236}">
                  <a16:creationId xmlns:a16="http://schemas.microsoft.com/office/drawing/2014/main" id="{B701A5F9-7B80-8327-BC39-A76303604586}"/>
                </a:ext>
              </a:extLst>
            </p:cNvPr>
            <p:cNvSpPr/>
            <p:nvPr/>
          </p:nvSpPr>
          <p:spPr>
            <a:xfrm rot="14759615">
              <a:off x="1560522" y="3830913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Flowchart: Off-page Connector 22">
              <a:extLst>
                <a:ext uri="{FF2B5EF4-FFF2-40B4-BE49-F238E27FC236}">
                  <a16:creationId xmlns:a16="http://schemas.microsoft.com/office/drawing/2014/main" id="{5AB3B436-1F06-ABD9-788C-523B503D0896}"/>
                </a:ext>
              </a:extLst>
            </p:cNvPr>
            <p:cNvSpPr/>
            <p:nvPr/>
          </p:nvSpPr>
          <p:spPr>
            <a:xfrm rot="17216867">
              <a:off x="1611981" y="2306144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Flowchart: Off-page Connector 23">
              <a:extLst>
                <a:ext uri="{FF2B5EF4-FFF2-40B4-BE49-F238E27FC236}">
                  <a16:creationId xmlns:a16="http://schemas.microsoft.com/office/drawing/2014/main" id="{6F3980CF-C7F8-F317-336F-34E79CD39C04}"/>
                </a:ext>
              </a:extLst>
            </p:cNvPr>
            <p:cNvSpPr/>
            <p:nvPr/>
          </p:nvSpPr>
          <p:spPr>
            <a:xfrm rot="19858797">
              <a:off x="2711689" y="1276861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Flowchart: Off-page Connector 24">
              <a:extLst>
                <a:ext uri="{FF2B5EF4-FFF2-40B4-BE49-F238E27FC236}">
                  <a16:creationId xmlns:a16="http://schemas.microsoft.com/office/drawing/2014/main" id="{CBF2DFFA-F423-B07C-FCC3-19D6720960F9}"/>
                </a:ext>
              </a:extLst>
            </p:cNvPr>
            <p:cNvSpPr/>
            <p:nvPr/>
          </p:nvSpPr>
          <p:spPr>
            <a:xfrm rot="2061359">
              <a:off x="4304426" y="1239000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772E461-B1B2-359F-DC32-9C2A95796EA5}"/>
                </a:ext>
              </a:extLst>
            </p:cNvPr>
            <p:cNvSpPr/>
            <p:nvPr/>
          </p:nvSpPr>
          <p:spPr>
            <a:xfrm>
              <a:off x="3924618" y="4408653"/>
              <a:ext cx="879988" cy="2435380"/>
            </a:xfrm>
            <a:custGeom>
              <a:avLst/>
              <a:gdLst>
                <a:gd name="csX0" fmla="*/ 0 w 262550"/>
                <a:gd name="csY0" fmla="*/ 0 h 3902042"/>
                <a:gd name="csX1" fmla="*/ 262550 w 262550"/>
                <a:gd name="csY1" fmla="*/ 0 h 3902042"/>
                <a:gd name="csX2" fmla="*/ 262550 w 262550"/>
                <a:gd name="csY2" fmla="*/ 3902042 h 3902042"/>
                <a:gd name="csX3" fmla="*/ 0 w 262550"/>
                <a:gd name="csY3" fmla="*/ 3902042 h 3902042"/>
                <a:gd name="csX4" fmla="*/ 0 w 262550"/>
                <a:gd name="csY4" fmla="*/ 0 h 3902042"/>
                <a:gd name="csX0" fmla="*/ 0 w 651841"/>
                <a:gd name="csY0" fmla="*/ 0 h 3902042"/>
                <a:gd name="csX1" fmla="*/ 262550 w 651841"/>
                <a:gd name="csY1" fmla="*/ 0 h 3902042"/>
                <a:gd name="csX2" fmla="*/ 651841 w 651841"/>
                <a:gd name="csY2" fmla="*/ 1805987 h 3902042"/>
                <a:gd name="csX3" fmla="*/ 262550 w 651841"/>
                <a:gd name="csY3" fmla="*/ 3902042 h 3902042"/>
                <a:gd name="csX4" fmla="*/ 0 w 651841"/>
                <a:gd name="csY4" fmla="*/ 3902042 h 3902042"/>
                <a:gd name="csX5" fmla="*/ 0 w 651841"/>
                <a:gd name="csY5" fmla="*/ 0 h 3902042"/>
                <a:gd name="csX0" fmla="*/ 0 w 653643"/>
                <a:gd name="csY0" fmla="*/ 0 h 3902042"/>
                <a:gd name="csX1" fmla="*/ 262550 w 653643"/>
                <a:gd name="csY1" fmla="*/ 0 h 3902042"/>
                <a:gd name="csX2" fmla="*/ 651841 w 653643"/>
                <a:gd name="csY2" fmla="*/ 1805987 h 3902042"/>
                <a:gd name="csX3" fmla="*/ 262550 w 653643"/>
                <a:gd name="csY3" fmla="*/ 3902042 h 3902042"/>
                <a:gd name="csX4" fmla="*/ 0 w 653643"/>
                <a:gd name="csY4" fmla="*/ 3902042 h 3902042"/>
                <a:gd name="csX5" fmla="*/ 0 w 653643"/>
                <a:gd name="csY5" fmla="*/ 0 h 3902042"/>
                <a:gd name="csX0" fmla="*/ 14 w 653657"/>
                <a:gd name="csY0" fmla="*/ 0 h 3902042"/>
                <a:gd name="csX1" fmla="*/ 262564 w 653657"/>
                <a:gd name="csY1" fmla="*/ 0 h 3902042"/>
                <a:gd name="csX2" fmla="*/ 651855 w 653657"/>
                <a:gd name="csY2" fmla="*/ 1805987 h 3902042"/>
                <a:gd name="csX3" fmla="*/ 262564 w 653657"/>
                <a:gd name="csY3" fmla="*/ 3902042 h 3902042"/>
                <a:gd name="csX4" fmla="*/ 14 w 653657"/>
                <a:gd name="csY4" fmla="*/ 3902042 h 3902042"/>
                <a:gd name="csX5" fmla="*/ 452679 w 653657"/>
                <a:gd name="csY5" fmla="*/ 1896522 h 3902042"/>
                <a:gd name="csX6" fmla="*/ 14 w 653657"/>
                <a:gd name="csY6" fmla="*/ 0 h 3902042"/>
                <a:gd name="csX0" fmla="*/ 0 w 879988"/>
                <a:gd name="csY0" fmla="*/ 140150 h 3902042"/>
                <a:gd name="csX1" fmla="*/ 488895 w 879988"/>
                <a:gd name="csY1" fmla="*/ 0 h 3902042"/>
                <a:gd name="csX2" fmla="*/ 878186 w 879988"/>
                <a:gd name="csY2" fmla="*/ 1805987 h 3902042"/>
                <a:gd name="csX3" fmla="*/ 488895 w 879988"/>
                <a:gd name="csY3" fmla="*/ 3902042 h 3902042"/>
                <a:gd name="csX4" fmla="*/ 226345 w 879988"/>
                <a:gd name="csY4" fmla="*/ 3902042 h 3902042"/>
                <a:gd name="csX5" fmla="*/ 679010 w 879988"/>
                <a:gd name="csY5" fmla="*/ 1896522 h 3902042"/>
                <a:gd name="csX6" fmla="*/ 0 w 879988"/>
                <a:gd name="csY6" fmla="*/ 140150 h 3902042"/>
                <a:gd name="csX0" fmla="*/ 0 w 879988"/>
                <a:gd name="csY0" fmla="*/ 140150 h 3902042"/>
                <a:gd name="csX1" fmla="*/ 488895 w 879988"/>
                <a:gd name="csY1" fmla="*/ 0 h 3902042"/>
                <a:gd name="csX2" fmla="*/ 878186 w 879988"/>
                <a:gd name="csY2" fmla="*/ 1805987 h 3902042"/>
                <a:gd name="csX3" fmla="*/ 488895 w 879988"/>
                <a:gd name="csY3" fmla="*/ 3902042 h 3902042"/>
                <a:gd name="csX4" fmla="*/ 226345 w 879988"/>
                <a:gd name="csY4" fmla="*/ 3902042 h 3902042"/>
                <a:gd name="csX5" fmla="*/ 679010 w 879988"/>
                <a:gd name="csY5" fmla="*/ 1896522 h 3902042"/>
                <a:gd name="csX6" fmla="*/ 0 w 879988"/>
                <a:gd name="csY6" fmla="*/ 140150 h 3902042"/>
                <a:gd name="csX0" fmla="*/ 0 w 879988"/>
                <a:gd name="csY0" fmla="*/ 94431 h 3856323"/>
                <a:gd name="csX1" fmla="*/ 235390 w 879988"/>
                <a:gd name="csY1" fmla="*/ 0 h 3856323"/>
                <a:gd name="csX2" fmla="*/ 878186 w 879988"/>
                <a:gd name="csY2" fmla="*/ 1760268 h 3856323"/>
                <a:gd name="csX3" fmla="*/ 488895 w 879988"/>
                <a:gd name="csY3" fmla="*/ 3856323 h 3856323"/>
                <a:gd name="csX4" fmla="*/ 226345 w 879988"/>
                <a:gd name="csY4" fmla="*/ 3856323 h 3856323"/>
                <a:gd name="csX5" fmla="*/ 679010 w 879988"/>
                <a:gd name="csY5" fmla="*/ 1850803 h 3856323"/>
                <a:gd name="csX6" fmla="*/ 0 w 879988"/>
                <a:gd name="csY6" fmla="*/ 94431 h 3856323"/>
                <a:gd name="csX0" fmla="*/ 0 w 879988"/>
                <a:gd name="csY0" fmla="*/ 94431 h 3856323"/>
                <a:gd name="csX1" fmla="*/ 235390 w 879988"/>
                <a:gd name="csY1" fmla="*/ 0 h 3856323"/>
                <a:gd name="csX2" fmla="*/ 878186 w 879988"/>
                <a:gd name="csY2" fmla="*/ 1760268 h 3856323"/>
                <a:gd name="csX3" fmla="*/ 488895 w 879988"/>
                <a:gd name="csY3" fmla="*/ 3856323 h 3856323"/>
                <a:gd name="csX4" fmla="*/ 226345 w 879988"/>
                <a:gd name="csY4" fmla="*/ 3856323 h 3856323"/>
                <a:gd name="csX5" fmla="*/ 679010 w 879988"/>
                <a:gd name="csY5" fmla="*/ 1850803 h 3856323"/>
                <a:gd name="csX6" fmla="*/ 0 w 879988"/>
                <a:gd name="csY6" fmla="*/ 94431 h 3856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879988" h="3856323">
                  <a:moveTo>
                    <a:pt x="0" y="94431"/>
                  </a:moveTo>
                  <a:lnTo>
                    <a:pt x="235390" y="0"/>
                  </a:lnTo>
                  <a:cubicBezTo>
                    <a:pt x="443620" y="547104"/>
                    <a:pt x="878189" y="1315199"/>
                    <a:pt x="878186" y="1760268"/>
                  </a:cubicBezTo>
                  <a:cubicBezTo>
                    <a:pt x="905346" y="2584134"/>
                    <a:pt x="618659" y="3157638"/>
                    <a:pt x="488895" y="3856323"/>
                  </a:cubicBezTo>
                  <a:lnTo>
                    <a:pt x="226345" y="3856323"/>
                  </a:lnTo>
                  <a:cubicBezTo>
                    <a:pt x="223324" y="3142549"/>
                    <a:pt x="682031" y="2564577"/>
                    <a:pt x="679010" y="1850803"/>
                  </a:cubicBezTo>
                  <a:cubicBezTo>
                    <a:pt x="452673" y="1265346"/>
                    <a:pt x="479834" y="682906"/>
                    <a:pt x="0" y="94431"/>
                  </a:cubicBezTo>
                  <a:close/>
                </a:path>
              </a:pathLst>
            </a:cu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ACBD831-3243-A045-CAC8-015D9DECFEC2}"/>
                </a:ext>
              </a:extLst>
            </p:cNvPr>
            <p:cNvSpPr txBox="1"/>
            <p:nvPr/>
          </p:nvSpPr>
          <p:spPr>
            <a:xfrm rot="2523341">
              <a:off x="4243036" y="4459347"/>
              <a:ext cx="97863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STARTUP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97536A-24C4-E4EF-3555-5BF335AF0598}"/>
                </a:ext>
              </a:extLst>
            </p:cNvPr>
            <p:cNvSpPr txBox="1"/>
            <p:nvPr/>
          </p:nvSpPr>
          <p:spPr>
            <a:xfrm rot="1045775">
              <a:off x="5301863" y="4298087"/>
              <a:ext cx="103551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BASIC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C92A57-D727-1649-8CAB-2A50C591E0E6}"/>
                </a:ext>
              </a:extLst>
            </p:cNvPr>
            <p:cNvSpPr txBox="1"/>
            <p:nvPr/>
          </p:nvSpPr>
          <p:spPr>
            <a:xfrm>
              <a:off x="4623559" y="3555788"/>
              <a:ext cx="9684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VIP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716872C-FC88-D60F-92F8-0959124BC0A0}"/>
                </a:ext>
              </a:extLst>
            </p:cNvPr>
            <p:cNvSpPr txBox="1"/>
            <p:nvPr/>
          </p:nvSpPr>
          <p:spPr>
            <a:xfrm rot="20356868">
              <a:off x="5247864" y="2797914"/>
              <a:ext cx="9385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GROWTH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E2E3AB-0B45-6197-E7F0-5D49CECAA725}"/>
                </a:ext>
              </a:extLst>
            </p:cNvPr>
            <p:cNvSpPr txBox="1"/>
            <p:nvPr/>
          </p:nvSpPr>
          <p:spPr>
            <a:xfrm rot="19259875">
              <a:off x="4272660" y="2593862"/>
              <a:ext cx="943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STELLAR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E8046C-EBC8-13FF-B95A-5BB580CE798B}"/>
                </a:ext>
              </a:extLst>
            </p:cNvPr>
            <p:cNvSpPr txBox="1"/>
            <p:nvPr/>
          </p:nvSpPr>
          <p:spPr>
            <a:xfrm rot="18282630">
              <a:off x="4173398" y="1619033"/>
              <a:ext cx="943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PREMIUM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5304FE1-6044-ABA7-5AC8-A34F8717A6DB}"/>
                </a:ext>
              </a:extLst>
            </p:cNvPr>
            <p:cNvSpPr txBox="1"/>
            <p:nvPr/>
          </p:nvSpPr>
          <p:spPr>
            <a:xfrm rot="16200000">
              <a:off x="3284510" y="2230135"/>
              <a:ext cx="943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ELITE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448BBC-51F5-266B-F28E-A53D9AC77687}"/>
                </a:ext>
              </a:extLst>
            </p:cNvPr>
            <p:cNvSpPr txBox="1"/>
            <p:nvPr/>
          </p:nvSpPr>
          <p:spPr>
            <a:xfrm rot="3757287">
              <a:off x="2399838" y="1763827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PLATINUM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2AF601A-7C28-941D-630B-84F4C64B6F11}"/>
                </a:ext>
              </a:extLst>
            </p:cNvPr>
            <p:cNvSpPr txBox="1"/>
            <p:nvPr/>
          </p:nvSpPr>
          <p:spPr>
            <a:xfrm rot="2543743">
              <a:off x="2244454" y="2649143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TITANIUM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CB90EB-61E8-4E3B-C955-551991143DBD}"/>
                </a:ext>
              </a:extLst>
            </p:cNvPr>
            <p:cNvSpPr txBox="1"/>
            <p:nvPr/>
          </p:nvSpPr>
          <p:spPr>
            <a:xfrm rot="1035919">
              <a:off x="1248897" y="2828303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DIAMOND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FFCA77E-8AF5-4FDB-AB8B-E6E92A812222}"/>
                </a:ext>
              </a:extLst>
            </p:cNvPr>
            <p:cNvSpPr txBox="1"/>
            <p:nvPr/>
          </p:nvSpPr>
          <p:spPr>
            <a:xfrm>
              <a:off x="1828608" y="3566125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GALAXY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5D34966-A67F-D257-8BAE-AC7766B373BC}"/>
                </a:ext>
              </a:extLst>
            </p:cNvPr>
            <p:cNvSpPr txBox="1"/>
            <p:nvPr/>
          </p:nvSpPr>
          <p:spPr>
            <a:xfrm rot="20136866">
              <a:off x="1191869" y="4406447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UNIVERSE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4C3605F-E717-180F-1A9E-FA3811674F76}"/>
                </a:ext>
              </a:extLst>
            </p:cNvPr>
            <p:cNvSpPr txBox="1"/>
            <p:nvPr/>
          </p:nvSpPr>
          <p:spPr>
            <a:xfrm rot="18874078">
              <a:off x="2219791" y="4473015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SUPREME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3CE0748-9A60-0455-27AC-4B4792E40DA9}"/>
                </a:ext>
              </a:extLst>
            </p:cNvPr>
            <p:cNvSpPr txBox="1"/>
            <p:nvPr/>
          </p:nvSpPr>
          <p:spPr>
            <a:xfrm rot="17378529">
              <a:off x="2422701" y="5381707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ULTIMATE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95E69A9-EF6D-60CF-7C30-40DFEF32E7C2}"/>
                </a:ext>
              </a:extLst>
            </p:cNvPr>
            <p:cNvSpPr txBox="1"/>
            <p:nvPr/>
          </p:nvSpPr>
          <p:spPr>
            <a:xfrm rot="16200000">
              <a:off x="3210082" y="4857579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SUPER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69756DF-C4E1-05A9-B09A-F82C3F6D1F1B}"/>
                </a:ext>
              </a:extLst>
            </p:cNvPr>
            <p:cNvSpPr txBox="1"/>
            <p:nvPr/>
          </p:nvSpPr>
          <p:spPr>
            <a:xfrm>
              <a:off x="2987876" y="3374700"/>
              <a:ext cx="1567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GÓI </a:t>
              </a:r>
            </a:p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DỊCH VỤ</a:t>
              </a: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624498C6-6E84-2911-7A6F-D0D03D220934}"/>
                </a:ext>
              </a:extLst>
            </p:cNvPr>
            <p:cNvSpPr/>
            <p:nvPr/>
          </p:nvSpPr>
          <p:spPr>
            <a:xfrm rot="18974656">
              <a:off x="5061235" y="4863024"/>
              <a:ext cx="129991" cy="17220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4" name="Graphic 53" descr="Stars with solid fill">
            <a:extLst>
              <a:ext uri="{FF2B5EF4-FFF2-40B4-BE49-F238E27FC236}">
                <a16:creationId xmlns:a16="http://schemas.microsoft.com/office/drawing/2014/main" id="{FA21BBC8-5836-7D0D-2762-CECC1487D1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6169" y="2948850"/>
            <a:ext cx="533742" cy="533742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94F47356-C017-9644-C62E-2898C0128DB7}"/>
              </a:ext>
            </a:extLst>
          </p:cNvPr>
          <p:cNvGrpSpPr/>
          <p:nvPr/>
        </p:nvGrpSpPr>
        <p:grpSpPr>
          <a:xfrm>
            <a:off x="7618539" y="436695"/>
            <a:ext cx="3391836" cy="1375927"/>
            <a:chOff x="6553849" y="117895"/>
            <a:chExt cx="3391836" cy="137592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CD4B24D-9B0F-D892-40DE-20333E109961}"/>
                </a:ext>
              </a:extLst>
            </p:cNvPr>
            <p:cNvGrpSpPr/>
            <p:nvPr/>
          </p:nvGrpSpPr>
          <p:grpSpPr>
            <a:xfrm>
              <a:off x="6553849" y="117895"/>
              <a:ext cx="3391836" cy="1375927"/>
              <a:chOff x="6379517" y="478760"/>
              <a:chExt cx="3391836" cy="1375927"/>
            </a:xfrm>
          </p:grpSpPr>
          <p:sp>
            <p:nvSpPr>
              <p:cNvPr id="56" name="Flowchart: Alternate Process 55">
                <a:extLst>
                  <a:ext uri="{FF2B5EF4-FFF2-40B4-BE49-F238E27FC236}">
                    <a16:creationId xmlns:a16="http://schemas.microsoft.com/office/drawing/2014/main" id="{F43983C6-8D50-E56D-C9A4-9623A237755F}"/>
                  </a:ext>
                </a:extLst>
              </p:cNvPr>
              <p:cNvSpPr/>
              <p:nvPr/>
            </p:nvSpPr>
            <p:spPr>
              <a:xfrm>
                <a:off x="7007259" y="850185"/>
                <a:ext cx="2764094" cy="1004502"/>
              </a:xfrm>
              <a:prstGeom prst="flowChartAlternateProcess">
                <a:avLst/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" name="Flowchart: Alternate Process 58">
                <a:extLst>
                  <a:ext uri="{FF2B5EF4-FFF2-40B4-BE49-F238E27FC236}">
                    <a16:creationId xmlns:a16="http://schemas.microsoft.com/office/drawing/2014/main" id="{0DD6DC03-600D-3567-48CB-6314F20BF853}"/>
                  </a:ext>
                </a:extLst>
              </p:cNvPr>
              <p:cNvSpPr/>
              <p:nvPr/>
            </p:nvSpPr>
            <p:spPr>
              <a:xfrm>
                <a:off x="6672404" y="776060"/>
                <a:ext cx="805758" cy="852350"/>
              </a:xfrm>
              <a:prstGeom prst="flowChartAlternateProcess">
                <a:avLst/>
              </a:prstGeom>
              <a:solidFill>
                <a:srgbClr val="B3BC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61" name="Graphic 60" descr="Tag with solid fill">
                <a:extLst>
                  <a:ext uri="{FF2B5EF4-FFF2-40B4-BE49-F238E27FC236}">
                    <a16:creationId xmlns:a16="http://schemas.microsoft.com/office/drawing/2014/main" id="{38C8652F-AE89-9D90-7104-70B491794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79517" y="478760"/>
                <a:ext cx="1261373" cy="1261373"/>
              </a:xfrm>
              <a:prstGeom prst="rect">
                <a:avLst/>
              </a:prstGeom>
            </p:spPr>
          </p:pic>
          <p:pic>
            <p:nvPicPr>
              <p:cNvPr id="63" name="Graphic 62" descr="Coins with solid fill">
                <a:extLst>
                  <a:ext uri="{FF2B5EF4-FFF2-40B4-BE49-F238E27FC236}">
                    <a16:creationId xmlns:a16="http://schemas.microsoft.com/office/drawing/2014/main" id="{E211586E-1510-5AA1-7CED-74498795F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863613" y="981722"/>
                <a:ext cx="423339" cy="423339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F060892-D4EC-E89F-1494-9A0248E1D90C}"/>
                  </a:ext>
                </a:extLst>
              </p:cNvPr>
              <p:cNvSpPr txBox="1"/>
              <p:nvPr/>
            </p:nvSpPr>
            <p:spPr>
              <a:xfrm>
                <a:off x="7771049" y="870969"/>
                <a:ext cx="9766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CHI PHÍ</a:t>
                </a:r>
                <a:endParaRPr lang="vi-VN" sz="16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401CD54-8BE1-175C-0A19-9A00646FBC2E}"/>
                </a:ext>
              </a:extLst>
            </p:cNvPr>
            <p:cNvGrpSpPr/>
            <p:nvPr/>
          </p:nvGrpSpPr>
          <p:grpSpPr>
            <a:xfrm>
              <a:off x="7796139" y="799671"/>
              <a:ext cx="1628518" cy="307777"/>
              <a:chOff x="461063" y="5864074"/>
              <a:chExt cx="1628518" cy="307777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DFE1A3F-F58C-FECE-E093-A0B18D703F59}"/>
                  </a:ext>
                </a:extLst>
              </p:cNvPr>
              <p:cNvSpPr txBox="1"/>
              <p:nvPr/>
            </p:nvSpPr>
            <p:spPr>
              <a:xfrm>
                <a:off x="620146" y="5864074"/>
                <a:ext cx="14694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Chi phí cố định</a:t>
                </a:r>
              </a:p>
            </p:txBody>
          </p:sp>
          <p:pic>
            <p:nvPicPr>
              <p:cNvPr id="68" name="Graphic 67" descr="Badge Follow with solid fill">
                <a:extLst>
                  <a:ext uri="{FF2B5EF4-FFF2-40B4-BE49-F238E27FC236}">
                    <a16:creationId xmlns:a16="http://schemas.microsoft.com/office/drawing/2014/main" id="{E06B8D4C-D935-2B19-9DAE-0F61AE3FF4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1063" y="5938421"/>
                <a:ext cx="159082" cy="159082"/>
              </a:xfrm>
              <a:prstGeom prst="rect">
                <a:avLst/>
              </a:prstGeom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57C3F39-B493-1B9C-EE9B-91430A48F88D}"/>
                </a:ext>
              </a:extLst>
            </p:cNvPr>
            <p:cNvGrpSpPr/>
            <p:nvPr/>
          </p:nvGrpSpPr>
          <p:grpSpPr>
            <a:xfrm>
              <a:off x="7815222" y="1126643"/>
              <a:ext cx="1970745" cy="307777"/>
              <a:chOff x="461063" y="5864074"/>
              <a:chExt cx="1970745" cy="307777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D2CEE97-5AC2-D1D0-A145-8E40219E4BAB}"/>
                  </a:ext>
                </a:extLst>
              </p:cNvPr>
              <p:cNvSpPr txBox="1"/>
              <p:nvPr/>
            </p:nvSpPr>
            <p:spPr>
              <a:xfrm>
                <a:off x="620146" y="5864074"/>
                <a:ext cx="18116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Chi phí cộng thêm</a:t>
                </a:r>
              </a:p>
            </p:txBody>
          </p:sp>
          <p:pic>
            <p:nvPicPr>
              <p:cNvPr id="71" name="Graphic 70" descr="Badge Follow with solid fill">
                <a:extLst>
                  <a:ext uri="{FF2B5EF4-FFF2-40B4-BE49-F238E27FC236}">
                    <a16:creationId xmlns:a16="http://schemas.microsoft.com/office/drawing/2014/main" id="{3C59CC4B-BD77-F28B-853D-536994ABB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1063" y="5938421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8CCEE88-9B8B-D508-6F1B-3F50681A274D}"/>
              </a:ext>
            </a:extLst>
          </p:cNvPr>
          <p:cNvGrpSpPr/>
          <p:nvPr/>
        </p:nvGrpSpPr>
        <p:grpSpPr>
          <a:xfrm>
            <a:off x="6445199" y="2012545"/>
            <a:ext cx="4839074" cy="3694063"/>
            <a:chOff x="6529049" y="1789680"/>
            <a:chExt cx="4839074" cy="3694063"/>
          </a:xfrm>
        </p:grpSpPr>
        <p:sp>
          <p:nvSpPr>
            <p:cNvPr id="103" name="Rectangle: Top Corners One Rounded and One Snipped 102">
              <a:extLst>
                <a:ext uri="{FF2B5EF4-FFF2-40B4-BE49-F238E27FC236}">
                  <a16:creationId xmlns:a16="http://schemas.microsoft.com/office/drawing/2014/main" id="{3B99881E-3BB8-D005-5452-EDA64B787DD3}"/>
                </a:ext>
              </a:extLst>
            </p:cNvPr>
            <p:cNvSpPr/>
            <p:nvPr/>
          </p:nvSpPr>
          <p:spPr>
            <a:xfrm>
              <a:off x="6529049" y="2055973"/>
              <a:ext cx="4786040" cy="3427770"/>
            </a:xfrm>
            <a:prstGeom prst="snipRoundRect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9D661F8-1B0D-B19A-ED60-72DC0E969F3F}"/>
                </a:ext>
              </a:extLst>
            </p:cNvPr>
            <p:cNvGrpSpPr/>
            <p:nvPr/>
          </p:nvGrpSpPr>
          <p:grpSpPr>
            <a:xfrm>
              <a:off x="6553849" y="1789680"/>
              <a:ext cx="2268846" cy="574621"/>
              <a:chOff x="6653223" y="1651593"/>
              <a:chExt cx="2268846" cy="574621"/>
            </a:xfrm>
          </p:grpSpPr>
          <p:sp>
            <p:nvSpPr>
              <p:cNvPr id="73" name="Flowchart: Alternate Process 72">
                <a:extLst>
                  <a:ext uri="{FF2B5EF4-FFF2-40B4-BE49-F238E27FC236}">
                    <a16:creationId xmlns:a16="http://schemas.microsoft.com/office/drawing/2014/main" id="{1F32BF12-1B72-CEB9-157B-DF243DE78000}"/>
                  </a:ext>
                </a:extLst>
              </p:cNvPr>
              <p:cNvSpPr/>
              <p:nvPr/>
            </p:nvSpPr>
            <p:spPr>
              <a:xfrm>
                <a:off x="6681457" y="1740133"/>
                <a:ext cx="2240612" cy="391012"/>
              </a:xfrm>
              <a:prstGeom prst="flowChartAlternateProcess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4" name="Flowchart: Merge 73">
                <a:extLst>
                  <a:ext uri="{FF2B5EF4-FFF2-40B4-BE49-F238E27FC236}">
                    <a16:creationId xmlns:a16="http://schemas.microsoft.com/office/drawing/2014/main" id="{EC0D7403-3102-247C-FF69-579B12F0097A}"/>
                  </a:ext>
                </a:extLst>
              </p:cNvPr>
              <p:cNvSpPr/>
              <p:nvPr/>
            </p:nvSpPr>
            <p:spPr>
              <a:xfrm>
                <a:off x="6653223" y="1651593"/>
                <a:ext cx="479414" cy="574621"/>
              </a:xfrm>
              <a:prstGeom prst="flowChartMerg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F1A6F4E-78E2-511E-D61D-90E569C99DA8}"/>
                  </a:ext>
                </a:extLst>
              </p:cNvPr>
              <p:cNvSpPr txBox="1"/>
              <p:nvPr/>
            </p:nvSpPr>
            <p:spPr>
              <a:xfrm>
                <a:off x="7104403" y="1766362"/>
                <a:ext cx="18176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600" b="1" dirty="0">
                    <a:solidFill>
                      <a:srgbClr val="F7F5FF"/>
                    </a:solidFill>
                    <a:latin typeface="Roboto" pitchFamily="2" charset="0"/>
                    <a:ea typeface="Roboto" pitchFamily="2" charset="0"/>
                  </a:rPr>
                  <a:t>CHI PHÍ CỐ ĐỊNH</a:t>
                </a:r>
                <a:endParaRPr lang="vi-VN" sz="1600" dirty="0">
                  <a:solidFill>
                    <a:srgbClr val="F7F5FF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74669B3-C5B5-B670-CF7C-420041ECBEB0}"/>
                </a:ext>
              </a:extLst>
            </p:cNvPr>
            <p:cNvGrpSpPr/>
            <p:nvPr/>
          </p:nvGrpSpPr>
          <p:grpSpPr>
            <a:xfrm>
              <a:off x="6743795" y="2546125"/>
              <a:ext cx="4624328" cy="2577060"/>
              <a:chOff x="6802005" y="2263981"/>
              <a:chExt cx="4624328" cy="2577060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82052C0F-56B2-901C-CDE0-2793321943D1}"/>
                  </a:ext>
                </a:extLst>
              </p:cNvPr>
              <p:cNvGrpSpPr/>
              <p:nvPr/>
            </p:nvGrpSpPr>
            <p:grpSpPr>
              <a:xfrm>
                <a:off x="6802005" y="2263981"/>
                <a:ext cx="3824886" cy="276999"/>
                <a:chOff x="6803585" y="2263981"/>
                <a:chExt cx="3824886" cy="276999"/>
              </a:xfrm>
            </p:grpSpPr>
            <p:pic>
              <p:nvPicPr>
                <p:cNvPr id="77" name="Graphic 76" descr="Badge Tick1 with solid fill">
                  <a:extLst>
                    <a:ext uri="{FF2B5EF4-FFF2-40B4-BE49-F238E27FC236}">
                      <a16:creationId xmlns:a16="http://schemas.microsoft.com/office/drawing/2014/main" id="{1D1031F1-F869-CF1A-BCF9-0169CF9CCE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3585" y="2307901"/>
                  <a:ext cx="189158" cy="189158"/>
                </a:xfrm>
                <a:prstGeom prst="rect">
                  <a:avLst/>
                </a:prstGeom>
              </p:spPr>
            </p:pic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BC6F1B76-6A76-2507-51B7-37C7B13AD5C8}"/>
                    </a:ext>
                  </a:extLst>
                </p:cNvPr>
                <p:cNvSpPr txBox="1"/>
                <p:nvPr/>
              </p:nvSpPr>
              <p:spPr>
                <a:xfrm>
                  <a:off x="7070974" y="2263981"/>
                  <a:ext cx="355749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1200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Hệ thống quản lý merchant (portal) (VNĐ/tháng).</a:t>
                  </a: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5F0CA30D-5F70-9D94-E52B-BBFABBEB5288}"/>
                  </a:ext>
                </a:extLst>
              </p:cNvPr>
              <p:cNvGrpSpPr/>
              <p:nvPr/>
            </p:nvGrpSpPr>
            <p:grpSpPr>
              <a:xfrm>
                <a:off x="6802005" y="2592561"/>
                <a:ext cx="3243444" cy="276999"/>
                <a:chOff x="6802005" y="2604438"/>
                <a:chExt cx="3243444" cy="276999"/>
              </a:xfrm>
            </p:grpSpPr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CCD8B330-89B6-D784-2010-7C99704D6D03}"/>
                    </a:ext>
                  </a:extLst>
                </p:cNvPr>
                <p:cNvSpPr txBox="1"/>
                <p:nvPr/>
              </p:nvSpPr>
              <p:spPr>
                <a:xfrm>
                  <a:off x="7060123" y="2604438"/>
                  <a:ext cx="298532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1200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Số lượng hóa đơn (tờ/tháng)</a:t>
                  </a:r>
                </a:p>
              </p:txBody>
            </p:sp>
            <p:pic>
              <p:nvPicPr>
                <p:cNvPr id="80" name="Graphic 79" descr="Badge Tick1 with solid fill">
                  <a:extLst>
                    <a:ext uri="{FF2B5EF4-FFF2-40B4-BE49-F238E27FC236}">
                      <a16:creationId xmlns:a16="http://schemas.microsoft.com/office/drawing/2014/main" id="{E72769C1-9DCA-E463-700B-CBC1D492E3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2005" y="2648358"/>
                  <a:ext cx="189158" cy="189158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7782F17B-2610-792B-496E-4299F9370951}"/>
                  </a:ext>
                </a:extLst>
              </p:cNvPr>
              <p:cNvGrpSpPr/>
              <p:nvPr/>
            </p:nvGrpSpPr>
            <p:grpSpPr>
              <a:xfrm>
                <a:off x="6802005" y="2921141"/>
                <a:ext cx="3757528" cy="276999"/>
                <a:chOff x="6802005" y="2604438"/>
                <a:chExt cx="3757528" cy="276999"/>
              </a:xfrm>
            </p:grpSpPr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A4C56021-7B6D-6689-1D82-DABB0C8A7976}"/>
                    </a:ext>
                  </a:extLst>
                </p:cNvPr>
                <p:cNvSpPr txBox="1"/>
                <p:nvPr/>
              </p:nvSpPr>
              <p:spPr>
                <a:xfrm>
                  <a:off x="7060123" y="2604438"/>
                  <a:ext cx="34994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1200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Số lượng giao dịch tối đa (giao dịch/tháng)</a:t>
                  </a:r>
                </a:p>
              </p:txBody>
            </p:sp>
            <p:pic>
              <p:nvPicPr>
                <p:cNvPr id="84" name="Graphic 83" descr="Badge Tick1 with solid fill">
                  <a:extLst>
                    <a:ext uri="{FF2B5EF4-FFF2-40B4-BE49-F238E27FC236}">
                      <a16:creationId xmlns:a16="http://schemas.microsoft.com/office/drawing/2014/main" id="{CC9EB489-0664-BDE4-52FC-B2E5935B65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2005" y="2648358"/>
                  <a:ext cx="189158" cy="189158"/>
                </a:xfrm>
                <a:prstGeom prst="rect">
                  <a:avLst/>
                </a:prstGeom>
              </p:spPr>
            </p:pic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7A1D9911-BF29-6F22-6133-C10E928E4EC2}"/>
                  </a:ext>
                </a:extLst>
              </p:cNvPr>
              <p:cNvGrpSpPr/>
              <p:nvPr/>
            </p:nvGrpSpPr>
            <p:grpSpPr>
              <a:xfrm>
                <a:off x="6802005" y="3249721"/>
                <a:ext cx="4624328" cy="276999"/>
                <a:chOff x="6802005" y="2604438"/>
                <a:chExt cx="4624328" cy="276999"/>
              </a:xfrm>
            </p:grpSpPr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EE5ECA5B-F2DC-73DC-F0A9-CF521C8C971A}"/>
                    </a:ext>
                  </a:extLst>
                </p:cNvPr>
                <p:cNvSpPr txBox="1"/>
                <p:nvPr/>
              </p:nvSpPr>
              <p:spPr>
                <a:xfrm>
                  <a:off x="7060122" y="2604438"/>
                  <a:ext cx="436621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1200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Số lượng tài khoản liên kết ngân hàng tối đa mỗi gói/tháng</a:t>
                  </a:r>
                </a:p>
              </p:txBody>
            </p:sp>
            <p:pic>
              <p:nvPicPr>
                <p:cNvPr id="88" name="Graphic 87" descr="Badge Tick1 with solid fill">
                  <a:extLst>
                    <a:ext uri="{FF2B5EF4-FFF2-40B4-BE49-F238E27FC236}">
                      <a16:creationId xmlns:a16="http://schemas.microsoft.com/office/drawing/2014/main" id="{BA395F6B-EB6F-B3A3-FE4C-1DD5CB3460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2005" y="2648358"/>
                  <a:ext cx="189158" cy="189158"/>
                </a:xfrm>
                <a:prstGeom prst="rect">
                  <a:avLst/>
                </a:prstGeom>
              </p:spPr>
            </p:pic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BF3283FB-4308-23A3-825F-C4387D8BADCC}"/>
                  </a:ext>
                </a:extLst>
              </p:cNvPr>
              <p:cNvGrpSpPr/>
              <p:nvPr/>
            </p:nvGrpSpPr>
            <p:grpSpPr>
              <a:xfrm>
                <a:off x="6802005" y="3578301"/>
                <a:ext cx="4624328" cy="276999"/>
                <a:chOff x="6802005" y="2604438"/>
                <a:chExt cx="4624328" cy="276999"/>
              </a:xfrm>
            </p:grpSpPr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B3873902-5B27-F4BA-9940-D0C06A8C9640}"/>
                    </a:ext>
                  </a:extLst>
                </p:cNvPr>
                <p:cNvSpPr txBox="1"/>
                <p:nvPr/>
              </p:nvSpPr>
              <p:spPr>
                <a:xfrm>
                  <a:off x="7060122" y="2604438"/>
                  <a:ext cx="436621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1200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Số lượng tối đa người dùng (user)</a:t>
                  </a:r>
                </a:p>
              </p:txBody>
            </p:sp>
            <p:pic>
              <p:nvPicPr>
                <p:cNvPr id="91" name="Graphic 90" descr="Badge Tick1 with solid fill">
                  <a:extLst>
                    <a:ext uri="{FF2B5EF4-FFF2-40B4-BE49-F238E27FC236}">
                      <a16:creationId xmlns:a16="http://schemas.microsoft.com/office/drawing/2014/main" id="{BD93DB5F-9C3C-3CF7-12CD-FF2D20D41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2005" y="2648358"/>
                  <a:ext cx="189158" cy="189158"/>
                </a:xfrm>
                <a:prstGeom prst="rect">
                  <a:avLst/>
                </a:prstGeom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38950C8-B533-6C09-B28F-BF0EF01599CD}"/>
                  </a:ext>
                </a:extLst>
              </p:cNvPr>
              <p:cNvGrpSpPr/>
              <p:nvPr/>
            </p:nvGrpSpPr>
            <p:grpSpPr>
              <a:xfrm>
                <a:off x="6802005" y="3906881"/>
                <a:ext cx="4624328" cy="276999"/>
                <a:chOff x="6802005" y="2604438"/>
                <a:chExt cx="4624328" cy="276999"/>
              </a:xfrm>
            </p:grpSpPr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20A770B7-8C5C-FBBC-C58F-524B911AD728}"/>
                    </a:ext>
                  </a:extLst>
                </p:cNvPr>
                <p:cNvSpPr txBox="1"/>
                <p:nvPr/>
              </p:nvSpPr>
              <p:spPr>
                <a:xfrm>
                  <a:off x="7060122" y="2604438"/>
                  <a:ext cx="436621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1200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Số lượng tối đa thiết bị SoundBox miễn phí</a:t>
                  </a:r>
                </a:p>
              </p:txBody>
            </p:sp>
            <p:pic>
              <p:nvPicPr>
                <p:cNvPr id="94" name="Graphic 93" descr="Badge Tick1 with solid fill">
                  <a:extLst>
                    <a:ext uri="{FF2B5EF4-FFF2-40B4-BE49-F238E27FC236}">
                      <a16:creationId xmlns:a16="http://schemas.microsoft.com/office/drawing/2014/main" id="{D44FDFE2-A0E2-62BE-FC8D-BFD9BD8DD8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2005" y="2648358"/>
                  <a:ext cx="189158" cy="189158"/>
                </a:xfrm>
                <a:prstGeom prst="rect">
                  <a:avLst/>
                </a:prstGeom>
              </p:spPr>
            </p:pic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3E516CA-38DA-A0EB-4370-1123B704D7E9}"/>
                  </a:ext>
                </a:extLst>
              </p:cNvPr>
              <p:cNvGrpSpPr/>
              <p:nvPr/>
            </p:nvGrpSpPr>
            <p:grpSpPr>
              <a:xfrm>
                <a:off x="6802005" y="4235461"/>
                <a:ext cx="4624328" cy="276999"/>
                <a:chOff x="6802005" y="2604438"/>
                <a:chExt cx="4624328" cy="276999"/>
              </a:xfrm>
            </p:grpSpPr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D4D252A2-6AF0-E86C-7BB9-888C477E3C09}"/>
                    </a:ext>
                  </a:extLst>
                </p:cNvPr>
                <p:cNvSpPr txBox="1"/>
                <p:nvPr/>
              </p:nvSpPr>
              <p:spPr>
                <a:xfrm>
                  <a:off x="7060122" y="2604438"/>
                  <a:ext cx="436621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1200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Số lượng tối đa cửa hàng (shop)</a:t>
                  </a:r>
                </a:p>
              </p:txBody>
            </p:sp>
            <p:pic>
              <p:nvPicPr>
                <p:cNvPr id="97" name="Graphic 96" descr="Badge Tick1 with solid fill">
                  <a:extLst>
                    <a:ext uri="{FF2B5EF4-FFF2-40B4-BE49-F238E27FC236}">
                      <a16:creationId xmlns:a16="http://schemas.microsoft.com/office/drawing/2014/main" id="{05BDCF2C-6E88-FA06-D72C-E917806CC6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2005" y="2648358"/>
                  <a:ext cx="189158" cy="189158"/>
                </a:xfrm>
                <a:prstGeom prst="rect">
                  <a:avLst/>
                </a:prstGeom>
              </p:spPr>
            </p:pic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13A9CB81-2CBD-5BB2-5C43-C00B8078EE45}"/>
                  </a:ext>
                </a:extLst>
              </p:cNvPr>
              <p:cNvGrpSpPr/>
              <p:nvPr/>
            </p:nvGrpSpPr>
            <p:grpSpPr>
              <a:xfrm>
                <a:off x="6802005" y="4564042"/>
                <a:ext cx="4624328" cy="276999"/>
                <a:chOff x="6802005" y="2604438"/>
                <a:chExt cx="4624328" cy="276999"/>
              </a:xfrm>
            </p:grpSpPr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C07CD7FB-D444-8002-1328-46B011E9D6CE}"/>
                    </a:ext>
                  </a:extLst>
                </p:cNvPr>
                <p:cNvSpPr txBox="1"/>
                <p:nvPr/>
              </p:nvSpPr>
              <p:spPr>
                <a:xfrm>
                  <a:off x="7060122" y="2604438"/>
                  <a:ext cx="436621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1200" dirty="0">
                      <a:solidFill>
                        <a:srgbClr val="433DB9"/>
                      </a:solidFill>
                      <a:latin typeface="Roboto" pitchFamily="2" charset="0"/>
                      <a:ea typeface="Roboto" pitchFamily="2" charset="0"/>
                    </a:rPr>
                    <a:t>Phí duy trì thiết bị SoundBox CS89, CS89+</a:t>
                  </a:r>
                </a:p>
              </p:txBody>
            </p:sp>
            <p:pic>
              <p:nvPicPr>
                <p:cNvPr id="100" name="Graphic 99" descr="Badge Tick1 with solid fill">
                  <a:extLst>
                    <a:ext uri="{FF2B5EF4-FFF2-40B4-BE49-F238E27FC236}">
                      <a16:creationId xmlns:a16="http://schemas.microsoft.com/office/drawing/2014/main" id="{3AA3F88C-9AD1-2A75-EE3D-7C1F0A8864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2005" y="2648358"/>
                  <a:ext cx="189158" cy="189158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08" name="Picture 107" descr="A person standing next to a phone and a receipt&#10;&#10;AI-generated content may be incorrect.">
            <a:extLst>
              <a:ext uri="{FF2B5EF4-FFF2-40B4-BE49-F238E27FC236}">
                <a16:creationId xmlns:a16="http://schemas.microsoft.com/office/drawing/2014/main" id="{B2101F3D-5815-8DAE-09C2-4B14270EBC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807" y="5062573"/>
            <a:ext cx="2787269" cy="1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17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C9B5-767E-79D3-D3A5-4CE51F358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lowchart: Alternate Process 105">
            <a:extLst>
              <a:ext uri="{FF2B5EF4-FFF2-40B4-BE49-F238E27FC236}">
                <a16:creationId xmlns:a16="http://schemas.microsoft.com/office/drawing/2014/main" id="{D75C17B1-F204-D54C-F4D8-7DB5FD8BCEFF}"/>
              </a:ext>
            </a:extLst>
          </p:cNvPr>
          <p:cNvSpPr/>
          <p:nvPr/>
        </p:nvSpPr>
        <p:spPr>
          <a:xfrm>
            <a:off x="11184601" y="0"/>
            <a:ext cx="1245807" cy="6845901"/>
          </a:xfrm>
          <a:prstGeom prst="flowChartAlternateProcess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6B1FD90-EDF7-64AF-E743-77BB739AB2D1}"/>
              </a:ext>
            </a:extLst>
          </p:cNvPr>
          <p:cNvGrpSpPr/>
          <p:nvPr/>
        </p:nvGrpSpPr>
        <p:grpSpPr>
          <a:xfrm>
            <a:off x="263497" y="117895"/>
            <a:ext cx="5539773" cy="1122973"/>
            <a:chOff x="-368148" y="-86226"/>
            <a:chExt cx="5539773" cy="11229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2E6482D-551E-A63F-932D-1074BE186731}"/>
                </a:ext>
              </a:extLst>
            </p:cNvPr>
            <p:cNvGrpSpPr/>
            <p:nvPr/>
          </p:nvGrpSpPr>
          <p:grpSpPr>
            <a:xfrm>
              <a:off x="123881" y="132034"/>
              <a:ext cx="5047744" cy="686455"/>
              <a:chOff x="56012" y="525"/>
              <a:chExt cx="5047744" cy="686455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2523ECE3-0FD7-34D4-CF35-9B92E52EBEAA}"/>
                  </a:ext>
                </a:extLst>
              </p:cNvPr>
              <p:cNvSpPr/>
              <p:nvPr/>
            </p:nvSpPr>
            <p:spPr>
              <a:xfrm>
                <a:off x="56012" y="525"/>
                <a:ext cx="5047744" cy="686455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2666A1D-4A25-3D28-6009-F0B513EF4ABE}"/>
                  </a:ext>
                </a:extLst>
              </p:cNvPr>
              <p:cNvSpPr txBox="1"/>
              <p:nvPr/>
            </p:nvSpPr>
            <p:spPr>
              <a:xfrm>
                <a:off x="686955" y="101065"/>
                <a:ext cx="441680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MÔ HÌNH KINH DOANH</a:t>
                </a:r>
                <a:endParaRPr lang="vi-VN" sz="3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pic>
          <p:nvPicPr>
            <p:cNvPr id="31" name="Graphic 30" descr="Excellent with solid fill">
              <a:extLst>
                <a:ext uri="{FF2B5EF4-FFF2-40B4-BE49-F238E27FC236}">
                  <a16:creationId xmlns:a16="http://schemas.microsoft.com/office/drawing/2014/main" id="{2E012386-3CFB-D5CF-AF80-8B352AA051E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368148" y="-86226"/>
              <a:ext cx="1122973" cy="112297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652B1C9-026B-394B-DA2B-4FD10BD1DCB8}"/>
              </a:ext>
            </a:extLst>
          </p:cNvPr>
          <p:cNvGrpSpPr/>
          <p:nvPr/>
        </p:nvGrpSpPr>
        <p:grpSpPr>
          <a:xfrm>
            <a:off x="755526" y="1240868"/>
            <a:ext cx="5272885" cy="5605033"/>
            <a:chOff x="1164854" y="1239000"/>
            <a:chExt cx="5272885" cy="5605033"/>
          </a:xfrm>
        </p:grpSpPr>
        <p:sp>
          <p:nvSpPr>
            <p:cNvPr id="50" name="Oval 48">
              <a:extLst>
                <a:ext uri="{FF2B5EF4-FFF2-40B4-BE49-F238E27FC236}">
                  <a16:creationId xmlns:a16="http://schemas.microsoft.com/office/drawing/2014/main" id="{58D8C42B-7D30-D044-9DBE-B08AF1556787}"/>
                </a:ext>
              </a:extLst>
            </p:cNvPr>
            <p:cNvSpPr/>
            <p:nvPr/>
          </p:nvSpPr>
          <p:spPr>
            <a:xfrm>
              <a:off x="1720158" y="1738265"/>
              <a:ext cx="4282290" cy="4018201"/>
            </a:xfrm>
            <a:custGeom>
              <a:avLst/>
              <a:gdLst>
                <a:gd name="csX0" fmla="*/ 0 w 3419147"/>
                <a:gd name="csY0" fmla="*/ 1709574 h 3419147"/>
                <a:gd name="csX1" fmla="*/ 1709574 w 3419147"/>
                <a:gd name="csY1" fmla="*/ 0 h 3419147"/>
                <a:gd name="csX2" fmla="*/ 3419148 w 3419147"/>
                <a:gd name="csY2" fmla="*/ 1709574 h 3419147"/>
                <a:gd name="csX3" fmla="*/ 1709574 w 3419147"/>
                <a:gd name="csY3" fmla="*/ 3419148 h 3419147"/>
                <a:gd name="csX4" fmla="*/ 0 w 3419147"/>
                <a:gd name="csY4" fmla="*/ 1709574 h 3419147"/>
                <a:gd name="csX0" fmla="*/ 36100 w 3455248"/>
                <a:gd name="csY0" fmla="*/ 1749332 h 3458906"/>
                <a:gd name="csX1" fmla="*/ 671935 w 3455248"/>
                <a:gd name="csY1" fmla="*/ 642070 h 3458906"/>
                <a:gd name="csX2" fmla="*/ 1745674 w 3455248"/>
                <a:gd name="csY2" fmla="*/ 39758 h 3458906"/>
                <a:gd name="csX3" fmla="*/ 3455248 w 3455248"/>
                <a:gd name="csY3" fmla="*/ 1749332 h 3458906"/>
                <a:gd name="csX4" fmla="*/ 1745674 w 3455248"/>
                <a:gd name="csY4" fmla="*/ 3458906 h 3458906"/>
                <a:gd name="csX5" fmla="*/ 36100 w 3455248"/>
                <a:gd name="csY5" fmla="*/ 1749332 h 3458906"/>
                <a:gd name="csX0" fmla="*/ 36100 w 3463787"/>
                <a:gd name="csY0" fmla="*/ 1772080 h 3481654"/>
                <a:gd name="csX1" fmla="*/ 671935 w 3463787"/>
                <a:gd name="csY1" fmla="*/ 664818 h 3481654"/>
                <a:gd name="csX2" fmla="*/ 1745674 w 3463787"/>
                <a:gd name="csY2" fmla="*/ 62506 h 3481654"/>
                <a:gd name="csX3" fmla="*/ 2555055 w 3463787"/>
                <a:gd name="csY3" fmla="*/ 212144 h 3481654"/>
                <a:gd name="csX4" fmla="*/ 3455248 w 3463787"/>
                <a:gd name="csY4" fmla="*/ 1772080 h 3481654"/>
                <a:gd name="csX5" fmla="*/ 1745674 w 3463787"/>
                <a:gd name="csY5" fmla="*/ 3481654 h 3481654"/>
                <a:gd name="csX6" fmla="*/ 36100 w 3463787"/>
                <a:gd name="csY6" fmla="*/ 1772080 h 3481654"/>
                <a:gd name="csX0" fmla="*/ 36100 w 3610117"/>
                <a:gd name="csY0" fmla="*/ 1742355 h 3451929"/>
                <a:gd name="csX1" fmla="*/ 671935 w 3610117"/>
                <a:gd name="csY1" fmla="*/ 635093 h 3451929"/>
                <a:gd name="csX2" fmla="*/ 1745674 w 3610117"/>
                <a:gd name="csY2" fmla="*/ 32781 h 3451929"/>
                <a:gd name="csX3" fmla="*/ 2555055 w 3610117"/>
                <a:gd name="csY3" fmla="*/ 182419 h 3451929"/>
                <a:gd name="csX4" fmla="*/ 3460401 w 3610117"/>
                <a:gd name="csY4" fmla="*/ 1042498 h 3451929"/>
                <a:gd name="csX5" fmla="*/ 3455248 w 3610117"/>
                <a:gd name="csY5" fmla="*/ 1742355 h 3451929"/>
                <a:gd name="csX6" fmla="*/ 1745674 w 3610117"/>
                <a:gd name="csY6" fmla="*/ 3451929 h 3451929"/>
                <a:gd name="csX7" fmla="*/ 36100 w 3610117"/>
                <a:gd name="csY7" fmla="*/ 1742355 h 3451929"/>
                <a:gd name="csX0" fmla="*/ 36100 w 3589189"/>
                <a:gd name="csY0" fmla="*/ 1730884 h 3440458"/>
                <a:gd name="csX1" fmla="*/ 671935 w 3589189"/>
                <a:gd name="csY1" fmla="*/ 623622 h 3440458"/>
                <a:gd name="csX2" fmla="*/ 1745674 w 3589189"/>
                <a:gd name="csY2" fmla="*/ 21310 h 3440458"/>
                <a:gd name="csX3" fmla="*/ 2555055 w 3589189"/>
                <a:gd name="csY3" fmla="*/ 170948 h 3440458"/>
                <a:gd name="csX4" fmla="*/ 2763285 w 3589189"/>
                <a:gd name="csY4" fmla="*/ 714156 h 3440458"/>
                <a:gd name="csX5" fmla="*/ 3460401 w 3589189"/>
                <a:gd name="csY5" fmla="*/ 1031027 h 3440458"/>
                <a:gd name="csX6" fmla="*/ 3455248 w 3589189"/>
                <a:gd name="csY6" fmla="*/ 1730884 h 3440458"/>
                <a:gd name="csX7" fmla="*/ 1745674 w 3589189"/>
                <a:gd name="csY7" fmla="*/ 3440458 h 3440458"/>
                <a:gd name="csX8" fmla="*/ 36100 w 3589189"/>
                <a:gd name="csY8" fmla="*/ 1730884 h 3440458"/>
                <a:gd name="csX0" fmla="*/ 36100 w 3589189"/>
                <a:gd name="csY0" fmla="*/ 1713119 h 3422693"/>
                <a:gd name="csX1" fmla="*/ 671935 w 3589189"/>
                <a:gd name="csY1" fmla="*/ 605857 h 3422693"/>
                <a:gd name="csX2" fmla="*/ 1731190 w 3589189"/>
                <a:gd name="csY2" fmla="*/ 288984 h 3422693"/>
                <a:gd name="csX3" fmla="*/ 1745674 w 3589189"/>
                <a:gd name="csY3" fmla="*/ 3545 h 3422693"/>
                <a:gd name="csX4" fmla="*/ 2555055 w 3589189"/>
                <a:gd name="csY4" fmla="*/ 153183 h 3422693"/>
                <a:gd name="csX5" fmla="*/ 2763285 w 3589189"/>
                <a:gd name="csY5" fmla="*/ 696391 h 3422693"/>
                <a:gd name="csX6" fmla="*/ 3460401 w 3589189"/>
                <a:gd name="csY6" fmla="*/ 1013262 h 3422693"/>
                <a:gd name="csX7" fmla="*/ 3455248 w 3589189"/>
                <a:gd name="csY7" fmla="*/ 1713119 h 3422693"/>
                <a:gd name="csX8" fmla="*/ 1745674 w 3589189"/>
                <a:gd name="csY8" fmla="*/ 3422693 h 3422693"/>
                <a:gd name="csX9" fmla="*/ 36100 w 3589189"/>
                <a:gd name="csY9" fmla="*/ 1713119 h 3422693"/>
                <a:gd name="csX0" fmla="*/ 36100 w 3589189"/>
                <a:gd name="csY0" fmla="*/ 1713119 h 3422693"/>
                <a:gd name="csX1" fmla="*/ 671935 w 3589189"/>
                <a:gd name="csY1" fmla="*/ 605857 h 3422693"/>
                <a:gd name="csX2" fmla="*/ 988805 w 3589189"/>
                <a:gd name="csY2" fmla="*/ 35487 h 3422693"/>
                <a:gd name="csX3" fmla="*/ 1731190 w 3589189"/>
                <a:gd name="csY3" fmla="*/ 288984 h 3422693"/>
                <a:gd name="csX4" fmla="*/ 1745674 w 3589189"/>
                <a:gd name="csY4" fmla="*/ 3545 h 3422693"/>
                <a:gd name="csX5" fmla="*/ 2555055 w 3589189"/>
                <a:gd name="csY5" fmla="*/ 153183 h 3422693"/>
                <a:gd name="csX6" fmla="*/ 2763285 w 3589189"/>
                <a:gd name="csY6" fmla="*/ 696391 h 3422693"/>
                <a:gd name="csX7" fmla="*/ 3460401 w 3589189"/>
                <a:gd name="csY7" fmla="*/ 1013262 h 3422693"/>
                <a:gd name="csX8" fmla="*/ 3455248 w 3589189"/>
                <a:gd name="csY8" fmla="*/ 1713119 h 3422693"/>
                <a:gd name="csX9" fmla="*/ 1745674 w 3589189"/>
                <a:gd name="csY9" fmla="*/ 3422693 h 3422693"/>
                <a:gd name="csX10" fmla="*/ 36100 w 3589189"/>
                <a:gd name="csY10" fmla="*/ 1713119 h 3422693"/>
                <a:gd name="csX0" fmla="*/ 191500 w 3744589"/>
                <a:gd name="csY0" fmla="*/ 1713119 h 3422693"/>
                <a:gd name="csX1" fmla="*/ 112110 w 3744589"/>
                <a:gd name="csY1" fmla="*/ 977047 h 3422693"/>
                <a:gd name="csX2" fmla="*/ 827335 w 3744589"/>
                <a:gd name="csY2" fmla="*/ 605857 h 3422693"/>
                <a:gd name="csX3" fmla="*/ 1144205 w 3744589"/>
                <a:gd name="csY3" fmla="*/ 35487 h 3422693"/>
                <a:gd name="csX4" fmla="*/ 1886590 w 3744589"/>
                <a:gd name="csY4" fmla="*/ 288984 h 3422693"/>
                <a:gd name="csX5" fmla="*/ 1901074 w 3744589"/>
                <a:gd name="csY5" fmla="*/ 3545 h 3422693"/>
                <a:gd name="csX6" fmla="*/ 2710455 w 3744589"/>
                <a:gd name="csY6" fmla="*/ 153183 h 3422693"/>
                <a:gd name="csX7" fmla="*/ 2918685 w 3744589"/>
                <a:gd name="csY7" fmla="*/ 696391 h 3422693"/>
                <a:gd name="csX8" fmla="*/ 3615801 w 3744589"/>
                <a:gd name="csY8" fmla="*/ 1013262 h 3422693"/>
                <a:gd name="csX9" fmla="*/ 3610648 w 3744589"/>
                <a:gd name="csY9" fmla="*/ 1713119 h 3422693"/>
                <a:gd name="csX10" fmla="*/ 1901074 w 3744589"/>
                <a:gd name="csY10" fmla="*/ 3422693 h 3422693"/>
                <a:gd name="csX11" fmla="*/ 191500 w 3744589"/>
                <a:gd name="csY11" fmla="*/ 1713119 h 3422693"/>
                <a:gd name="csX0" fmla="*/ 98295 w 3651384"/>
                <a:gd name="csY0" fmla="*/ 1713119 h 3422693"/>
                <a:gd name="csX1" fmla="*/ 444418 w 3651384"/>
                <a:gd name="csY1" fmla="*/ 1583629 h 3422693"/>
                <a:gd name="csX2" fmla="*/ 18905 w 3651384"/>
                <a:gd name="csY2" fmla="*/ 977047 h 3422693"/>
                <a:gd name="csX3" fmla="*/ 734130 w 3651384"/>
                <a:gd name="csY3" fmla="*/ 605857 h 3422693"/>
                <a:gd name="csX4" fmla="*/ 1051000 w 3651384"/>
                <a:gd name="csY4" fmla="*/ 35487 h 3422693"/>
                <a:gd name="csX5" fmla="*/ 1793385 w 3651384"/>
                <a:gd name="csY5" fmla="*/ 288984 h 3422693"/>
                <a:gd name="csX6" fmla="*/ 1807869 w 3651384"/>
                <a:gd name="csY6" fmla="*/ 3545 h 3422693"/>
                <a:gd name="csX7" fmla="*/ 2617250 w 3651384"/>
                <a:gd name="csY7" fmla="*/ 153183 h 3422693"/>
                <a:gd name="csX8" fmla="*/ 2825480 w 3651384"/>
                <a:gd name="csY8" fmla="*/ 696391 h 3422693"/>
                <a:gd name="csX9" fmla="*/ 3522596 w 3651384"/>
                <a:gd name="csY9" fmla="*/ 1013262 h 3422693"/>
                <a:gd name="csX10" fmla="*/ 3517443 w 3651384"/>
                <a:gd name="csY10" fmla="*/ 1713119 h 3422693"/>
                <a:gd name="csX11" fmla="*/ 1807869 w 3651384"/>
                <a:gd name="csY11" fmla="*/ 3422693 h 3422693"/>
                <a:gd name="csX12" fmla="*/ 98295 w 3651384"/>
                <a:gd name="csY12" fmla="*/ 1713119 h 3422693"/>
                <a:gd name="csX0" fmla="*/ 496648 w 3651384"/>
                <a:gd name="csY0" fmla="*/ 2183899 h 3427019"/>
                <a:gd name="csX1" fmla="*/ 444418 w 3651384"/>
                <a:gd name="csY1" fmla="*/ 1583629 h 3427019"/>
                <a:gd name="csX2" fmla="*/ 18905 w 3651384"/>
                <a:gd name="csY2" fmla="*/ 977047 h 3427019"/>
                <a:gd name="csX3" fmla="*/ 734130 w 3651384"/>
                <a:gd name="csY3" fmla="*/ 605857 h 3427019"/>
                <a:gd name="csX4" fmla="*/ 1051000 w 3651384"/>
                <a:gd name="csY4" fmla="*/ 35487 h 3427019"/>
                <a:gd name="csX5" fmla="*/ 1793385 w 3651384"/>
                <a:gd name="csY5" fmla="*/ 288984 h 3427019"/>
                <a:gd name="csX6" fmla="*/ 1807869 w 3651384"/>
                <a:gd name="csY6" fmla="*/ 3545 h 3427019"/>
                <a:gd name="csX7" fmla="*/ 2617250 w 3651384"/>
                <a:gd name="csY7" fmla="*/ 153183 h 3427019"/>
                <a:gd name="csX8" fmla="*/ 2825480 w 3651384"/>
                <a:gd name="csY8" fmla="*/ 696391 h 3427019"/>
                <a:gd name="csX9" fmla="*/ 3522596 w 3651384"/>
                <a:gd name="csY9" fmla="*/ 1013262 h 3427019"/>
                <a:gd name="csX10" fmla="*/ 3517443 w 3651384"/>
                <a:gd name="csY10" fmla="*/ 1713119 h 3427019"/>
                <a:gd name="csX11" fmla="*/ 1807869 w 3651384"/>
                <a:gd name="csY11" fmla="*/ 3422693 h 3427019"/>
                <a:gd name="csX12" fmla="*/ 496648 w 3651384"/>
                <a:gd name="csY12" fmla="*/ 2183899 h 3427019"/>
                <a:gd name="csX0" fmla="*/ 48247 w 3664710"/>
                <a:gd name="csY0" fmla="*/ 2401182 h 3433491"/>
                <a:gd name="csX1" fmla="*/ 457744 w 3664710"/>
                <a:gd name="csY1" fmla="*/ 1583629 h 3433491"/>
                <a:gd name="csX2" fmla="*/ 32231 w 3664710"/>
                <a:gd name="csY2" fmla="*/ 977047 h 3433491"/>
                <a:gd name="csX3" fmla="*/ 747456 w 3664710"/>
                <a:gd name="csY3" fmla="*/ 605857 h 3433491"/>
                <a:gd name="csX4" fmla="*/ 1064326 w 3664710"/>
                <a:gd name="csY4" fmla="*/ 35487 h 3433491"/>
                <a:gd name="csX5" fmla="*/ 1806711 w 3664710"/>
                <a:gd name="csY5" fmla="*/ 288984 h 3433491"/>
                <a:gd name="csX6" fmla="*/ 1821195 w 3664710"/>
                <a:gd name="csY6" fmla="*/ 3545 h 3433491"/>
                <a:gd name="csX7" fmla="*/ 2630576 w 3664710"/>
                <a:gd name="csY7" fmla="*/ 153183 h 3433491"/>
                <a:gd name="csX8" fmla="*/ 2838806 w 3664710"/>
                <a:gd name="csY8" fmla="*/ 696391 h 3433491"/>
                <a:gd name="csX9" fmla="*/ 3535922 w 3664710"/>
                <a:gd name="csY9" fmla="*/ 1013262 h 3433491"/>
                <a:gd name="csX10" fmla="*/ 3530769 w 3664710"/>
                <a:gd name="csY10" fmla="*/ 1713119 h 3433491"/>
                <a:gd name="csX11" fmla="*/ 1821195 w 3664710"/>
                <a:gd name="csY11" fmla="*/ 3422693 h 3433491"/>
                <a:gd name="csX12" fmla="*/ 48247 w 3664710"/>
                <a:gd name="csY12" fmla="*/ 2401182 h 3433491"/>
                <a:gd name="csX0" fmla="*/ 180856 w 3797319"/>
                <a:gd name="csY0" fmla="*/ 2401182 h 3431669"/>
                <a:gd name="csX1" fmla="*/ 590353 w 3797319"/>
                <a:gd name="csY1" fmla="*/ 1583629 h 3431669"/>
                <a:gd name="csX2" fmla="*/ 164840 w 3797319"/>
                <a:gd name="csY2" fmla="*/ 977047 h 3431669"/>
                <a:gd name="csX3" fmla="*/ 880065 w 3797319"/>
                <a:gd name="csY3" fmla="*/ 605857 h 3431669"/>
                <a:gd name="csX4" fmla="*/ 1196935 w 3797319"/>
                <a:gd name="csY4" fmla="*/ 35487 h 3431669"/>
                <a:gd name="csX5" fmla="*/ 1939320 w 3797319"/>
                <a:gd name="csY5" fmla="*/ 288984 h 3431669"/>
                <a:gd name="csX6" fmla="*/ 1953804 w 3797319"/>
                <a:gd name="csY6" fmla="*/ 3545 h 3431669"/>
                <a:gd name="csX7" fmla="*/ 2763185 w 3797319"/>
                <a:gd name="csY7" fmla="*/ 153183 h 3431669"/>
                <a:gd name="csX8" fmla="*/ 2971415 w 3797319"/>
                <a:gd name="csY8" fmla="*/ 696391 h 3431669"/>
                <a:gd name="csX9" fmla="*/ 3668531 w 3797319"/>
                <a:gd name="csY9" fmla="*/ 1013262 h 3431669"/>
                <a:gd name="csX10" fmla="*/ 3663378 w 3797319"/>
                <a:gd name="csY10" fmla="*/ 1713119 h 3431669"/>
                <a:gd name="csX11" fmla="*/ 1953804 w 3797319"/>
                <a:gd name="csY11" fmla="*/ 3422693 h 3431669"/>
                <a:gd name="csX12" fmla="*/ 180856 w 3797319"/>
                <a:gd name="csY12" fmla="*/ 2401182 h 3431669"/>
                <a:gd name="csX0" fmla="*/ 34921 w 3651384"/>
                <a:gd name="csY0" fmla="*/ 2401182 h 3444424"/>
                <a:gd name="csX1" fmla="*/ 444418 w 3651384"/>
                <a:gd name="csY1" fmla="*/ 1583629 h 3444424"/>
                <a:gd name="csX2" fmla="*/ 18905 w 3651384"/>
                <a:gd name="csY2" fmla="*/ 977047 h 3444424"/>
                <a:gd name="csX3" fmla="*/ 734130 w 3651384"/>
                <a:gd name="csY3" fmla="*/ 605857 h 3444424"/>
                <a:gd name="csX4" fmla="*/ 1051000 w 3651384"/>
                <a:gd name="csY4" fmla="*/ 35487 h 3444424"/>
                <a:gd name="csX5" fmla="*/ 1793385 w 3651384"/>
                <a:gd name="csY5" fmla="*/ 288984 h 3444424"/>
                <a:gd name="csX6" fmla="*/ 1807869 w 3651384"/>
                <a:gd name="csY6" fmla="*/ 3545 h 3444424"/>
                <a:gd name="csX7" fmla="*/ 2617250 w 3651384"/>
                <a:gd name="csY7" fmla="*/ 153183 h 3444424"/>
                <a:gd name="csX8" fmla="*/ 2825480 w 3651384"/>
                <a:gd name="csY8" fmla="*/ 696391 h 3444424"/>
                <a:gd name="csX9" fmla="*/ 3522596 w 3651384"/>
                <a:gd name="csY9" fmla="*/ 1013262 h 3444424"/>
                <a:gd name="csX10" fmla="*/ 3517443 w 3651384"/>
                <a:gd name="csY10" fmla="*/ 1713119 h 3444424"/>
                <a:gd name="csX11" fmla="*/ 1807869 w 3651384"/>
                <a:gd name="csY11" fmla="*/ 3422693 h 3444424"/>
                <a:gd name="csX12" fmla="*/ 878985 w 3651384"/>
                <a:gd name="csY12" fmla="*/ 2660992 h 3444424"/>
                <a:gd name="csX13" fmla="*/ 34921 w 3651384"/>
                <a:gd name="csY13" fmla="*/ 2401182 h 3444424"/>
                <a:gd name="csX0" fmla="*/ 34921 w 3651384"/>
                <a:gd name="csY0" fmla="*/ 2401182 h 3566811"/>
                <a:gd name="csX1" fmla="*/ 444418 w 3651384"/>
                <a:gd name="csY1" fmla="*/ 1583629 h 3566811"/>
                <a:gd name="csX2" fmla="*/ 18905 w 3651384"/>
                <a:gd name="csY2" fmla="*/ 977047 h 3566811"/>
                <a:gd name="csX3" fmla="*/ 734130 w 3651384"/>
                <a:gd name="csY3" fmla="*/ 605857 h 3566811"/>
                <a:gd name="csX4" fmla="*/ 1051000 w 3651384"/>
                <a:gd name="csY4" fmla="*/ 35487 h 3566811"/>
                <a:gd name="csX5" fmla="*/ 1793385 w 3651384"/>
                <a:gd name="csY5" fmla="*/ 288984 h 3566811"/>
                <a:gd name="csX6" fmla="*/ 1807869 w 3651384"/>
                <a:gd name="csY6" fmla="*/ 3545 h 3566811"/>
                <a:gd name="csX7" fmla="*/ 2617250 w 3651384"/>
                <a:gd name="csY7" fmla="*/ 153183 h 3566811"/>
                <a:gd name="csX8" fmla="*/ 2825480 w 3651384"/>
                <a:gd name="csY8" fmla="*/ 696391 h 3566811"/>
                <a:gd name="csX9" fmla="*/ 3522596 w 3651384"/>
                <a:gd name="csY9" fmla="*/ 1013262 h 3566811"/>
                <a:gd name="csX10" fmla="*/ 3517443 w 3651384"/>
                <a:gd name="csY10" fmla="*/ 1713119 h 3566811"/>
                <a:gd name="csX11" fmla="*/ 1807869 w 3651384"/>
                <a:gd name="csY11" fmla="*/ 3422693 h 3566811"/>
                <a:gd name="csX12" fmla="*/ 1096267 w 3651384"/>
                <a:gd name="csY12" fmla="*/ 3385268 h 3566811"/>
                <a:gd name="csX13" fmla="*/ 878985 w 3651384"/>
                <a:gd name="csY13" fmla="*/ 2660992 h 3566811"/>
                <a:gd name="csX14" fmla="*/ 34921 w 3651384"/>
                <a:gd name="csY14" fmla="*/ 2401182 h 3566811"/>
                <a:gd name="csX0" fmla="*/ 34921 w 3651384"/>
                <a:gd name="csY0" fmla="*/ 2401182 h 3441393"/>
                <a:gd name="csX1" fmla="*/ 444418 w 3651384"/>
                <a:gd name="csY1" fmla="*/ 1583629 h 3441393"/>
                <a:gd name="csX2" fmla="*/ 18905 w 3651384"/>
                <a:gd name="csY2" fmla="*/ 977047 h 3441393"/>
                <a:gd name="csX3" fmla="*/ 734130 w 3651384"/>
                <a:gd name="csY3" fmla="*/ 605857 h 3441393"/>
                <a:gd name="csX4" fmla="*/ 1051000 w 3651384"/>
                <a:gd name="csY4" fmla="*/ 35487 h 3441393"/>
                <a:gd name="csX5" fmla="*/ 1793385 w 3651384"/>
                <a:gd name="csY5" fmla="*/ 288984 h 3441393"/>
                <a:gd name="csX6" fmla="*/ 1807869 w 3651384"/>
                <a:gd name="csY6" fmla="*/ 3545 h 3441393"/>
                <a:gd name="csX7" fmla="*/ 2617250 w 3651384"/>
                <a:gd name="csY7" fmla="*/ 153183 h 3441393"/>
                <a:gd name="csX8" fmla="*/ 2825480 w 3651384"/>
                <a:gd name="csY8" fmla="*/ 696391 h 3441393"/>
                <a:gd name="csX9" fmla="*/ 3522596 w 3651384"/>
                <a:gd name="csY9" fmla="*/ 1013262 h 3441393"/>
                <a:gd name="csX10" fmla="*/ 3517443 w 3651384"/>
                <a:gd name="csY10" fmla="*/ 1713119 h 3441393"/>
                <a:gd name="csX11" fmla="*/ 1835029 w 3651384"/>
                <a:gd name="csY11" fmla="*/ 3142035 h 3441393"/>
                <a:gd name="csX12" fmla="*/ 1096267 w 3651384"/>
                <a:gd name="csY12" fmla="*/ 3385268 h 3441393"/>
                <a:gd name="csX13" fmla="*/ 878985 w 3651384"/>
                <a:gd name="csY13" fmla="*/ 2660992 h 3441393"/>
                <a:gd name="csX14" fmla="*/ 34921 w 3651384"/>
                <a:gd name="csY14" fmla="*/ 2401182 h 3441393"/>
                <a:gd name="csX0" fmla="*/ 34921 w 3713299"/>
                <a:gd name="csY0" fmla="*/ 2401182 h 3423436"/>
                <a:gd name="csX1" fmla="*/ 444418 w 3713299"/>
                <a:gd name="csY1" fmla="*/ 1583629 h 3423436"/>
                <a:gd name="csX2" fmla="*/ 18905 w 3713299"/>
                <a:gd name="csY2" fmla="*/ 977047 h 3423436"/>
                <a:gd name="csX3" fmla="*/ 734130 w 3713299"/>
                <a:gd name="csY3" fmla="*/ 605857 h 3423436"/>
                <a:gd name="csX4" fmla="*/ 1051000 w 3713299"/>
                <a:gd name="csY4" fmla="*/ 35487 h 3423436"/>
                <a:gd name="csX5" fmla="*/ 1793385 w 3713299"/>
                <a:gd name="csY5" fmla="*/ 288984 h 3423436"/>
                <a:gd name="csX6" fmla="*/ 1807869 w 3713299"/>
                <a:gd name="csY6" fmla="*/ 3545 h 3423436"/>
                <a:gd name="csX7" fmla="*/ 2617250 w 3713299"/>
                <a:gd name="csY7" fmla="*/ 153183 h 3423436"/>
                <a:gd name="csX8" fmla="*/ 2825480 w 3713299"/>
                <a:gd name="csY8" fmla="*/ 696391 h 3423436"/>
                <a:gd name="csX9" fmla="*/ 3522596 w 3713299"/>
                <a:gd name="csY9" fmla="*/ 1013262 h 3423436"/>
                <a:gd name="csX10" fmla="*/ 3517443 w 3713299"/>
                <a:gd name="csY10" fmla="*/ 1713119 h 3423436"/>
                <a:gd name="csX11" fmla="*/ 3622184 w 3713299"/>
                <a:gd name="csY11" fmla="*/ 2470868 h 3423436"/>
                <a:gd name="csX12" fmla="*/ 1835029 w 3713299"/>
                <a:gd name="csY12" fmla="*/ 3142035 h 3423436"/>
                <a:gd name="csX13" fmla="*/ 1096267 w 3713299"/>
                <a:gd name="csY13" fmla="*/ 3385268 h 3423436"/>
                <a:gd name="csX14" fmla="*/ 878985 w 3713299"/>
                <a:gd name="csY14" fmla="*/ 2660992 h 3423436"/>
                <a:gd name="csX15" fmla="*/ 34921 w 3713299"/>
                <a:gd name="csY15" fmla="*/ 2401182 h 3423436"/>
                <a:gd name="csX0" fmla="*/ 34921 w 3643422"/>
                <a:gd name="csY0" fmla="*/ 2401182 h 3421323"/>
                <a:gd name="csX1" fmla="*/ 444418 w 3643422"/>
                <a:gd name="csY1" fmla="*/ 1583629 h 3421323"/>
                <a:gd name="csX2" fmla="*/ 18905 w 3643422"/>
                <a:gd name="csY2" fmla="*/ 977047 h 3421323"/>
                <a:gd name="csX3" fmla="*/ 734130 w 3643422"/>
                <a:gd name="csY3" fmla="*/ 605857 h 3421323"/>
                <a:gd name="csX4" fmla="*/ 1051000 w 3643422"/>
                <a:gd name="csY4" fmla="*/ 35487 h 3421323"/>
                <a:gd name="csX5" fmla="*/ 1793385 w 3643422"/>
                <a:gd name="csY5" fmla="*/ 288984 h 3421323"/>
                <a:gd name="csX6" fmla="*/ 1807869 w 3643422"/>
                <a:gd name="csY6" fmla="*/ 3545 h 3421323"/>
                <a:gd name="csX7" fmla="*/ 2617250 w 3643422"/>
                <a:gd name="csY7" fmla="*/ 153183 h 3421323"/>
                <a:gd name="csX8" fmla="*/ 2825480 w 3643422"/>
                <a:gd name="csY8" fmla="*/ 696391 h 3421323"/>
                <a:gd name="csX9" fmla="*/ 3522596 w 3643422"/>
                <a:gd name="csY9" fmla="*/ 1013262 h 3421323"/>
                <a:gd name="csX10" fmla="*/ 3517443 w 3643422"/>
                <a:gd name="csY10" fmla="*/ 1713119 h 3421323"/>
                <a:gd name="csX11" fmla="*/ 3622184 w 3643422"/>
                <a:gd name="csY11" fmla="*/ 2470868 h 3421323"/>
                <a:gd name="csX12" fmla="*/ 2671570 w 3643422"/>
                <a:gd name="csY12" fmla="*/ 2597616 h 3421323"/>
                <a:gd name="csX13" fmla="*/ 1835029 w 3643422"/>
                <a:gd name="csY13" fmla="*/ 3142035 h 3421323"/>
                <a:gd name="csX14" fmla="*/ 1096267 w 3643422"/>
                <a:gd name="csY14" fmla="*/ 3385268 h 3421323"/>
                <a:gd name="csX15" fmla="*/ 878985 w 3643422"/>
                <a:gd name="csY15" fmla="*/ 2660992 h 3421323"/>
                <a:gd name="csX16" fmla="*/ 34921 w 3643422"/>
                <a:gd name="csY16" fmla="*/ 2401182 h 3421323"/>
                <a:gd name="csX0" fmla="*/ 34921 w 3633683"/>
                <a:gd name="csY0" fmla="*/ 2401182 h 3421323"/>
                <a:gd name="csX1" fmla="*/ 444418 w 3633683"/>
                <a:gd name="csY1" fmla="*/ 1583629 h 3421323"/>
                <a:gd name="csX2" fmla="*/ 18905 w 3633683"/>
                <a:gd name="csY2" fmla="*/ 977047 h 3421323"/>
                <a:gd name="csX3" fmla="*/ 734130 w 3633683"/>
                <a:gd name="csY3" fmla="*/ 605857 h 3421323"/>
                <a:gd name="csX4" fmla="*/ 1051000 w 3633683"/>
                <a:gd name="csY4" fmla="*/ 35487 h 3421323"/>
                <a:gd name="csX5" fmla="*/ 1793385 w 3633683"/>
                <a:gd name="csY5" fmla="*/ 288984 h 3421323"/>
                <a:gd name="csX6" fmla="*/ 1807869 w 3633683"/>
                <a:gd name="csY6" fmla="*/ 3545 h 3421323"/>
                <a:gd name="csX7" fmla="*/ 2617250 w 3633683"/>
                <a:gd name="csY7" fmla="*/ 153183 h 3421323"/>
                <a:gd name="csX8" fmla="*/ 2825480 w 3633683"/>
                <a:gd name="csY8" fmla="*/ 696391 h 3421323"/>
                <a:gd name="csX9" fmla="*/ 3522596 w 3633683"/>
                <a:gd name="csY9" fmla="*/ 1013262 h 3421323"/>
                <a:gd name="csX10" fmla="*/ 3227732 w 3633683"/>
                <a:gd name="csY10" fmla="*/ 1731226 h 3421323"/>
                <a:gd name="csX11" fmla="*/ 3622184 w 3633683"/>
                <a:gd name="csY11" fmla="*/ 2470868 h 3421323"/>
                <a:gd name="csX12" fmla="*/ 2671570 w 3633683"/>
                <a:gd name="csY12" fmla="*/ 2597616 h 3421323"/>
                <a:gd name="csX13" fmla="*/ 1835029 w 3633683"/>
                <a:gd name="csY13" fmla="*/ 3142035 h 3421323"/>
                <a:gd name="csX14" fmla="*/ 1096267 w 3633683"/>
                <a:gd name="csY14" fmla="*/ 3385268 h 3421323"/>
                <a:gd name="csX15" fmla="*/ 878985 w 3633683"/>
                <a:gd name="csY15" fmla="*/ 2660992 h 3421323"/>
                <a:gd name="csX16" fmla="*/ 34921 w 3633683"/>
                <a:gd name="csY16" fmla="*/ 2401182 h 3421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633683" h="3421323">
                  <a:moveTo>
                    <a:pt x="34921" y="2401182"/>
                  </a:moveTo>
                  <a:cubicBezTo>
                    <a:pt x="-37507" y="2221622"/>
                    <a:pt x="457650" y="1706308"/>
                    <a:pt x="444418" y="1583629"/>
                  </a:cubicBezTo>
                  <a:cubicBezTo>
                    <a:pt x="431186" y="1460950"/>
                    <a:pt x="-106335" y="1132464"/>
                    <a:pt x="18905" y="977047"/>
                  </a:cubicBezTo>
                  <a:cubicBezTo>
                    <a:pt x="144145" y="821630"/>
                    <a:pt x="595310" y="780891"/>
                    <a:pt x="734130" y="605857"/>
                  </a:cubicBezTo>
                  <a:cubicBezTo>
                    <a:pt x="911021" y="388117"/>
                    <a:pt x="874457" y="88299"/>
                    <a:pt x="1051000" y="35487"/>
                  </a:cubicBezTo>
                  <a:cubicBezTo>
                    <a:pt x="1227543" y="-17325"/>
                    <a:pt x="1685347" y="356173"/>
                    <a:pt x="1793385" y="288984"/>
                  </a:cubicBezTo>
                  <a:cubicBezTo>
                    <a:pt x="1901423" y="221795"/>
                    <a:pt x="1670558" y="26179"/>
                    <a:pt x="1807869" y="3545"/>
                  </a:cubicBezTo>
                  <a:cubicBezTo>
                    <a:pt x="1945180" y="-19089"/>
                    <a:pt x="2414452" y="70905"/>
                    <a:pt x="2617250" y="153183"/>
                  </a:cubicBezTo>
                  <a:cubicBezTo>
                    <a:pt x="2820048" y="235461"/>
                    <a:pt x="2674589" y="553045"/>
                    <a:pt x="2825480" y="696391"/>
                  </a:cubicBezTo>
                  <a:cubicBezTo>
                    <a:pt x="2976371" y="839737"/>
                    <a:pt x="3440465" y="810611"/>
                    <a:pt x="3522596" y="1013262"/>
                  </a:cubicBezTo>
                  <a:cubicBezTo>
                    <a:pt x="3604727" y="1215913"/>
                    <a:pt x="3306196" y="1530541"/>
                    <a:pt x="3227732" y="1731226"/>
                  </a:cubicBezTo>
                  <a:cubicBezTo>
                    <a:pt x="3149269" y="1931911"/>
                    <a:pt x="3720913" y="2293274"/>
                    <a:pt x="3622184" y="2470868"/>
                  </a:cubicBezTo>
                  <a:cubicBezTo>
                    <a:pt x="3523455" y="2648463"/>
                    <a:pt x="2969429" y="2485755"/>
                    <a:pt x="2671570" y="2597616"/>
                  </a:cubicBezTo>
                  <a:cubicBezTo>
                    <a:pt x="2373711" y="2709477"/>
                    <a:pt x="2097579" y="3010760"/>
                    <a:pt x="1835029" y="3142035"/>
                  </a:cubicBezTo>
                  <a:cubicBezTo>
                    <a:pt x="1572479" y="3273310"/>
                    <a:pt x="1251081" y="3512218"/>
                    <a:pt x="1096267" y="3385268"/>
                  </a:cubicBezTo>
                  <a:cubicBezTo>
                    <a:pt x="941453" y="3258318"/>
                    <a:pt x="1086054" y="2785775"/>
                    <a:pt x="878985" y="2660992"/>
                  </a:cubicBezTo>
                  <a:cubicBezTo>
                    <a:pt x="583494" y="2490740"/>
                    <a:pt x="107349" y="2580742"/>
                    <a:pt x="34921" y="2401182"/>
                  </a:cubicBezTo>
                  <a:close/>
                </a:path>
              </a:pathLst>
            </a:custGeom>
            <a:noFill/>
            <a:ln>
              <a:solidFill>
                <a:srgbClr val="433DB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232E469-19F9-2355-ABE8-4D6BBEC5CC88}"/>
                </a:ext>
              </a:extLst>
            </p:cNvPr>
            <p:cNvSpPr/>
            <p:nvPr/>
          </p:nvSpPr>
          <p:spPr>
            <a:xfrm>
              <a:off x="1972857" y="2001543"/>
              <a:ext cx="3633683" cy="3421323"/>
            </a:xfrm>
            <a:custGeom>
              <a:avLst/>
              <a:gdLst>
                <a:gd name="csX0" fmla="*/ 0 w 3419147"/>
                <a:gd name="csY0" fmla="*/ 1709574 h 3419147"/>
                <a:gd name="csX1" fmla="*/ 1709574 w 3419147"/>
                <a:gd name="csY1" fmla="*/ 0 h 3419147"/>
                <a:gd name="csX2" fmla="*/ 3419148 w 3419147"/>
                <a:gd name="csY2" fmla="*/ 1709574 h 3419147"/>
                <a:gd name="csX3" fmla="*/ 1709574 w 3419147"/>
                <a:gd name="csY3" fmla="*/ 3419148 h 3419147"/>
                <a:gd name="csX4" fmla="*/ 0 w 3419147"/>
                <a:gd name="csY4" fmla="*/ 1709574 h 3419147"/>
                <a:gd name="csX0" fmla="*/ 36100 w 3455248"/>
                <a:gd name="csY0" fmla="*/ 1749332 h 3458906"/>
                <a:gd name="csX1" fmla="*/ 671935 w 3455248"/>
                <a:gd name="csY1" fmla="*/ 642070 h 3458906"/>
                <a:gd name="csX2" fmla="*/ 1745674 w 3455248"/>
                <a:gd name="csY2" fmla="*/ 39758 h 3458906"/>
                <a:gd name="csX3" fmla="*/ 3455248 w 3455248"/>
                <a:gd name="csY3" fmla="*/ 1749332 h 3458906"/>
                <a:gd name="csX4" fmla="*/ 1745674 w 3455248"/>
                <a:gd name="csY4" fmla="*/ 3458906 h 3458906"/>
                <a:gd name="csX5" fmla="*/ 36100 w 3455248"/>
                <a:gd name="csY5" fmla="*/ 1749332 h 3458906"/>
                <a:gd name="csX0" fmla="*/ 36100 w 3463787"/>
                <a:gd name="csY0" fmla="*/ 1772080 h 3481654"/>
                <a:gd name="csX1" fmla="*/ 671935 w 3463787"/>
                <a:gd name="csY1" fmla="*/ 664818 h 3481654"/>
                <a:gd name="csX2" fmla="*/ 1745674 w 3463787"/>
                <a:gd name="csY2" fmla="*/ 62506 h 3481654"/>
                <a:gd name="csX3" fmla="*/ 2555055 w 3463787"/>
                <a:gd name="csY3" fmla="*/ 212144 h 3481654"/>
                <a:gd name="csX4" fmla="*/ 3455248 w 3463787"/>
                <a:gd name="csY4" fmla="*/ 1772080 h 3481654"/>
                <a:gd name="csX5" fmla="*/ 1745674 w 3463787"/>
                <a:gd name="csY5" fmla="*/ 3481654 h 3481654"/>
                <a:gd name="csX6" fmla="*/ 36100 w 3463787"/>
                <a:gd name="csY6" fmla="*/ 1772080 h 3481654"/>
                <a:gd name="csX0" fmla="*/ 36100 w 3610117"/>
                <a:gd name="csY0" fmla="*/ 1742355 h 3451929"/>
                <a:gd name="csX1" fmla="*/ 671935 w 3610117"/>
                <a:gd name="csY1" fmla="*/ 635093 h 3451929"/>
                <a:gd name="csX2" fmla="*/ 1745674 w 3610117"/>
                <a:gd name="csY2" fmla="*/ 32781 h 3451929"/>
                <a:gd name="csX3" fmla="*/ 2555055 w 3610117"/>
                <a:gd name="csY3" fmla="*/ 182419 h 3451929"/>
                <a:gd name="csX4" fmla="*/ 3460401 w 3610117"/>
                <a:gd name="csY4" fmla="*/ 1042498 h 3451929"/>
                <a:gd name="csX5" fmla="*/ 3455248 w 3610117"/>
                <a:gd name="csY5" fmla="*/ 1742355 h 3451929"/>
                <a:gd name="csX6" fmla="*/ 1745674 w 3610117"/>
                <a:gd name="csY6" fmla="*/ 3451929 h 3451929"/>
                <a:gd name="csX7" fmla="*/ 36100 w 3610117"/>
                <a:gd name="csY7" fmla="*/ 1742355 h 3451929"/>
                <a:gd name="csX0" fmla="*/ 36100 w 3589189"/>
                <a:gd name="csY0" fmla="*/ 1730884 h 3440458"/>
                <a:gd name="csX1" fmla="*/ 671935 w 3589189"/>
                <a:gd name="csY1" fmla="*/ 623622 h 3440458"/>
                <a:gd name="csX2" fmla="*/ 1745674 w 3589189"/>
                <a:gd name="csY2" fmla="*/ 21310 h 3440458"/>
                <a:gd name="csX3" fmla="*/ 2555055 w 3589189"/>
                <a:gd name="csY3" fmla="*/ 170948 h 3440458"/>
                <a:gd name="csX4" fmla="*/ 2763285 w 3589189"/>
                <a:gd name="csY4" fmla="*/ 714156 h 3440458"/>
                <a:gd name="csX5" fmla="*/ 3460401 w 3589189"/>
                <a:gd name="csY5" fmla="*/ 1031027 h 3440458"/>
                <a:gd name="csX6" fmla="*/ 3455248 w 3589189"/>
                <a:gd name="csY6" fmla="*/ 1730884 h 3440458"/>
                <a:gd name="csX7" fmla="*/ 1745674 w 3589189"/>
                <a:gd name="csY7" fmla="*/ 3440458 h 3440458"/>
                <a:gd name="csX8" fmla="*/ 36100 w 3589189"/>
                <a:gd name="csY8" fmla="*/ 1730884 h 3440458"/>
                <a:gd name="csX0" fmla="*/ 36100 w 3589189"/>
                <a:gd name="csY0" fmla="*/ 1713119 h 3422693"/>
                <a:gd name="csX1" fmla="*/ 671935 w 3589189"/>
                <a:gd name="csY1" fmla="*/ 605857 h 3422693"/>
                <a:gd name="csX2" fmla="*/ 1731190 w 3589189"/>
                <a:gd name="csY2" fmla="*/ 288984 h 3422693"/>
                <a:gd name="csX3" fmla="*/ 1745674 w 3589189"/>
                <a:gd name="csY3" fmla="*/ 3545 h 3422693"/>
                <a:gd name="csX4" fmla="*/ 2555055 w 3589189"/>
                <a:gd name="csY4" fmla="*/ 153183 h 3422693"/>
                <a:gd name="csX5" fmla="*/ 2763285 w 3589189"/>
                <a:gd name="csY5" fmla="*/ 696391 h 3422693"/>
                <a:gd name="csX6" fmla="*/ 3460401 w 3589189"/>
                <a:gd name="csY6" fmla="*/ 1013262 h 3422693"/>
                <a:gd name="csX7" fmla="*/ 3455248 w 3589189"/>
                <a:gd name="csY7" fmla="*/ 1713119 h 3422693"/>
                <a:gd name="csX8" fmla="*/ 1745674 w 3589189"/>
                <a:gd name="csY8" fmla="*/ 3422693 h 3422693"/>
                <a:gd name="csX9" fmla="*/ 36100 w 3589189"/>
                <a:gd name="csY9" fmla="*/ 1713119 h 3422693"/>
                <a:gd name="csX0" fmla="*/ 36100 w 3589189"/>
                <a:gd name="csY0" fmla="*/ 1713119 h 3422693"/>
                <a:gd name="csX1" fmla="*/ 671935 w 3589189"/>
                <a:gd name="csY1" fmla="*/ 605857 h 3422693"/>
                <a:gd name="csX2" fmla="*/ 988805 w 3589189"/>
                <a:gd name="csY2" fmla="*/ 35487 h 3422693"/>
                <a:gd name="csX3" fmla="*/ 1731190 w 3589189"/>
                <a:gd name="csY3" fmla="*/ 288984 h 3422693"/>
                <a:gd name="csX4" fmla="*/ 1745674 w 3589189"/>
                <a:gd name="csY4" fmla="*/ 3545 h 3422693"/>
                <a:gd name="csX5" fmla="*/ 2555055 w 3589189"/>
                <a:gd name="csY5" fmla="*/ 153183 h 3422693"/>
                <a:gd name="csX6" fmla="*/ 2763285 w 3589189"/>
                <a:gd name="csY6" fmla="*/ 696391 h 3422693"/>
                <a:gd name="csX7" fmla="*/ 3460401 w 3589189"/>
                <a:gd name="csY7" fmla="*/ 1013262 h 3422693"/>
                <a:gd name="csX8" fmla="*/ 3455248 w 3589189"/>
                <a:gd name="csY8" fmla="*/ 1713119 h 3422693"/>
                <a:gd name="csX9" fmla="*/ 1745674 w 3589189"/>
                <a:gd name="csY9" fmla="*/ 3422693 h 3422693"/>
                <a:gd name="csX10" fmla="*/ 36100 w 3589189"/>
                <a:gd name="csY10" fmla="*/ 1713119 h 3422693"/>
                <a:gd name="csX0" fmla="*/ 191500 w 3744589"/>
                <a:gd name="csY0" fmla="*/ 1713119 h 3422693"/>
                <a:gd name="csX1" fmla="*/ 112110 w 3744589"/>
                <a:gd name="csY1" fmla="*/ 977047 h 3422693"/>
                <a:gd name="csX2" fmla="*/ 827335 w 3744589"/>
                <a:gd name="csY2" fmla="*/ 605857 h 3422693"/>
                <a:gd name="csX3" fmla="*/ 1144205 w 3744589"/>
                <a:gd name="csY3" fmla="*/ 35487 h 3422693"/>
                <a:gd name="csX4" fmla="*/ 1886590 w 3744589"/>
                <a:gd name="csY4" fmla="*/ 288984 h 3422693"/>
                <a:gd name="csX5" fmla="*/ 1901074 w 3744589"/>
                <a:gd name="csY5" fmla="*/ 3545 h 3422693"/>
                <a:gd name="csX6" fmla="*/ 2710455 w 3744589"/>
                <a:gd name="csY6" fmla="*/ 153183 h 3422693"/>
                <a:gd name="csX7" fmla="*/ 2918685 w 3744589"/>
                <a:gd name="csY7" fmla="*/ 696391 h 3422693"/>
                <a:gd name="csX8" fmla="*/ 3615801 w 3744589"/>
                <a:gd name="csY8" fmla="*/ 1013262 h 3422693"/>
                <a:gd name="csX9" fmla="*/ 3610648 w 3744589"/>
                <a:gd name="csY9" fmla="*/ 1713119 h 3422693"/>
                <a:gd name="csX10" fmla="*/ 1901074 w 3744589"/>
                <a:gd name="csY10" fmla="*/ 3422693 h 3422693"/>
                <a:gd name="csX11" fmla="*/ 191500 w 3744589"/>
                <a:gd name="csY11" fmla="*/ 1713119 h 3422693"/>
                <a:gd name="csX0" fmla="*/ 98295 w 3651384"/>
                <a:gd name="csY0" fmla="*/ 1713119 h 3422693"/>
                <a:gd name="csX1" fmla="*/ 444418 w 3651384"/>
                <a:gd name="csY1" fmla="*/ 1583629 h 3422693"/>
                <a:gd name="csX2" fmla="*/ 18905 w 3651384"/>
                <a:gd name="csY2" fmla="*/ 977047 h 3422693"/>
                <a:gd name="csX3" fmla="*/ 734130 w 3651384"/>
                <a:gd name="csY3" fmla="*/ 605857 h 3422693"/>
                <a:gd name="csX4" fmla="*/ 1051000 w 3651384"/>
                <a:gd name="csY4" fmla="*/ 35487 h 3422693"/>
                <a:gd name="csX5" fmla="*/ 1793385 w 3651384"/>
                <a:gd name="csY5" fmla="*/ 288984 h 3422693"/>
                <a:gd name="csX6" fmla="*/ 1807869 w 3651384"/>
                <a:gd name="csY6" fmla="*/ 3545 h 3422693"/>
                <a:gd name="csX7" fmla="*/ 2617250 w 3651384"/>
                <a:gd name="csY7" fmla="*/ 153183 h 3422693"/>
                <a:gd name="csX8" fmla="*/ 2825480 w 3651384"/>
                <a:gd name="csY8" fmla="*/ 696391 h 3422693"/>
                <a:gd name="csX9" fmla="*/ 3522596 w 3651384"/>
                <a:gd name="csY9" fmla="*/ 1013262 h 3422693"/>
                <a:gd name="csX10" fmla="*/ 3517443 w 3651384"/>
                <a:gd name="csY10" fmla="*/ 1713119 h 3422693"/>
                <a:gd name="csX11" fmla="*/ 1807869 w 3651384"/>
                <a:gd name="csY11" fmla="*/ 3422693 h 3422693"/>
                <a:gd name="csX12" fmla="*/ 98295 w 3651384"/>
                <a:gd name="csY12" fmla="*/ 1713119 h 3422693"/>
                <a:gd name="csX0" fmla="*/ 496648 w 3651384"/>
                <a:gd name="csY0" fmla="*/ 2183899 h 3427019"/>
                <a:gd name="csX1" fmla="*/ 444418 w 3651384"/>
                <a:gd name="csY1" fmla="*/ 1583629 h 3427019"/>
                <a:gd name="csX2" fmla="*/ 18905 w 3651384"/>
                <a:gd name="csY2" fmla="*/ 977047 h 3427019"/>
                <a:gd name="csX3" fmla="*/ 734130 w 3651384"/>
                <a:gd name="csY3" fmla="*/ 605857 h 3427019"/>
                <a:gd name="csX4" fmla="*/ 1051000 w 3651384"/>
                <a:gd name="csY4" fmla="*/ 35487 h 3427019"/>
                <a:gd name="csX5" fmla="*/ 1793385 w 3651384"/>
                <a:gd name="csY5" fmla="*/ 288984 h 3427019"/>
                <a:gd name="csX6" fmla="*/ 1807869 w 3651384"/>
                <a:gd name="csY6" fmla="*/ 3545 h 3427019"/>
                <a:gd name="csX7" fmla="*/ 2617250 w 3651384"/>
                <a:gd name="csY7" fmla="*/ 153183 h 3427019"/>
                <a:gd name="csX8" fmla="*/ 2825480 w 3651384"/>
                <a:gd name="csY8" fmla="*/ 696391 h 3427019"/>
                <a:gd name="csX9" fmla="*/ 3522596 w 3651384"/>
                <a:gd name="csY9" fmla="*/ 1013262 h 3427019"/>
                <a:gd name="csX10" fmla="*/ 3517443 w 3651384"/>
                <a:gd name="csY10" fmla="*/ 1713119 h 3427019"/>
                <a:gd name="csX11" fmla="*/ 1807869 w 3651384"/>
                <a:gd name="csY11" fmla="*/ 3422693 h 3427019"/>
                <a:gd name="csX12" fmla="*/ 496648 w 3651384"/>
                <a:gd name="csY12" fmla="*/ 2183899 h 3427019"/>
                <a:gd name="csX0" fmla="*/ 48247 w 3664710"/>
                <a:gd name="csY0" fmla="*/ 2401182 h 3433491"/>
                <a:gd name="csX1" fmla="*/ 457744 w 3664710"/>
                <a:gd name="csY1" fmla="*/ 1583629 h 3433491"/>
                <a:gd name="csX2" fmla="*/ 32231 w 3664710"/>
                <a:gd name="csY2" fmla="*/ 977047 h 3433491"/>
                <a:gd name="csX3" fmla="*/ 747456 w 3664710"/>
                <a:gd name="csY3" fmla="*/ 605857 h 3433491"/>
                <a:gd name="csX4" fmla="*/ 1064326 w 3664710"/>
                <a:gd name="csY4" fmla="*/ 35487 h 3433491"/>
                <a:gd name="csX5" fmla="*/ 1806711 w 3664710"/>
                <a:gd name="csY5" fmla="*/ 288984 h 3433491"/>
                <a:gd name="csX6" fmla="*/ 1821195 w 3664710"/>
                <a:gd name="csY6" fmla="*/ 3545 h 3433491"/>
                <a:gd name="csX7" fmla="*/ 2630576 w 3664710"/>
                <a:gd name="csY7" fmla="*/ 153183 h 3433491"/>
                <a:gd name="csX8" fmla="*/ 2838806 w 3664710"/>
                <a:gd name="csY8" fmla="*/ 696391 h 3433491"/>
                <a:gd name="csX9" fmla="*/ 3535922 w 3664710"/>
                <a:gd name="csY9" fmla="*/ 1013262 h 3433491"/>
                <a:gd name="csX10" fmla="*/ 3530769 w 3664710"/>
                <a:gd name="csY10" fmla="*/ 1713119 h 3433491"/>
                <a:gd name="csX11" fmla="*/ 1821195 w 3664710"/>
                <a:gd name="csY11" fmla="*/ 3422693 h 3433491"/>
                <a:gd name="csX12" fmla="*/ 48247 w 3664710"/>
                <a:gd name="csY12" fmla="*/ 2401182 h 3433491"/>
                <a:gd name="csX0" fmla="*/ 180856 w 3797319"/>
                <a:gd name="csY0" fmla="*/ 2401182 h 3431669"/>
                <a:gd name="csX1" fmla="*/ 590353 w 3797319"/>
                <a:gd name="csY1" fmla="*/ 1583629 h 3431669"/>
                <a:gd name="csX2" fmla="*/ 164840 w 3797319"/>
                <a:gd name="csY2" fmla="*/ 977047 h 3431669"/>
                <a:gd name="csX3" fmla="*/ 880065 w 3797319"/>
                <a:gd name="csY3" fmla="*/ 605857 h 3431669"/>
                <a:gd name="csX4" fmla="*/ 1196935 w 3797319"/>
                <a:gd name="csY4" fmla="*/ 35487 h 3431669"/>
                <a:gd name="csX5" fmla="*/ 1939320 w 3797319"/>
                <a:gd name="csY5" fmla="*/ 288984 h 3431669"/>
                <a:gd name="csX6" fmla="*/ 1953804 w 3797319"/>
                <a:gd name="csY6" fmla="*/ 3545 h 3431669"/>
                <a:gd name="csX7" fmla="*/ 2763185 w 3797319"/>
                <a:gd name="csY7" fmla="*/ 153183 h 3431669"/>
                <a:gd name="csX8" fmla="*/ 2971415 w 3797319"/>
                <a:gd name="csY8" fmla="*/ 696391 h 3431669"/>
                <a:gd name="csX9" fmla="*/ 3668531 w 3797319"/>
                <a:gd name="csY9" fmla="*/ 1013262 h 3431669"/>
                <a:gd name="csX10" fmla="*/ 3663378 w 3797319"/>
                <a:gd name="csY10" fmla="*/ 1713119 h 3431669"/>
                <a:gd name="csX11" fmla="*/ 1953804 w 3797319"/>
                <a:gd name="csY11" fmla="*/ 3422693 h 3431669"/>
                <a:gd name="csX12" fmla="*/ 180856 w 3797319"/>
                <a:gd name="csY12" fmla="*/ 2401182 h 3431669"/>
                <a:gd name="csX0" fmla="*/ 34921 w 3651384"/>
                <a:gd name="csY0" fmla="*/ 2401182 h 3444424"/>
                <a:gd name="csX1" fmla="*/ 444418 w 3651384"/>
                <a:gd name="csY1" fmla="*/ 1583629 h 3444424"/>
                <a:gd name="csX2" fmla="*/ 18905 w 3651384"/>
                <a:gd name="csY2" fmla="*/ 977047 h 3444424"/>
                <a:gd name="csX3" fmla="*/ 734130 w 3651384"/>
                <a:gd name="csY3" fmla="*/ 605857 h 3444424"/>
                <a:gd name="csX4" fmla="*/ 1051000 w 3651384"/>
                <a:gd name="csY4" fmla="*/ 35487 h 3444424"/>
                <a:gd name="csX5" fmla="*/ 1793385 w 3651384"/>
                <a:gd name="csY5" fmla="*/ 288984 h 3444424"/>
                <a:gd name="csX6" fmla="*/ 1807869 w 3651384"/>
                <a:gd name="csY6" fmla="*/ 3545 h 3444424"/>
                <a:gd name="csX7" fmla="*/ 2617250 w 3651384"/>
                <a:gd name="csY7" fmla="*/ 153183 h 3444424"/>
                <a:gd name="csX8" fmla="*/ 2825480 w 3651384"/>
                <a:gd name="csY8" fmla="*/ 696391 h 3444424"/>
                <a:gd name="csX9" fmla="*/ 3522596 w 3651384"/>
                <a:gd name="csY9" fmla="*/ 1013262 h 3444424"/>
                <a:gd name="csX10" fmla="*/ 3517443 w 3651384"/>
                <a:gd name="csY10" fmla="*/ 1713119 h 3444424"/>
                <a:gd name="csX11" fmla="*/ 1807869 w 3651384"/>
                <a:gd name="csY11" fmla="*/ 3422693 h 3444424"/>
                <a:gd name="csX12" fmla="*/ 878985 w 3651384"/>
                <a:gd name="csY12" fmla="*/ 2660992 h 3444424"/>
                <a:gd name="csX13" fmla="*/ 34921 w 3651384"/>
                <a:gd name="csY13" fmla="*/ 2401182 h 3444424"/>
                <a:gd name="csX0" fmla="*/ 34921 w 3651384"/>
                <a:gd name="csY0" fmla="*/ 2401182 h 3566811"/>
                <a:gd name="csX1" fmla="*/ 444418 w 3651384"/>
                <a:gd name="csY1" fmla="*/ 1583629 h 3566811"/>
                <a:gd name="csX2" fmla="*/ 18905 w 3651384"/>
                <a:gd name="csY2" fmla="*/ 977047 h 3566811"/>
                <a:gd name="csX3" fmla="*/ 734130 w 3651384"/>
                <a:gd name="csY3" fmla="*/ 605857 h 3566811"/>
                <a:gd name="csX4" fmla="*/ 1051000 w 3651384"/>
                <a:gd name="csY4" fmla="*/ 35487 h 3566811"/>
                <a:gd name="csX5" fmla="*/ 1793385 w 3651384"/>
                <a:gd name="csY5" fmla="*/ 288984 h 3566811"/>
                <a:gd name="csX6" fmla="*/ 1807869 w 3651384"/>
                <a:gd name="csY6" fmla="*/ 3545 h 3566811"/>
                <a:gd name="csX7" fmla="*/ 2617250 w 3651384"/>
                <a:gd name="csY7" fmla="*/ 153183 h 3566811"/>
                <a:gd name="csX8" fmla="*/ 2825480 w 3651384"/>
                <a:gd name="csY8" fmla="*/ 696391 h 3566811"/>
                <a:gd name="csX9" fmla="*/ 3522596 w 3651384"/>
                <a:gd name="csY9" fmla="*/ 1013262 h 3566811"/>
                <a:gd name="csX10" fmla="*/ 3517443 w 3651384"/>
                <a:gd name="csY10" fmla="*/ 1713119 h 3566811"/>
                <a:gd name="csX11" fmla="*/ 1807869 w 3651384"/>
                <a:gd name="csY11" fmla="*/ 3422693 h 3566811"/>
                <a:gd name="csX12" fmla="*/ 1096267 w 3651384"/>
                <a:gd name="csY12" fmla="*/ 3385268 h 3566811"/>
                <a:gd name="csX13" fmla="*/ 878985 w 3651384"/>
                <a:gd name="csY13" fmla="*/ 2660992 h 3566811"/>
                <a:gd name="csX14" fmla="*/ 34921 w 3651384"/>
                <a:gd name="csY14" fmla="*/ 2401182 h 3566811"/>
                <a:gd name="csX0" fmla="*/ 34921 w 3651384"/>
                <a:gd name="csY0" fmla="*/ 2401182 h 3441393"/>
                <a:gd name="csX1" fmla="*/ 444418 w 3651384"/>
                <a:gd name="csY1" fmla="*/ 1583629 h 3441393"/>
                <a:gd name="csX2" fmla="*/ 18905 w 3651384"/>
                <a:gd name="csY2" fmla="*/ 977047 h 3441393"/>
                <a:gd name="csX3" fmla="*/ 734130 w 3651384"/>
                <a:gd name="csY3" fmla="*/ 605857 h 3441393"/>
                <a:gd name="csX4" fmla="*/ 1051000 w 3651384"/>
                <a:gd name="csY4" fmla="*/ 35487 h 3441393"/>
                <a:gd name="csX5" fmla="*/ 1793385 w 3651384"/>
                <a:gd name="csY5" fmla="*/ 288984 h 3441393"/>
                <a:gd name="csX6" fmla="*/ 1807869 w 3651384"/>
                <a:gd name="csY6" fmla="*/ 3545 h 3441393"/>
                <a:gd name="csX7" fmla="*/ 2617250 w 3651384"/>
                <a:gd name="csY7" fmla="*/ 153183 h 3441393"/>
                <a:gd name="csX8" fmla="*/ 2825480 w 3651384"/>
                <a:gd name="csY8" fmla="*/ 696391 h 3441393"/>
                <a:gd name="csX9" fmla="*/ 3522596 w 3651384"/>
                <a:gd name="csY9" fmla="*/ 1013262 h 3441393"/>
                <a:gd name="csX10" fmla="*/ 3517443 w 3651384"/>
                <a:gd name="csY10" fmla="*/ 1713119 h 3441393"/>
                <a:gd name="csX11" fmla="*/ 1835029 w 3651384"/>
                <a:gd name="csY11" fmla="*/ 3142035 h 3441393"/>
                <a:gd name="csX12" fmla="*/ 1096267 w 3651384"/>
                <a:gd name="csY12" fmla="*/ 3385268 h 3441393"/>
                <a:gd name="csX13" fmla="*/ 878985 w 3651384"/>
                <a:gd name="csY13" fmla="*/ 2660992 h 3441393"/>
                <a:gd name="csX14" fmla="*/ 34921 w 3651384"/>
                <a:gd name="csY14" fmla="*/ 2401182 h 3441393"/>
                <a:gd name="csX0" fmla="*/ 34921 w 3713299"/>
                <a:gd name="csY0" fmla="*/ 2401182 h 3423436"/>
                <a:gd name="csX1" fmla="*/ 444418 w 3713299"/>
                <a:gd name="csY1" fmla="*/ 1583629 h 3423436"/>
                <a:gd name="csX2" fmla="*/ 18905 w 3713299"/>
                <a:gd name="csY2" fmla="*/ 977047 h 3423436"/>
                <a:gd name="csX3" fmla="*/ 734130 w 3713299"/>
                <a:gd name="csY3" fmla="*/ 605857 h 3423436"/>
                <a:gd name="csX4" fmla="*/ 1051000 w 3713299"/>
                <a:gd name="csY4" fmla="*/ 35487 h 3423436"/>
                <a:gd name="csX5" fmla="*/ 1793385 w 3713299"/>
                <a:gd name="csY5" fmla="*/ 288984 h 3423436"/>
                <a:gd name="csX6" fmla="*/ 1807869 w 3713299"/>
                <a:gd name="csY6" fmla="*/ 3545 h 3423436"/>
                <a:gd name="csX7" fmla="*/ 2617250 w 3713299"/>
                <a:gd name="csY7" fmla="*/ 153183 h 3423436"/>
                <a:gd name="csX8" fmla="*/ 2825480 w 3713299"/>
                <a:gd name="csY8" fmla="*/ 696391 h 3423436"/>
                <a:gd name="csX9" fmla="*/ 3522596 w 3713299"/>
                <a:gd name="csY9" fmla="*/ 1013262 h 3423436"/>
                <a:gd name="csX10" fmla="*/ 3517443 w 3713299"/>
                <a:gd name="csY10" fmla="*/ 1713119 h 3423436"/>
                <a:gd name="csX11" fmla="*/ 3622184 w 3713299"/>
                <a:gd name="csY11" fmla="*/ 2470868 h 3423436"/>
                <a:gd name="csX12" fmla="*/ 1835029 w 3713299"/>
                <a:gd name="csY12" fmla="*/ 3142035 h 3423436"/>
                <a:gd name="csX13" fmla="*/ 1096267 w 3713299"/>
                <a:gd name="csY13" fmla="*/ 3385268 h 3423436"/>
                <a:gd name="csX14" fmla="*/ 878985 w 3713299"/>
                <a:gd name="csY14" fmla="*/ 2660992 h 3423436"/>
                <a:gd name="csX15" fmla="*/ 34921 w 3713299"/>
                <a:gd name="csY15" fmla="*/ 2401182 h 3423436"/>
                <a:gd name="csX0" fmla="*/ 34921 w 3643422"/>
                <a:gd name="csY0" fmla="*/ 2401182 h 3421323"/>
                <a:gd name="csX1" fmla="*/ 444418 w 3643422"/>
                <a:gd name="csY1" fmla="*/ 1583629 h 3421323"/>
                <a:gd name="csX2" fmla="*/ 18905 w 3643422"/>
                <a:gd name="csY2" fmla="*/ 977047 h 3421323"/>
                <a:gd name="csX3" fmla="*/ 734130 w 3643422"/>
                <a:gd name="csY3" fmla="*/ 605857 h 3421323"/>
                <a:gd name="csX4" fmla="*/ 1051000 w 3643422"/>
                <a:gd name="csY4" fmla="*/ 35487 h 3421323"/>
                <a:gd name="csX5" fmla="*/ 1793385 w 3643422"/>
                <a:gd name="csY5" fmla="*/ 288984 h 3421323"/>
                <a:gd name="csX6" fmla="*/ 1807869 w 3643422"/>
                <a:gd name="csY6" fmla="*/ 3545 h 3421323"/>
                <a:gd name="csX7" fmla="*/ 2617250 w 3643422"/>
                <a:gd name="csY7" fmla="*/ 153183 h 3421323"/>
                <a:gd name="csX8" fmla="*/ 2825480 w 3643422"/>
                <a:gd name="csY8" fmla="*/ 696391 h 3421323"/>
                <a:gd name="csX9" fmla="*/ 3522596 w 3643422"/>
                <a:gd name="csY9" fmla="*/ 1013262 h 3421323"/>
                <a:gd name="csX10" fmla="*/ 3517443 w 3643422"/>
                <a:gd name="csY10" fmla="*/ 1713119 h 3421323"/>
                <a:gd name="csX11" fmla="*/ 3622184 w 3643422"/>
                <a:gd name="csY11" fmla="*/ 2470868 h 3421323"/>
                <a:gd name="csX12" fmla="*/ 2671570 w 3643422"/>
                <a:gd name="csY12" fmla="*/ 2597616 h 3421323"/>
                <a:gd name="csX13" fmla="*/ 1835029 w 3643422"/>
                <a:gd name="csY13" fmla="*/ 3142035 h 3421323"/>
                <a:gd name="csX14" fmla="*/ 1096267 w 3643422"/>
                <a:gd name="csY14" fmla="*/ 3385268 h 3421323"/>
                <a:gd name="csX15" fmla="*/ 878985 w 3643422"/>
                <a:gd name="csY15" fmla="*/ 2660992 h 3421323"/>
                <a:gd name="csX16" fmla="*/ 34921 w 3643422"/>
                <a:gd name="csY16" fmla="*/ 2401182 h 3421323"/>
                <a:gd name="csX0" fmla="*/ 34921 w 3633683"/>
                <a:gd name="csY0" fmla="*/ 2401182 h 3421323"/>
                <a:gd name="csX1" fmla="*/ 444418 w 3633683"/>
                <a:gd name="csY1" fmla="*/ 1583629 h 3421323"/>
                <a:gd name="csX2" fmla="*/ 18905 w 3633683"/>
                <a:gd name="csY2" fmla="*/ 977047 h 3421323"/>
                <a:gd name="csX3" fmla="*/ 734130 w 3633683"/>
                <a:gd name="csY3" fmla="*/ 605857 h 3421323"/>
                <a:gd name="csX4" fmla="*/ 1051000 w 3633683"/>
                <a:gd name="csY4" fmla="*/ 35487 h 3421323"/>
                <a:gd name="csX5" fmla="*/ 1793385 w 3633683"/>
                <a:gd name="csY5" fmla="*/ 288984 h 3421323"/>
                <a:gd name="csX6" fmla="*/ 1807869 w 3633683"/>
                <a:gd name="csY6" fmla="*/ 3545 h 3421323"/>
                <a:gd name="csX7" fmla="*/ 2617250 w 3633683"/>
                <a:gd name="csY7" fmla="*/ 153183 h 3421323"/>
                <a:gd name="csX8" fmla="*/ 2825480 w 3633683"/>
                <a:gd name="csY8" fmla="*/ 696391 h 3421323"/>
                <a:gd name="csX9" fmla="*/ 3522596 w 3633683"/>
                <a:gd name="csY9" fmla="*/ 1013262 h 3421323"/>
                <a:gd name="csX10" fmla="*/ 3227732 w 3633683"/>
                <a:gd name="csY10" fmla="*/ 1731226 h 3421323"/>
                <a:gd name="csX11" fmla="*/ 3622184 w 3633683"/>
                <a:gd name="csY11" fmla="*/ 2470868 h 3421323"/>
                <a:gd name="csX12" fmla="*/ 2671570 w 3633683"/>
                <a:gd name="csY12" fmla="*/ 2597616 h 3421323"/>
                <a:gd name="csX13" fmla="*/ 1835029 w 3633683"/>
                <a:gd name="csY13" fmla="*/ 3142035 h 3421323"/>
                <a:gd name="csX14" fmla="*/ 1096267 w 3633683"/>
                <a:gd name="csY14" fmla="*/ 3385268 h 3421323"/>
                <a:gd name="csX15" fmla="*/ 878985 w 3633683"/>
                <a:gd name="csY15" fmla="*/ 2660992 h 3421323"/>
                <a:gd name="csX16" fmla="*/ 34921 w 3633683"/>
                <a:gd name="csY16" fmla="*/ 2401182 h 3421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3633683" h="3421323">
                  <a:moveTo>
                    <a:pt x="34921" y="2401182"/>
                  </a:moveTo>
                  <a:cubicBezTo>
                    <a:pt x="-37507" y="2221622"/>
                    <a:pt x="457650" y="1706308"/>
                    <a:pt x="444418" y="1583629"/>
                  </a:cubicBezTo>
                  <a:cubicBezTo>
                    <a:pt x="431186" y="1460950"/>
                    <a:pt x="-106335" y="1132464"/>
                    <a:pt x="18905" y="977047"/>
                  </a:cubicBezTo>
                  <a:cubicBezTo>
                    <a:pt x="144145" y="821630"/>
                    <a:pt x="595310" y="780891"/>
                    <a:pt x="734130" y="605857"/>
                  </a:cubicBezTo>
                  <a:cubicBezTo>
                    <a:pt x="911021" y="388117"/>
                    <a:pt x="874457" y="88299"/>
                    <a:pt x="1051000" y="35487"/>
                  </a:cubicBezTo>
                  <a:cubicBezTo>
                    <a:pt x="1227543" y="-17325"/>
                    <a:pt x="1685347" y="356173"/>
                    <a:pt x="1793385" y="288984"/>
                  </a:cubicBezTo>
                  <a:cubicBezTo>
                    <a:pt x="1901423" y="221795"/>
                    <a:pt x="1670558" y="26179"/>
                    <a:pt x="1807869" y="3545"/>
                  </a:cubicBezTo>
                  <a:cubicBezTo>
                    <a:pt x="1945180" y="-19089"/>
                    <a:pt x="2414452" y="70905"/>
                    <a:pt x="2617250" y="153183"/>
                  </a:cubicBezTo>
                  <a:cubicBezTo>
                    <a:pt x="2820048" y="235461"/>
                    <a:pt x="2674589" y="553045"/>
                    <a:pt x="2825480" y="696391"/>
                  </a:cubicBezTo>
                  <a:cubicBezTo>
                    <a:pt x="2976371" y="839737"/>
                    <a:pt x="3440465" y="810611"/>
                    <a:pt x="3522596" y="1013262"/>
                  </a:cubicBezTo>
                  <a:cubicBezTo>
                    <a:pt x="3604727" y="1215913"/>
                    <a:pt x="3306196" y="1530541"/>
                    <a:pt x="3227732" y="1731226"/>
                  </a:cubicBezTo>
                  <a:cubicBezTo>
                    <a:pt x="3149269" y="1931911"/>
                    <a:pt x="3720913" y="2293274"/>
                    <a:pt x="3622184" y="2470868"/>
                  </a:cubicBezTo>
                  <a:cubicBezTo>
                    <a:pt x="3523455" y="2648463"/>
                    <a:pt x="2969429" y="2485755"/>
                    <a:pt x="2671570" y="2597616"/>
                  </a:cubicBezTo>
                  <a:cubicBezTo>
                    <a:pt x="2373711" y="2709477"/>
                    <a:pt x="2097579" y="3010760"/>
                    <a:pt x="1835029" y="3142035"/>
                  </a:cubicBezTo>
                  <a:cubicBezTo>
                    <a:pt x="1572479" y="3273310"/>
                    <a:pt x="1251081" y="3512218"/>
                    <a:pt x="1096267" y="3385268"/>
                  </a:cubicBezTo>
                  <a:cubicBezTo>
                    <a:pt x="941453" y="3258318"/>
                    <a:pt x="1086054" y="2785775"/>
                    <a:pt x="878985" y="2660992"/>
                  </a:cubicBezTo>
                  <a:cubicBezTo>
                    <a:pt x="583494" y="2490740"/>
                    <a:pt x="107349" y="2580742"/>
                    <a:pt x="34921" y="2401182"/>
                  </a:cubicBezTo>
                  <a:close/>
                </a:path>
              </a:pathLst>
            </a:custGeom>
            <a:noFill/>
            <a:ln>
              <a:solidFill>
                <a:srgbClr val="433DB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Flowchart: Off-page Connector 3">
              <a:extLst>
                <a:ext uri="{FF2B5EF4-FFF2-40B4-BE49-F238E27FC236}">
                  <a16:creationId xmlns:a16="http://schemas.microsoft.com/office/drawing/2014/main" id="{24F07678-AF1F-8D07-99D6-663367206658}"/>
                </a:ext>
              </a:extLst>
            </p:cNvPr>
            <p:cNvSpPr/>
            <p:nvPr/>
          </p:nvSpPr>
          <p:spPr>
            <a:xfrm rot="10800000">
              <a:off x="3493729" y="4422620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67D3FB6-C1DA-68C3-AFC8-5AD003E1796D}"/>
                </a:ext>
              </a:extLst>
            </p:cNvPr>
            <p:cNvSpPr/>
            <p:nvPr/>
          </p:nvSpPr>
          <p:spPr>
            <a:xfrm>
              <a:off x="3041963" y="2955958"/>
              <a:ext cx="1466662" cy="1466662"/>
            </a:xfrm>
            <a:prstGeom prst="ellipse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3B9DAF4E-FFC0-D736-9C2B-75F7EA8945E0}"/>
                </a:ext>
              </a:extLst>
            </p:cNvPr>
            <p:cNvSpPr/>
            <p:nvPr/>
          </p:nvSpPr>
          <p:spPr>
            <a:xfrm rot="7840975">
              <a:off x="4426385" y="4030460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Flowchart: Off-page Connector 7">
              <a:extLst>
                <a:ext uri="{FF2B5EF4-FFF2-40B4-BE49-F238E27FC236}">
                  <a16:creationId xmlns:a16="http://schemas.microsoft.com/office/drawing/2014/main" id="{95F37B02-CF6E-BEA5-A4A0-0D72C992D43C}"/>
                </a:ext>
              </a:extLst>
            </p:cNvPr>
            <p:cNvSpPr/>
            <p:nvPr/>
          </p:nvSpPr>
          <p:spPr>
            <a:xfrm rot="5400000">
              <a:off x="4786218" y="3159661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Flowchart: Off-page Connector 8">
              <a:extLst>
                <a:ext uri="{FF2B5EF4-FFF2-40B4-BE49-F238E27FC236}">
                  <a16:creationId xmlns:a16="http://schemas.microsoft.com/office/drawing/2014/main" id="{A7DB64CB-E4AB-7D06-169F-6C0A5D39D3E1}"/>
                </a:ext>
              </a:extLst>
            </p:cNvPr>
            <p:cNvSpPr/>
            <p:nvPr/>
          </p:nvSpPr>
          <p:spPr>
            <a:xfrm rot="2749950">
              <a:off x="4418094" y="2253870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1FC639A6-7CCD-557F-FC68-9C5EAA1E1796}"/>
                </a:ext>
              </a:extLst>
            </p:cNvPr>
            <p:cNvSpPr/>
            <p:nvPr/>
          </p:nvSpPr>
          <p:spPr>
            <a:xfrm>
              <a:off x="3499163" y="1896703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Flowchart: Off-page Connector 10">
              <a:extLst>
                <a:ext uri="{FF2B5EF4-FFF2-40B4-BE49-F238E27FC236}">
                  <a16:creationId xmlns:a16="http://schemas.microsoft.com/office/drawing/2014/main" id="{D544B348-2475-6155-D281-FE18E5076C98}"/>
                </a:ext>
              </a:extLst>
            </p:cNvPr>
            <p:cNvSpPr/>
            <p:nvPr/>
          </p:nvSpPr>
          <p:spPr>
            <a:xfrm rot="18608548">
              <a:off x="2570684" y="2290977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Flowchart: Off-page Connector 11">
              <a:extLst>
                <a:ext uri="{FF2B5EF4-FFF2-40B4-BE49-F238E27FC236}">
                  <a16:creationId xmlns:a16="http://schemas.microsoft.com/office/drawing/2014/main" id="{3F6F5B1C-BE9B-BCEF-6B9C-7C497228D868}"/>
                </a:ext>
              </a:extLst>
            </p:cNvPr>
            <p:cNvSpPr/>
            <p:nvPr/>
          </p:nvSpPr>
          <p:spPr>
            <a:xfrm rot="16200000">
              <a:off x="2212108" y="3159661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Flowchart: Off-page Connector 13">
              <a:extLst>
                <a:ext uri="{FF2B5EF4-FFF2-40B4-BE49-F238E27FC236}">
                  <a16:creationId xmlns:a16="http://schemas.microsoft.com/office/drawing/2014/main" id="{0A49CC38-F8A8-A0CE-D4A8-E64131BDE603}"/>
                </a:ext>
              </a:extLst>
            </p:cNvPr>
            <p:cNvSpPr/>
            <p:nvPr/>
          </p:nvSpPr>
          <p:spPr>
            <a:xfrm rot="13544393">
              <a:off x="2570684" y="4030458"/>
              <a:ext cx="552261" cy="1059255"/>
            </a:xfrm>
            <a:prstGeom prst="flowChartOffpageConnector">
              <a:avLst/>
            </a:prstGeom>
            <a:solidFill>
              <a:srgbClr val="B3BC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Flowchart: Off-page Connector 17">
              <a:extLst>
                <a:ext uri="{FF2B5EF4-FFF2-40B4-BE49-F238E27FC236}">
                  <a16:creationId xmlns:a16="http://schemas.microsoft.com/office/drawing/2014/main" id="{74CD0631-9346-35B1-5B6D-B00A42D90A6A}"/>
                </a:ext>
              </a:extLst>
            </p:cNvPr>
            <p:cNvSpPr/>
            <p:nvPr/>
          </p:nvSpPr>
          <p:spPr>
            <a:xfrm rot="4099915">
              <a:off x="5339943" y="2275947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Flowchart: Off-page Connector 18">
              <a:extLst>
                <a:ext uri="{FF2B5EF4-FFF2-40B4-BE49-F238E27FC236}">
                  <a16:creationId xmlns:a16="http://schemas.microsoft.com/office/drawing/2014/main" id="{F5E8B4C1-3450-FA72-B4FB-F09471799A3B}"/>
                </a:ext>
              </a:extLst>
            </p:cNvPr>
            <p:cNvSpPr/>
            <p:nvPr/>
          </p:nvSpPr>
          <p:spPr>
            <a:xfrm rot="6437926">
              <a:off x="5489809" y="3768757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Flowchart: Off-page Connector 19">
              <a:extLst>
                <a:ext uri="{FF2B5EF4-FFF2-40B4-BE49-F238E27FC236}">
                  <a16:creationId xmlns:a16="http://schemas.microsoft.com/office/drawing/2014/main" id="{9D09B148-9064-5719-4FD2-C71B7F6E9D17}"/>
                </a:ext>
              </a:extLst>
            </p:cNvPr>
            <p:cNvSpPr/>
            <p:nvPr/>
          </p:nvSpPr>
          <p:spPr>
            <a:xfrm rot="11991740">
              <a:off x="2711690" y="4810075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Flowchart: Off-page Connector 20">
              <a:extLst>
                <a:ext uri="{FF2B5EF4-FFF2-40B4-BE49-F238E27FC236}">
                  <a16:creationId xmlns:a16="http://schemas.microsoft.com/office/drawing/2014/main" id="{E2AF57F4-777E-A914-B00B-67003B83490A}"/>
                </a:ext>
              </a:extLst>
            </p:cNvPr>
            <p:cNvSpPr/>
            <p:nvPr/>
          </p:nvSpPr>
          <p:spPr>
            <a:xfrm rot="14759615">
              <a:off x="1560522" y="3830913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Flowchart: Off-page Connector 22">
              <a:extLst>
                <a:ext uri="{FF2B5EF4-FFF2-40B4-BE49-F238E27FC236}">
                  <a16:creationId xmlns:a16="http://schemas.microsoft.com/office/drawing/2014/main" id="{A1D5CB43-9CAA-F022-C86D-F2DA6E69326A}"/>
                </a:ext>
              </a:extLst>
            </p:cNvPr>
            <p:cNvSpPr/>
            <p:nvPr/>
          </p:nvSpPr>
          <p:spPr>
            <a:xfrm rot="17216867">
              <a:off x="1611981" y="2306144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Flowchart: Off-page Connector 23">
              <a:extLst>
                <a:ext uri="{FF2B5EF4-FFF2-40B4-BE49-F238E27FC236}">
                  <a16:creationId xmlns:a16="http://schemas.microsoft.com/office/drawing/2014/main" id="{C3B648C2-7E06-C817-5E52-A7F99C36D8AD}"/>
                </a:ext>
              </a:extLst>
            </p:cNvPr>
            <p:cNvSpPr/>
            <p:nvPr/>
          </p:nvSpPr>
          <p:spPr>
            <a:xfrm rot="19858797">
              <a:off x="2711689" y="1276861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Flowchart: Off-page Connector 24">
              <a:extLst>
                <a:ext uri="{FF2B5EF4-FFF2-40B4-BE49-F238E27FC236}">
                  <a16:creationId xmlns:a16="http://schemas.microsoft.com/office/drawing/2014/main" id="{A047BD62-E33E-FF33-8478-555C125A7DC2}"/>
                </a:ext>
              </a:extLst>
            </p:cNvPr>
            <p:cNvSpPr/>
            <p:nvPr/>
          </p:nvSpPr>
          <p:spPr>
            <a:xfrm rot="2061359">
              <a:off x="4304426" y="1239000"/>
              <a:ext cx="552261" cy="1343598"/>
            </a:xfrm>
            <a:prstGeom prst="flowChartOffpageConnector">
              <a:avLst/>
            </a:prstGeom>
            <a:solidFill>
              <a:srgbClr val="F7F5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F425B9-5952-0EE6-09E1-BAFBF2BBC3B4}"/>
                </a:ext>
              </a:extLst>
            </p:cNvPr>
            <p:cNvSpPr/>
            <p:nvPr/>
          </p:nvSpPr>
          <p:spPr>
            <a:xfrm>
              <a:off x="3924618" y="4408653"/>
              <a:ext cx="879988" cy="2435380"/>
            </a:xfrm>
            <a:custGeom>
              <a:avLst/>
              <a:gdLst>
                <a:gd name="csX0" fmla="*/ 0 w 262550"/>
                <a:gd name="csY0" fmla="*/ 0 h 3902042"/>
                <a:gd name="csX1" fmla="*/ 262550 w 262550"/>
                <a:gd name="csY1" fmla="*/ 0 h 3902042"/>
                <a:gd name="csX2" fmla="*/ 262550 w 262550"/>
                <a:gd name="csY2" fmla="*/ 3902042 h 3902042"/>
                <a:gd name="csX3" fmla="*/ 0 w 262550"/>
                <a:gd name="csY3" fmla="*/ 3902042 h 3902042"/>
                <a:gd name="csX4" fmla="*/ 0 w 262550"/>
                <a:gd name="csY4" fmla="*/ 0 h 3902042"/>
                <a:gd name="csX0" fmla="*/ 0 w 651841"/>
                <a:gd name="csY0" fmla="*/ 0 h 3902042"/>
                <a:gd name="csX1" fmla="*/ 262550 w 651841"/>
                <a:gd name="csY1" fmla="*/ 0 h 3902042"/>
                <a:gd name="csX2" fmla="*/ 651841 w 651841"/>
                <a:gd name="csY2" fmla="*/ 1805987 h 3902042"/>
                <a:gd name="csX3" fmla="*/ 262550 w 651841"/>
                <a:gd name="csY3" fmla="*/ 3902042 h 3902042"/>
                <a:gd name="csX4" fmla="*/ 0 w 651841"/>
                <a:gd name="csY4" fmla="*/ 3902042 h 3902042"/>
                <a:gd name="csX5" fmla="*/ 0 w 651841"/>
                <a:gd name="csY5" fmla="*/ 0 h 3902042"/>
                <a:gd name="csX0" fmla="*/ 0 w 653643"/>
                <a:gd name="csY0" fmla="*/ 0 h 3902042"/>
                <a:gd name="csX1" fmla="*/ 262550 w 653643"/>
                <a:gd name="csY1" fmla="*/ 0 h 3902042"/>
                <a:gd name="csX2" fmla="*/ 651841 w 653643"/>
                <a:gd name="csY2" fmla="*/ 1805987 h 3902042"/>
                <a:gd name="csX3" fmla="*/ 262550 w 653643"/>
                <a:gd name="csY3" fmla="*/ 3902042 h 3902042"/>
                <a:gd name="csX4" fmla="*/ 0 w 653643"/>
                <a:gd name="csY4" fmla="*/ 3902042 h 3902042"/>
                <a:gd name="csX5" fmla="*/ 0 w 653643"/>
                <a:gd name="csY5" fmla="*/ 0 h 3902042"/>
                <a:gd name="csX0" fmla="*/ 14 w 653657"/>
                <a:gd name="csY0" fmla="*/ 0 h 3902042"/>
                <a:gd name="csX1" fmla="*/ 262564 w 653657"/>
                <a:gd name="csY1" fmla="*/ 0 h 3902042"/>
                <a:gd name="csX2" fmla="*/ 651855 w 653657"/>
                <a:gd name="csY2" fmla="*/ 1805987 h 3902042"/>
                <a:gd name="csX3" fmla="*/ 262564 w 653657"/>
                <a:gd name="csY3" fmla="*/ 3902042 h 3902042"/>
                <a:gd name="csX4" fmla="*/ 14 w 653657"/>
                <a:gd name="csY4" fmla="*/ 3902042 h 3902042"/>
                <a:gd name="csX5" fmla="*/ 452679 w 653657"/>
                <a:gd name="csY5" fmla="*/ 1896522 h 3902042"/>
                <a:gd name="csX6" fmla="*/ 14 w 653657"/>
                <a:gd name="csY6" fmla="*/ 0 h 3902042"/>
                <a:gd name="csX0" fmla="*/ 0 w 879988"/>
                <a:gd name="csY0" fmla="*/ 140150 h 3902042"/>
                <a:gd name="csX1" fmla="*/ 488895 w 879988"/>
                <a:gd name="csY1" fmla="*/ 0 h 3902042"/>
                <a:gd name="csX2" fmla="*/ 878186 w 879988"/>
                <a:gd name="csY2" fmla="*/ 1805987 h 3902042"/>
                <a:gd name="csX3" fmla="*/ 488895 w 879988"/>
                <a:gd name="csY3" fmla="*/ 3902042 h 3902042"/>
                <a:gd name="csX4" fmla="*/ 226345 w 879988"/>
                <a:gd name="csY4" fmla="*/ 3902042 h 3902042"/>
                <a:gd name="csX5" fmla="*/ 679010 w 879988"/>
                <a:gd name="csY5" fmla="*/ 1896522 h 3902042"/>
                <a:gd name="csX6" fmla="*/ 0 w 879988"/>
                <a:gd name="csY6" fmla="*/ 140150 h 3902042"/>
                <a:gd name="csX0" fmla="*/ 0 w 879988"/>
                <a:gd name="csY0" fmla="*/ 140150 h 3902042"/>
                <a:gd name="csX1" fmla="*/ 488895 w 879988"/>
                <a:gd name="csY1" fmla="*/ 0 h 3902042"/>
                <a:gd name="csX2" fmla="*/ 878186 w 879988"/>
                <a:gd name="csY2" fmla="*/ 1805987 h 3902042"/>
                <a:gd name="csX3" fmla="*/ 488895 w 879988"/>
                <a:gd name="csY3" fmla="*/ 3902042 h 3902042"/>
                <a:gd name="csX4" fmla="*/ 226345 w 879988"/>
                <a:gd name="csY4" fmla="*/ 3902042 h 3902042"/>
                <a:gd name="csX5" fmla="*/ 679010 w 879988"/>
                <a:gd name="csY5" fmla="*/ 1896522 h 3902042"/>
                <a:gd name="csX6" fmla="*/ 0 w 879988"/>
                <a:gd name="csY6" fmla="*/ 140150 h 3902042"/>
                <a:gd name="csX0" fmla="*/ 0 w 879988"/>
                <a:gd name="csY0" fmla="*/ 94431 h 3856323"/>
                <a:gd name="csX1" fmla="*/ 235390 w 879988"/>
                <a:gd name="csY1" fmla="*/ 0 h 3856323"/>
                <a:gd name="csX2" fmla="*/ 878186 w 879988"/>
                <a:gd name="csY2" fmla="*/ 1760268 h 3856323"/>
                <a:gd name="csX3" fmla="*/ 488895 w 879988"/>
                <a:gd name="csY3" fmla="*/ 3856323 h 3856323"/>
                <a:gd name="csX4" fmla="*/ 226345 w 879988"/>
                <a:gd name="csY4" fmla="*/ 3856323 h 3856323"/>
                <a:gd name="csX5" fmla="*/ 679010 w 879988"/>
                <a:gd name="csY5" fmla="*/ 1850803 h 3856323"/>
                <a:gd name="csX6" fmla="*/ 0 w 879988"/>
                <a:gd name="csY6" fmla="*/ 94431 h 3856323"/>
                <a:gd name="csX0" fmla="*/ 0 w 879988"/>
                <a:gd name="csY0" fmla="*/ 94431 h 3856323"/>
                <a:gd name="csX1" fmla="*/ 235390 w 879988"/>
                <a:gd name="csY1" fmla="*/ 0 h 3856323"/>
                <a:gd name="csX2" fmla="*/ 878186 w 879988"/>
                <a:gd name="csY2" fmla="*/ 1760268 h 3856323"/>
                <a:gd name="csX3" fmla="*/ 488895 w 879988"/>
                <a:gd name="csY3" fmla="*/ 3856323 h 3856323"/>
                <a:gd name="csX4" fmla="*/ 226345 w 879988"/>
                <a:gd name="csY4" fmla="*/ 3856323 h 3856323"/>
                <a:gd name="csX5" fmla="*/ 679010 w 879988"/>
                <a:gd name="csY5" fmla="*/ 1850803 h 3856323"/>
                <a:gd name="csX6" fmla="*/ 0 w 879988"/>
                <a:gd name="csY6" fmla="*/ 94431 h 38563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879988" h="3856323">
                  <a:moveTo>
                    <a:pt x="0" y="94431"/>
                  </a:moveTo>
                  <a:lnTo>
                    <a:pt x="235390" y="0"/>
                  </a:lnTo>
                  <a:cubicBezTo>
                    <a:pt x="443620" y="547104"/>
                    <a:pt x="878189" y="1315199"/>
                    <a:pt x="878186" y="1760268"/>
                  </a:cubicBezTo>
                  <a:cubicBezTo>
                    <a:pt x="905346" y="2584134"/>
                    <a:pt x="618659" y="3157638"/>
                    <a:pt x="488895" y="3856323"/>
                  </a:cubicBezTo>
                  <a:lnTo>
                    <a:pt x="226345" y="3856323"/>
                  </a:lnTo>
                  <a:cubicBezTo>
                    <a:pt x="223324" y="3142549"/>
                    <a:pt x="682031" y="2564577"/>
                    <a:pt x="679010" y="1850803"/>
                  </a:cubicBezTo>
                  <a:cubicBezTo>
                    <a:pt x="452673" y="1265346"/>
                    <a:pt x="479834" y="682906"/>
                    <a:pt x="0" y="94431"/>
                  </a:cubicBezTo>
                  <a:close/>
                </a:path>
              </a:pathLst>
            </a:cu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2A339B8-4428-EF74-1830-617D276A3EA6}"/>
                </a:ext>
              </a:extLst>
            </p:cNvPr>
            <p:cNvSpPr txBox="1"/>
            <p:nvPr/>
          </p:nvSpPr>
          <p:spPr>
            <a:xfrm rot="2523341">
              <a:off x="4243036" y="4459347"/>
              <a:ext cx="97863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STARTUP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6094AE8-FE3C-8061-BE94-69471D5C9546}"/>
                </a:ext>
              </a:extLst>
            </p:cNvPr>
            <p:cNvSpPr txBox="1"/>
            <p:nvPr/>
          </p:nvSpPr>
          <p:spPr>
            <a:xfrm rot="1045775">
              <a:off x="5301863" y="4298087"/>
              <a:ext cx="103551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BASIC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3A19D8D-8311-DF70-0F94-5A883AF499B2}"/>
                </a:ext>
              </a:extLst>
            </p:cNvPr>
            <p:cNvSpPr txBox="1"/>
            <p:nvPr/>
          </p:nvSpPr>
          <p:spPr>
            <a:xfrm>
              <a:off x="4623559" y="3555788"/>
              <a:ext cx="96841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VIP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1509FA-F5AD-E67F-13A6-6AD1ACD0D55C}"/>
                </a:ext>
              </a:extLst>
            </p:cNvPr>
            <p:cNvSpPr txBox="1"/>
            <p:nvPr/>
          </p:nvSpPr>
          <p:spPr>
            <a:xfrm rot="20356868">
              <a:off x="5247864" y="2797914"/>
              <a:ext cx="9385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GROWTH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8202487-7FC4-F2B7-B48A-F1A2C1FB024E}"/>
                </a:ext>
              </a:extLst>
            </p:cNvPr>
            <p:cNvSpPr txBox="1"/>
            <p:nvPr/>
          </p:nvSpPr>
          <p:spPr>
            <a:xfrm rot="19259875">
              <a:off x="4272660" y="2593862"/>
              <a:ext cx="943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STELLAR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291A669-6530-2376-701E-9C9E3EC91962}"/>
                </a:ext>
              </a:extLst>
            </p:cNvPr>
            <p:cNvSpPr txBox="1"/>
            <p:nvPr/>
          </p:nvSpPr>
          <p:spPr>
            <a:xfrm rot="18282630">
              <a:off x="4173398" y="1619033"/>
              <a:ext cx="943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PREMIUM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0592B4-5628-8506-0512-91DB4798DCBA}"/>
                </a:ext>
              </a:extLst>
            </p:cNvPr>
            <p:cNvSpPr txBox="1"/>
            <p:nvPr/>
          </p:nvSpPr>
          <p:spPr>
            <a:xfrm rot="16200000">
              <a:off x="3284510" y="2230135"/>
              <a:ext cx="94386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ELITE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8E873D-E0BC-B96B-E27A-E32288483B55}"/>
                </a:ext>
              </a:extLst>
            </p:cNvPr>
            <p:cNvSpPr txBox="1"/>
            <p:nvPr/>
          </p:nvSpPr>
          <p:spPr>
            <a:xfrm rot="3757287">
              <a:off x="2399838" y="1763827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PLATINUM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6B3D6E-D994-93DA-D776-2123EE4DBEF4}"/>
                </a:ext>
              </a:extLst>
            </p:cNvPr>
            <p:cNvSpPr txBox="1"/>
            <p:nvPr/>
          </p:nvSpPr>
          <p:spPr>
            <a:xfrm rot="2543743">
              <a:off x="2244454" y="2649143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TITANIUM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61D24D-826D-C3FF-69A8-A79E80594F05}"/>
                </a:ext>
              </a:extLst>
            </p:cNvPr>
            <p:cNvSpPr txBox="1"/>
            <p:nvPr/>
          </p:nvSpPr>
          <p:spPr>
            <a:xfrm rot="1035919">
              <a:off x="1248897" y="2828303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DIAMOND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D183115-6CBC-56DE-58D9-815CB5C968B0}"/>
                </a:ext>
              </a:extLst>
            </p:cNvPr>
            <p:cNvSpPr txBox="1"/>
            <p:nvPr/>
          </p:nvSpPr>
          <p:spPr>
            <a:xfrm>
              <a:off x="1828608" y="3566125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GALAXY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F59E02-C65B-1D17-3E17-0077E023C170}"/>
                </a:ext>
              </a:extLst>
            </p:cNvPr>
            <p:cNvSpPr txBox="1"/>
            <p:nvPr/>
          </p:nvSpPr>
          <p:spPr>
            <a:xfrm rot="20136866">
              <a:off x="1191869" y="4406447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UNIVERSE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7E106CA-8B73-BFEE-8D5B-F146C30A8C12}"/>
                </a:ext>
              </a:extLst>
            </p:cNvPr>
            <p:cNvSpPr txBox="1"/>
            <p:nvPr/>
          </p:nvSpPr>
          <p:spPr>
            <a:xfrm rot="18874078">
              <a:off x="2219791" y="4473015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SUPREME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E19841E-BB7D-8982-949C-D2998689890F}"/>
                </a:ext>
              </a:extLst>
            </p:cNvPr>
            <p:cNvSpPr txBox="1"/>
            <p:nvPr/>
          </p:nvSpPr>
          <p:spPr>
            <a:xfrm rot="17378529">
              <a:off x="2422701" y="5381707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ULTIMATE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E80B10C-4862-2697-F586-F0D855C4013F}"/>
                </a:ext>
              </a:extLst>
            </p:cNvPr>
            <p:cNvSpPr txBox="1"/>
            <p:nvPr/>
          </p:nvSpPr>
          <p:spPr>
            <a:xfrm rot="16200000">
              <a:off x="3210082" y="4857579"/>
              <a:ext cx="11280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SUPER</a:t>
              </a:r>
              <a:endParaRPr lang="vi-VN" sz="12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54AEADF-E499-61C9-C6CB-515E93C216AA}"/>
                </a:ext>
              </a:extLst>
            </p:cNvPr>
            <p:cNvSpPr txBox="1"/>
            <p:nvPr/>
          </p:nvSpPr>
          <p:spPr>
            <a:xfrm>
              <a:off x="2987876" y="3374700"/>
              <a:ext cx="1567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GÓI </a:t>
              </a:r>
            </a:p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DỊCH VỤ</a:t>
              </a: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6ED14A79-0664-536C-E573-202384088DC1}"/>
                </a:ext>
              </a:extLst>
            </p:cNvPr>
            <p:cNvSpPr/>
            <p:nvPr/>
          </p:nvSpPr>
          <p:spPr>
            <a:xfrm rot="18974656">
              <a:off x="5061235" y="4863024"/>
              <a:ext cx="129991" cy="17220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4" name="Graphic 53" descr="Stars with solid fill">
            <a:extLst>
              <a:ext uri="{FF2B5EF4-FFF2-40B4-BE49-F238E27FC236}">
                <a16:creationId xmlns:a16="http://schemas.microsoft.com/office/drawing/2014/main" id="{0AAA26BC-A515-DB61-6736-81D40D8475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6169" y="2948850"/>
            <a:ext cx="533742" cy="533742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EFD6FA9E-6B57-79F1-B41B-0D97946DAEB4}"/>
              </a:ext>
            </a:extLst>
          </p:cNvPr>
          <p:cNvGrpSpPr/>
          <p:nvPr/>
        </p:nvGrpSpPr>
        <p:grpSpPr>
          <a:xfrm>
            <a:off x="8163741" y="399942"/>
            <a:ext cx="3391836" cy="1375927"/>
            <a:chOff x="6553849" y="117895"/>
            <a:chExt cx="3391836" cy="137592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AC83680-40B2-2F25-863A-E5200318236E}"/>
                </a:ext>
              </a:extLst>
            </p:cNvPr>
            <p:cNvGrpSpPr/>
            <p:nvPr/>
          </p:nvGrpSpPr>
          <p:grpSpPr>
            <a:xfrm>
              <a:off x="6553849" y="117895"/>
              <a:ext cx="3391836" cy="1375927"/>
              <a:chOff x="6379517" y="478760"/>
              <a:chExt cx="3391836" cy="1375927"/>
            </a:xfrm>
          </p:grpSpPr>
          <p:sp>
            <p:nvSpPr>
              <p:cNvPr id="56" name="Flowchart: Alternate Process 55">
                <a:extLst>
                  <a:ext uri="{FF2B5EF4-FFF2-40B4-BE49-F238E27FC236}">
                    <a16:creationId xmlns:a16="http://schemas.microsoft.com/office/drawing/2014/main" id="{42932DA0-20CB-153A-244F-53762B620974}"/>
                  </a:ext>
                </a:extLst>
              </p:cNvPr>
              <p:cNvSpPr/>
              <p:nvPr/>
            </p:nvSpPr>
            <p:spPr>
              <a:xfrm>
                <a:off x="7007259" y="850185"/>
                <a:ext cx="2764094" cy="1004502"/>
              </a:xfrm>
              <a:prstGeom prst="flowChartAlternateProcess">
                <a:avLst/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9" name="Flowchart: Alternate Process 58">
                <a:extLst>
                  <a:ext uri="{FF2B5EF4-FFF2-40B4-BE49-F238E27FC236}">
                    <a16:creationId xmlns:a16="http://schemas.microsoft.com/office/drawing/2014/main" id="{A9965333-8340-0A94-FF19-BA10041F8259}"/>
                  </a:ext>
                </a:extLst>
              </p:cNvPr>
              <p:cNvSpPr/>
              <p:nvPr/>
            </p:nvSpPr>
            <p:spPr>
              <a:xfrm>
                <a:off x="6672404" y="776060"/>
                <a:ext cx="805758" cy="852350"/>
              </a:xfrm>
              <a:prstGeom prst="flowChartAlternateProcess">
                <a:avLst/>
              </a:prstGeom>
              <a:solidFill>
                <a:srgbClr val="B3BC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61" name="Graphic 60" descr="Tag with solid fill">
                <a:extLst>
                  <a:ext uri="{FF2B5EF4-FFF2-40B4-BE49-F238E27FC236}">
                    <a16:creationId xmlns:a16="http://schemas.microsoft.com/office/drawing/2014/main" id="{C844FF7C-3DBB-2114-E4C2-C04C15C4A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79517" y="478760"/>
                <a:ext cx="1261373" cy="1261373"/>
              </a:xfrm>
              <a:prstGeom prst="rect">
                <a:avLst/>
              </a:prstGeom>
            </p:spPr>
          </p:pic>
          <p:pic>
            <p:nvPicPr>
              <p:cNvPr id="63" name="Graphic 62" descr="Coins with solid fill">
                <a:extLst>
                  <a:ext uri="{FF2B5EF4-FFF2-40B4-BE49-F238E27FC236}">
                    <a16:creationId xmlns:a16="http://schemas.microsoft.com/office/drawing/2014/main" id="{C274D8C1-FE39-9F35-CD33-A892A328D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863613" y="981722"/>
                <a:ext cx="423339" cy="423339"/>
              </a:xfrm>
              <a:prstGeom prst="rect">
                <a:avLst/>
              </a:prstGeom>
            </p:spPr>
          </p:pic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7507884-4A35-C8BB-049F-2648A503B578}"/>
                  </a:ext>
                </a:extLst>
              </p:cNvPr>
              <p:cNvSpPr txBox="1"/>
              <p:nvPr/>
            </p:nvSpPr>
            <p:spPr>
              <a:xfrm>
                <a:off x="7771049" y="870969"/>
                <a:ext cx="9766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CHI PHÍ</a:t>
                </a:r>
                <a:endParaRPr lang="vi-VN" sz="16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5ACAE4A-EF2F-F2F5-35F8-E776705D1F0B}"/>
                </a:ext>
              </a:extLst>
            </p:cNvPr>
            <p:cNvGrpSpPr/>
            <p:nvPr/>
          </p:nvGrpSpPr>
          <p:grpSpPr>
            <a:xfrm>
              <a:off x="7796139" y="799671"/>
              <a:ext cx="1628518" cy="307777"/>
              <a:chOff x="461063" y="5864074"/>
              <a:chExt cx="1628518" cy="307777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0D73254-E46B-DB21-C8B9-D96EF57E57C0}"/>
                  </a:ext>
                </a:extLst>
              </p:cNvPr>
              <p:cNvSpPr txBox="1"/>
              <p:nvPr/>
            </p:nvSpPr>
            <p:spPr>
              <a:xfrm>
                <a:off x="620146" y="5864074"/>
                <a:ext cx="14694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Chi phí cố định</a:t>
                </a:r>
              </a:p>
            </p:txBody>
          </p:sp>
          <p:pic>
            <p:nvPicPr>
              <p:cNvPr id="68" name="Graphic 67" descr="Badge Follow with solid fill">
                <a:extLst>
                  <a:ext uri="{FF2B5EF4-FFF2-40B4-BE49-F238E27FC236}">
                    <a16:creationId xmlns:a16="http://schemas.microsoft.com/office/drawing/2014/main" id="{34753C9E-F77F-5778-48BE-7BE08C681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1063" y="5938421"/>
                <a:ext cx="159082" cy="159082"/>
              </a:xfrm>
              <a:prstGeom prst="rect">
                <a:avLst/>
              </a:prstGeom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2E777BB-3C64-B0B8-6C3E-6386EB6478D7}"/>
                </a:ext>
              </a:extLst>
            </p:cNvPr>
            <p:cNvGrpSpPr/>
            <p:nvPr/>
          </p:nvGrpSpPr>
          <p:grpSpPr>
            <a:xfrm>
              <a:off x="7815222" y="1126643"/>
              <a:ext cx="1970745" cy="307777"/>
              <a:chOff x="461063" y="5864074"/>
              <a:chExt cx="1970745" cy="307777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506B810-7079-F2CD-2AA1-A3A4EE46FE13}"/>
                  </a:ext>
                </a:extLst>
              </p:cNvPr>
              <p:cNvSpPr txBox="1"/>
              <p:nvPr/>
            </p:nvSpPr>
            <p:spPr>
              <a:xfrm>
                <a:off x="620146" y="5864074"/>
                <a:ext cx="18116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Chi phí cộng thêm</a:t>
                </a:r>
              </a:p>
            </p:txBody>
          </p:sp>
          <p:pic>
            <p:nvPicPr>
              <p:cNvPr id="71" name="Graphic 70" descr="Badge Follow with solid fill">
                <a:extLst>
                  <a:ext uri="{FF2B5EF4-FFF2-40B4-BE49-F238E27FC236}">
                    <a16:creationId xmlns:a16="http://schemas.microsoft.com/office/drawing/2014/main" id="{D9BBEB8B-5F90-F3E7-5BF3-594C6B5F9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1063" y="5938421"/>
                <a:ext cx="159082" cy="159082"/>
              </a:xfrm>
              <a:prstGeom prst="rect">
                <a:avLst/>
              </a:prstGeom>
            </p:spPr>
          </p:pic>
        </p:grpSp>
      </p:grpSp>
      <p:sp>
        <p:nvSpPr>
          <p:cNvPr id="103" name="Rectangle: Top Corners One Rounded and One Snipped 102">
            <a:extLst>
              <a:ext uri="{FF2B5EF4-FFF2-40B4-BE49-F238E27FC236}">
                <a16:creationId xmlns:a16="http://schemas.microsoft.com/office/drawing/2014/main" id="{66312B12-2746-ED8D-A43A-AD46DDC971E2}"/>
              </a:ext>
            </a:extLst>
          </p:cNvPr>
          <p:cNvSpPr/>
          <p:nvPr/>
        </p:nvSpPr>
        <p:spPr>
          <a:xfrm>
            <a:off x="6445199" y="2278837"/>
            <a:ext cx="5045506" cy="4321139"/>
          </a:xfrm>
          <a:prstGeom prst="snipRoundRect">
            <a:avLst/>
          </a:prstGeom>
          <a:solidFill>
            <a:srgbClr val="B3B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05400B5-1294-DB6A-7DFA-8CE3544488B3}"/>
              </a:ext>
            </a:extLst>
          </p:cNvPr>
          <p:cNvGrpSpPr/>
          <p:nvPr/>
        </p:nvGrpSpPr>
        <p:grpSpPr>
          <a:xfrm>
            <a:off x="6469999" y="2012545"/>
            <a:ext cx="3173264" cy="574621"/>
            <a:chOff x="6653223" y="1651593"/>
            <a:chExt cx="3173264" cy="574621"/>
          </a:xfrm>
        </p:grpSpPr>
        <p:sp>
          <p:nvSpPr>
            <p:cNvPr id="73" name="Flowchart: Alternate Process 72">
              <a:extLst>
                <a:ext uri="{FF2B5EF4-FFF2-40B4-BE49-F238E27FC236}">
                  <a16:creationId xmlns:a16="http://schemas.microsoft.com/office/drawing/2014/main" id="{71D93FFA-AD1E-4976-C2C2-ECC3788BD36D}"/>
                </a:ext>
              </a:extLst>
            </p:cNvPr>
            <p:cNvSpPr/>
            <p:nvPr/>
          </p:nvSpPr>
          <p:spPr>
            <a:xfrm>
              <a:off x="6681456" y="1740133"/>
              <a:ext cx="2863051" cy="391012"/>
            </a:xfrm>
            <a:prstGeom prst="flowChartAlternateProcess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Flowchart: Merge 73">
              <a:extLst>
                <a:ext uri="{FF2B5EF4-FFF2-40B4-BE49-F238E27FC236}">
                  <a16:creationId xmlns:a16="http://schemas.microsoft.com/office/drawing/2014/main" id="{D8F7B2F9-8DAD-B7BA-6247-3E2589D496D0}"/>
                </a:ext>
              </a:extLst>
            </p:cNvPr>
            <p:cNvSpPr/>
            <p:nvPr/>
          </p:nvSpPr>
          <p:spPr>
            <a:xfrm>
              <a:off x="6653223" y="1651593"/>
              <a:ext cx="479414" cy="574621"/>
            </a:xfrm>
            <a:prstGeom prst="flowChartMerg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272AC78-25E9-56EF-4700-3198792D90C0}"/>
                </a:ext>
              </a:extLst>
            </p:cNvPr>
            <p:cNvSpPr txBox="1"/>
            <p:nvPr/>
          </p:nvSpPr>
          <p:spPr>
            <a:xfrm>
              <a:off x="7104403" y="1766362"/>
              <a:ext cx="27220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600" b="1" dirty="0">
                  <a:solidFill>
                    <a:srgbClr val="F7F5FF"/>
                  </a:solidFill>
                  <a:latin typeface="Roboto" pitchFamily="2" charset="0"/>
                  <a:ea typeface="Roboto" pitchFamily="2" charset="0"/>
                </a:rPr>
                <a:t>CHI PHÍ CỘNG THÊM</a:t>
              </a:r>
              <a:endParaRPr lang="vi-VN" sz="1600" dirty="0">
                <a:solidFill>
                  <a:srgbClr val="F7F5FF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0A552EB-B598-2147-05A4-16F66BD7B8E2}"/>
              </a:ext>
            </a:extLst>
          </p:cNvPr>
          <p:cNvGrpSpPr/>
          <p:nvPr/>
        </p:nvGrpSpPr>
        <p:grpSpPr>
          <a:xfrm>
            <a:off x="6659945" y="2768990"/>
            <a:ext cx="3824886" cy="276999"/>
            <a:chOff x="6803585" y="2263981"/>
            <a:chExt cx="3824886" cy="276999"/>
          </a:xfrm>
        </p:grpSpPr>
        <p:pic>
          <p:nvPicPr>
            <p:cNvPr id="77" name="Graphic 76" descr="Badge Tick1 with solid fill">
              <a:extLst>
                <a:ext uri="{FF2B5EF4-FFF2-40B4-BE49-F238E27FC236}">
                  <a16:creationId xmlns:a16="http://schemas.microsoft.com/office/drawing/2014/main" id="{898EF5E2-DE4C-86CC-0489-BBDEAF1024A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3585" y="2307901"/>
              <a:ext cx="189158" cy="18915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FA64731-9272-8E43-4E74-557A6E16F508}"/>
                </a:ext>
              </a:extLst>
            </p:cNvPr>
            <p:cNvSpPr txBox="1"/>
            <p:nvPr/>
          </p:nvSpPr>
          <p:spPr>
            <a:xfrm>
              <a:off x="7070974" y="2263981"/>
              <a:ext cx="3557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Tích hợp hệ thống hóa đơn (VNĐ/lần).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321A24F-F7C2-9653-28A6-32E6107B2614}"/>
              </a:ext>
            </a:extLst>
          </p:cNvPr>
          <p:cNvGrpSpPr/>
          <p:nvPr/>
        </p:nvGrpSpPr>
        <p:grpSpPr>
          <a:xfrm>
            <a:off x="6659945" y="3104179"/>
            <a:ext cx="3243444" cy="276999"/>
            <a:chOff x="6802005" y="2604438"/>
            <a:chExt cx="3243444" cy="276999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364E325-C26B-B807-AA3B-AACD061066A7}"/>
                </a:ext>
              </a:extLst>
            </p:cNvPr>
            <p:cNvSpPr txBox="1"/>
            <p:nvPr/>
          </p:nvSpPr>
          <p:spPr>
            <a:xfrm>
              <a:off x="7060123" y="2604438"/>
              <a:ext cx="29853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Phí thiết kế mẫu hóa đơn (VNĐ/lần)</a:t>
              </a:r>
            </a:p>
          </p:txBody>
        </p:sp>
        <p:pic>
          <p:nvPicPr>
            <p:cNvPr id="80" name="Graphic 79" descr="Badge Tick1 with solid fill">
              <a:extLst>
                <a:ext uri="{FF2B5EF4-FFF2-40B4-BE49-F238E27FC236}">
                  <a16:creationId xmlns:a16="http://schemas.microsoft.com/office/drawing/2014/main" id="{42ACE6C8-A1A1-CAC0-101C-CC468F1316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2005" y="2648358"/>
              <a:ext cx="189158" cy="189158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EBA7A8B-565E-6BA8-A030-31ACF0D3F26A}"/>
              </a:ext>
            </a:extLst>
          </p:cNvPr>
          <p:cNvGrpSpPr/>
          <p:nvPr/>
        </p:nvGrpSpPr>
        <p:grpSpPr>
          <a:xfrm>
            <a:off x="6659945" y="3439368"/>
            <a:ext cx="3243444" cy="276999"/>
            <a:chOff x="6802005" y="2604438"/>
            <a:chExt cx="3243444" cy="27699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69FC9F5-C4ED-5B30-A0B1-8EA15FE94417}"/>
                </a:ext>
              </a:extLst>
            </p:cNvPr>
            <p:cNvSpPr txBox="1"/>
            <p:nvPr/>
          </p:nvSpPr>
          <p:spPr>
            <a:xfrm>
              <a:off x="7060123" y="2604438"/>
              <a:ext cx="29853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Quản lý hóa đơn đầu vào</a:t>
              </a:r>
            </a:p>
          </p:txBody>
        </p:sp>
        <p:pic>
          <p:nvPicPr>
            <p:cNvPr id="84" name="Graphic 83" descr="Badge Tick1 with solid fill">
              <a:extLst>
                <a:ext uri="{FF2B5EF4-FFF2-40B4-BE49-F238E27FC236}">
                  <a16:creationId xmlns:a16="http://schemas.microsoft.com/office/drawing/2014/main" id="{BEA22DBB-9E70-5B36-A335-565417249F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2005" y="2648358"/>
              <a:ext cx="189158" cy="189158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51EBAE9-9696-6CAD-33CC-96FE806468B2}"/>
              </a:ext>
            </a:extLst>
          </p:cNvPr>
          <p:cNvGrpSpPr/>
          <p:nvPr/>
        </p:nvGrpSpPr>
        <p:grpSpPr>
          <a:xfrm>
            <a:off x="6659945" y="3774557"/>
            <a:ext cx="4624328" cy="276999"/>
            <a:chOff x="6802005" y="2604438"/>
            <a:chExt cx="4624328" cy="276999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F827785-68B2-975D-870C-AC9D808C28DF}"/>
                </a:ext>
              </a:extLst>
            </p:cNvPr>
            <p:cNvSpPr txBox="1"/>
            <p:nvPr/>
          </p:nvSpPr>
          <p:spPr>
            <a:xfrm>
              <a:off x="7060122" y="2604438"/>
              <a:ext cx="4366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Đơn giá thiết bị CS89, CS89+ phát sinh (VNĐ/thiết bị)</a:t>
              </a:r>
            </a:p>
          </p:txBody>
        </p:sp>
        <p:pic>
          <p:nvPicPr>
            <p:cNvPr id="88" name="Graphic 87" descr="Badge Tick1 with solid fill">
              <a:extLst>
                <a:ext uri="{FF2B5EF4-FFF2-40B4-BE49-F238E27FC236}">
                  <a16:creationId xmlns:a16="http://schemas.microsoft.com/office/drawing/2014/main" id="{ECE206BA-7A37-E7B6-3843-F384C08E44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2005" y="2648358"/>
              <a:ext cx="189158" cy="189158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C8727C5-E681-2A36-F98A-F67E2B30534A}"/>
              </a:ext>
            </a:extLst>
          </p:cNvPr>
          <p:cNvGrpSpPr/>
          <p:nvPr/>
        </p:nvGrpSpPr>
        <p:grpSpPr>
          <a:xfrm>
            <a:off x="6659945" y="4109746"/>
            <a:ext cx="4624328" cy="276999"/>
            <a:chOff x="6802005" y="2604438"/>
            <a:chExt cx="4624328" cy="276999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F859E74-C6D5-184A-4B8C-92F221EE0751}"/>
                </a:ext>
              </a:extLst>
            </p:cNvPr>
            <p:cNvSpPr txBox="1"/>
            <p:nvPr/>
          </p:nvSpPr>
          <p:spPr>
            <a:xfrm>
              <a:off x="7060122" y="2604438"/>
              <a:ext cx="4366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Phí phát sinh cửa hàng (shop) (VNĐ/cửa hàng phát sinh)</a:t>
              </a:r>
            </a:p>
          </p:txBody>
        </p:sp>
        <p:pic>
          <p:nvPicPr>
            <p:cNvPr id="91" name="Graphic 90" descr="Badge Tick1 with solid fill">
              <a:extLst>
                <a:ext uri="{FF2B5EF4-FFF2-40B4-BE49-F238E27FC236}">
                  <a16:creationId xmlns:a16="http://schemas.microsoft.com/office/drawing/2014/main" id="{A5C7399E-26C1-9C7E-0F22-D5E0A0FA88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2005" y="2648358"/>
              <a:ext cx="189158" cy="189158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1E073CC-B7B2-B26B-ABA8-7DDE5C69BAA8}"/>
              </a:ext>
            </a:extLst>
          </p:cNvPr>
          <p:cNvGrpSpPr/>
          <p:nvPr/>
        </p:nvGrpSpPr>
        <p:grpSpPr>
          <a:xfrm>
            <a:off x="6659945" y="4444935"/>
            <a:ext cx="4624328" cy="276999"/>
            <a:chOff x="6802005" y="2604438"/>
            <a:chExt cx="4624328" cy="276999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4652006-4A56-1B00-EB84-FF88B3508BF7}"/>
                </a:ext>
              </a:extLst>
            </p:cNvPr>
            <p:cNvSpPr txBox="1"/>
            <p:nvPr/>
          </p:nvSpPr>
          <p:spPr>
            <a:xfrm>
              <a:off x="7060122" y="2604438"/>
              <a:ext cx="4366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Phí phát sinh người dùng (VNĐ/Người dùng phát sinh)</a:t>
              </a:r>
            </a:p>
          </p:txBody>
        </p:sp>
        <p:pic>
          <p:nvPicPr>
            <p:cNvPr id="94" name="Graphic 93" descr="Badge Tick1 with solid fill">
              <a:extLst>
                <a:ext uri="{FF2B5EF4-FFF2-40B4-BE49-F238E27FC236}">
                  <a16:creationId xmlns:a16="http://schemas.microsoft.com/office/drawing/2014/main" id="{374BBFCA-27FA-96F5-4654-4FD802C0BAC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2005" y="2648358"/>
              <a:ext cx="189158" cy="189158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DCB4E75-E78B-55CC-A499-AC69D6FEFD57}"/>
              </a:ext>
            </a:extLst>
          </p:cNvPr>
          <p:cNvGrpSpPr/>
          <p:nvPr/>
        </p:nvGrpSpPr>
        <p:grpSpPr>
          <a:xfrm>
            <a:off x="6659945" y="4780124"/>
            <a:ext cx="4624328" cy="461665"/>
            <a:chOff x="6802005" y="2604438"/>
            <a:chExt cx="4624328" cy="4616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9ADA805-5099-AE28-F5C3-E48839AC69C3}"/>
                </a:ext>
              </a:extLst>
            </p:cNvPr>
            <p:cNvSpPr txBox="1"/>
            <p:nvPr/>
          </p:nvSpPr>
          <p:spPr>
            <a:xfrm>
              <a:off x="7060122" y="2604438"/>
              <a:ext cx="43662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Phí bảo trì thiết bị CS89/CS89+ kể từ năm thứ hai (tính theo % giá trị thiết bị phát sinh)</a:t>
              </a:r>
            </a:p>
          </p:txBody>
        </p:sp>
        <p:pic>
          <p:nvPicPr>
            <p:cNvPr id="97" name="Graphic 96" descr="Badge Tick1 with solid fill">
              <a:extLst>
                <a:ext uri="{FF2B5EF4-FFF2-40B4-BE49-F238E27FC236}">
                  <a16:creationId xmlns:a16="http://schemas.microsoft.com/office/drawing/2014/main" id="{2CF04BF0-E8DD-DE29-A4DB-ED70B7EFC3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2005" y="2648358"/>
              <a:ext cx="189158" cy="189158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4AB01B9-429A-D2C0-74C9-FD2884637A29}"/>
              </a:ext>
            </a:extLst>
          </p:cNvPr>
          <p:cNvGrpSpPr/>
          <p:nvPr/>
        </p:nvGrpSpPr>
        <p:grpSpPr>
          <a:xfrm>
            <a:off x="6659945" y="5299979"/>
            <a:ext cx="4624328" cy="276999"/>
            <a:chOff x="6802005" y="2766009"/>
            <a:chExt cx="4624328" cy="276999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8D14163-5D49-8D4C-8E12-83F59505CA25}"/>
                </a:ext>
              </a:extLst>
            </p:cNvPr>
            <p:cNvSpPr txBox="1"/>
            <p:nvPr/>
          </p:nvSpPr>
          <p:spPr>
            <a:xfrm>
              <a:off x="7060122" y="2766009"/>
              <a:ext cx="4366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Phí thông báo qua Zalo (khách hàng đã có Zalo OA) (VNĐ/tin)</a:t>
              </a:r>
            </a:p>
          </p:txBody>
        </p:sp>
        <p:pic>
          <p:nvPicPr>
            <p:cNvPr id="100" name="Graphic 99" descr="Badge Tick1 with solid fill">
              <a:extLst>
                <a:ext uri="{FF2B5EF4-FFF2-40B4-BE49-F238E27FC236}">
                  <a16:creationId xmlns:a16="http://schemas.microsoft.com/office/drawing/2014/main" id="{BEA2B8A7-09A3-0B77-B4BE-0E021A4D622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2005" y="2809929"/>
              <a:ext cx="189158" cy="18915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33D301-B028-4444-5ED3-4530877C613B}"/>
              </a:ext>
            </a:extLst>
          </p:cNvPr>
          <p:cNvGrpSpPr/>
          <p:nvPr/>
        </p:nvGrpSpPr>
        <p:grpSpPr>
          <a:xfrm>
            <a:off x="6659945" y="5635168"/>
            <a:ext cx="4624328" cy="276999"/>
            <a:chOff x="6802005" y="2766009"/>
            <a:chExt cx="4624328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0538C3-71B2-E431-C571-34F131C86F5E}"/>
                </a:ext>
              </a:extLst>
            </p:cNvPr>
            <p:cNvSpPr txBox="1"/>
            <p:nvPr/>
          </p:nvSpPr>
          <p:spPr>
            <a:xfrm>
              <a:off x="7060122" y="2766009"/>
              <a:ext cx="4366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Phí thông báo qua SMS (VNĐ/tin)</a:t>
              </a:r>
            </a:p>
          </p:txBody>
        </p:sp>
        <p:pic>
          <p:nvPicPr>
            <p:cNvPr id="7" name="Graphic 6" descr="Badge Tick1 with solid fill">
              <a:extLst>
                <a:ext uri="{FF2B5EF4-FFF2-40B4-BE49-F238E27FC236}">
                  <a16:creationId xmlns:a16="http://schemas.microsoft.com/office/drawing/2014/main" id="{68E5ABCC-BEF3-8C72-9CA9-3CAC5F38C02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2005" y="2809929"/>
              <a:ext cx="189158" cy="18915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3A25AC-7D3D-0368-4370-0F1B20C62884}"/>
              </a:ext>
            </a:extLst>
          </p:cNvPr>
          <p:cNvGrpSpPr/>
          <p:nvPr/>
        </p:nvGrpSpPr>
        <p:grpSpPr>
          <a:xfrm>
            <a:off x="6659945" y="5970355"/>
            <a:ext cx="4624328" cy="276999"/>
            <a:chOff x="6802005" y="2766009"/>
            <a:chExt cx="4624328" cy="27699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519127-946B-C95C-B756-086A97E905A6}"/>
                </a:ext>
              </a:extLst>
            </p:cNvPr>
            <p:cNvSpPr txBox="1"/>
            <p:nvPr/>
          </p:nvSpPr>
          <p:spPr>
            <a:xfrm>
              <a:off x="7060122" y="2766009"/>
              <a:ext cx="43662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Phí đào tạo và hỗ trợ sử dụng ban đầu (VNĐ/lần)</a:t>
              </a:r>
            </a:p>
          </p:txBody>
        </p:sp>
        <p:pic>
          <p:nvPicPr>
            <p:cNvPr id="16" name="Graphic 15" descr="Badge Tick1 with solid fill">
              <a:extLst>
                <a:ext uri="{FF2B5EF4-FFF2-40B4-BE49-F238E27FC236}">
                  <a16:creationId xmlns:a16="http://schemas.microsoft.com/office/drawing/2014/main" id="{23CD28C5-E668-043A-CC67-44F5E51F2B0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02005" y="2809929"/>
              <a:ext cx="189158" cy="189158"/>
            </a:xfrm>
            <a:prstGeom prst="rect">
              <a:avLst/>
            </a:prstGeom>
          </p:spPr>
        </p:pic>
      </p:grpSp>
      <p:pic>
        <p:nvPicPr>
          <p:cNvPr id="17" name="Picture 16" descr="A person standing next to a phone and a receipt&#10;&#10;AI-generated content may be incorrect.">
            <a:extLst>
              <a:ext uri="{FF2B5EF4-FFF2-40B4-BE49-F238E27FC236}">
                <a16:creationId xmlns:a16="http://schemas.microsoft.com/office/drawing/2014/main" id="{0DC67176-F650-5F33-673B-200B644610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530" y="5576978"/>
            <a:ext cx="1979608" cy="131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30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25E4B34-1767-5CDE-28FF-67308D85608F}"/>
              </a:ext>
            </a:extLst>
          </p:cNvPr>
          <p:cNvSpPr/>
          <p:nvPr/>
        </p:nvSpPr>
        <p:spPr>
          <a:xfrm>
            <a:off x="0" y="654967"/>
            <a:ext cx="7871035" cy="5548066"/>
          </a:xfrm>
          <a:prstGeom prst="round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6C75CE-7267-0CBE-0156-9D4B549F6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r="6797"/>
          <a:stretch/>
        </p:blipFill>
        <p:spPr>
          <a:xfrm>
            <a:off x="512030" y="951097"/>
            <a:ext cx="6785063" cy="4955806"/>
          </a:xfrm>
          <a:prstGeom prst="roundRect">
            <a:avLst>
              <a:gd name="adj" fmla="val 13655"/>
            </a:avLst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A389C06-9F4F-6B1A-6861-6F1DE5106946}"/>
              </a:ext>
            </a:extLst>
          </p:cNvPr>
          <p:cNvGrpSpPr/>
          <p:nvPr/>
        </p:nvGrpSpPr>
        <p:grpSpPr>
          <a:xfrm>
            <a:off x="6050518" y="354633"/>
            <a:ext cx="5972216" cy="5972216"/>
            <a:chOff x="31963" y="290716"/>
            <a:chExt cx="5972216" cy="59722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46C1BC-415E-4B09-A5A3-A82FD8331EE1}"/>
                </a:ext>
              </a:extLst>
            </p:cNvPr>
            <p:cNvGrpSpPr/>
            <p:nvPr/>
          </p:nvGrpSpPr>
          <p:grpSpPr>
            <a:xfrm>
              <a:off x="31963" y="290716"/>
              <a:ext cx="5972216" cy="5972216"/>
              <a:chOff x="6669889" y="1362269"/>
              <a:chExt cx="1107033" cy="1107033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DEB75BD7-7471-E7BD-B2FF-F869CC9C6544}"/>
                  </a:ext>
                </a:extLst>
              </p:cNvPr>
              <p:cNvSpPr/>
              <p:nvPr/>
            </p:nvSpPr>
            <p:spPr>
              <a:xfrm>
                <a:off x="6669889" y="1362269"/>
                <a:ext cx="1107033" cy="1107033"/>
              </a:xfrm>
              <a:prstGeom prst="ellipse">
                <a:avLst/>
              </a:prstGeom>
              <a:solidFill>
                <a:srgbClr val="E0E1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0EC997B-BE3C-432E-540D-B8F4256DD599}"/>
                  </a:ext>
                </a:extLst>
              </p:cNvPr>
              <p:cNvSpPr/>
              <p:nvPr/>
            </p:nvSpPr>
            <p:spPr>
              <a:xfrm>
                <a:off x="6736902" y="1469867"/>
                <a:ext cx="976484" cy="976484"/>
              </a:xfrm>
              <a:prstGeom prst="ellipse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764676-BD3A-00E2-69E2-9ACD2095ABD1}"/>
                  </a:ext>
                </a:extLst>
              </p:cNvPr>
              <p:cNvSpPr txBox="1"/>
              <p:nvPr/>
            </p:nvSpPr>
            <p:spPr>
              <a:xfrm>
                <a:off x="6930998" y="1736781"/>
                <a:ext cx="569167" cy="390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0" b="1" dirty="0">
                    <a:solidFill>
                      <a:srgbClr val="FFCC00"/>
                    </a:solidFill>
                    <a:latin typeface="Roboto" pitchFamily="2" charset="0"/>
                    <a:ea typeface="Roboto" pitchFamily="2" charset="0"/>
                  </a:rPr>
                  <a:t>01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21B28C-1CF6-0E7B-3989-4B4F173A39D6}"/>
                </a:ext>
              </a:extLst>
            </p:cNvPr>
            <p:cNvSpPr txBox="1"/>
            <p:nvPr/>
          </p:nvSpPr>
          <p:spPr>
            <a:xfrm>
              <a:off x="842302" y="4671497"/>
              <a:ext cx="42671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BỐI CẢNH &amp;</a:t>
              </a:r>
            </a:p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CÁC VẤN ĐỀ THỊ TRƯỜNG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DDFADB-FB76-AC2F-8EDA-16DCC4D93572}"/>
                </a:ext>
              </a:extLst>
            </p:cNvPr>
            <p:cNvSpPr txBox="1"/>
            <p:nvPr/>
          </p:nvSpPr>
          <p:spPr>
            <a:xfrm>
              <a:off x="1107337" y="1581425"/>
              <a:ext cx="384022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NỘI DUNG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87E8090-81E4-B86C-0BCE-677033F1FE7D}"/>
              </a:ext>
            </a:extLst>
          </p:cNvPr>
          <p:cNvSpPr/>
          <p:nvPr/>
        </p:nvSpPr>
        <p:spPr>
          <a:xfrm>
            <a:off x="1" y="0"/>
            <a:ext cx="6096000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2D3680-0518-0DA1-C674-59D2B2FBE6FC}"/>
              </a:ext>
            </a:extLst>
          </p:cNvPr>
          <p:cNvSpPr/>
          <p:nvPr/>
        </p:nvSpPr>
        <p:spPr>
          <a:xfrm>
            <a:off x="6050518" y="6627183"/>
            <a:ext cx="6141482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5377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C0192-5EFE-554D-3517-C22E56401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3636CB9-EC48-624D-A242-D3DBB7377A08}"/>
              </a:ext>
            </a:extLst>
          </p:cNvPr>
          <p:cNvSpPr/>
          <p:nvPr/>
        </p:nvSpPr>
        <p:spPr>
          <a:xfrm>
            <a:off x="0" y="654967"/>
            <a:ext cx="7871035" cy="5548066"/>
          </a:xfrm>
          <a:prstGeom prst="round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ECA340-1E9F-F0A6-4743-ECF32AD65C1A}"/>
              </a:ext>
            </a:extLst>
          </p:cNvPr>
          <p:cNvSpPr/>
          <p:nvPr/>
        </p:nvSpPr>
        <p:spPr>
          <a:xfrm>
            <a:off x="1" y="0"/>
            <a:ext cx="6096000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116CA7-BF7D-1ED8-BABD-18D91ABAC297}"/>
              </a:ext>
            </a:extLst>
          </p:cNvPr>
          <p:cNvSpPr/>
          <p:nvPr/>
        </p:nvSpPr>
        <p:spPr>
          <a:xfrm>
            <a:off x="6050518" y="6627183"/>
            <a:ext cx="6141482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C8432A-0D8E-F1F8-6940-51A743245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r="11135"/>
          <a:stretch/>
        </p:blipFill>
        <p:spPr>
          <a:xfrm>
            <a:off x="305740" y="983345"/>
            <a:ext cx="7313400" cy="4939553"/>
          </a:xfrm>
          <a:prstGeom prst="roundRect">
            <a:avLst>
              <a:gd name="adj" fmla="val 14903"/>
            </a:avLst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F11EB55-75B6-3AD1-5D4F-56AFE888D7CB}"/>
              </a:ext>
            </a:extLst>
          </p:cNvPr>
          <p:cNvGrpSpPr/>
          <p:nvPr/>
        </p:nvGrpSpPr>
        <p:grpSpPr>
          <a:xfrm>
            <a:off x="6050518" y="354633"/>
            <a:ext cx="5972216" cy="5972216"/>
            <a:chOff x="31963" y="290716"/>
            <a:chExt cx="5972216" cy="59722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0CFB77-C63E-C1DF-CA0E-72C326633C85}"/>
                </a:ext>
              </a:extLst>
            </p:cNvPr>
            <p:cNvGrpSpPr/>
            <p:nvPr/>
          </p:nvGrpSpPr>
          <p:grpSpPr>
            <a:xfrm>
              <a:off x="31963" y="290716"/>
              <a:ext cx="5972216" cy="5972216"/>
              <a:chOff x="6669889" y="1362269"/>
              <a:chExt cx="1107033" cy="1107033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B461612D-DA6B-5D33-23E7-C8F120BDCE29}"/>
                  </a:ext>
                </a:extLst>
              </p:cNvPr>
              <p:cNvSpPr/>
              <p:nvPr/>
            </p:nvSpPr>
            <p:spPr>
              <a:xfrm>
                <a:off x="6669889" y="1362269"/>
                <a:ext cx="1107033" cy="1107033"/>
              </a:xfrm>
              <a:prstGeom prst="ellipse">
                <a:avLst/>
              </a:prstGeom>
              <a:solidFill>
                <a:srgbClr val="E0E1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1EE45D69-9597-D695-74EA-99061B59E5C6}"/>
                  </a:ext>
                </a:extLst>
              </p:cNvPr>
              <p:cNvSpPr/>
              <p:nvPr/>
            </p:nvSpPr>
            <p:spPr>
              <a:xfrm>
                <a:off x="6736902" y="1469867"/>
                <a:ext cx="976484" cy="976484"/>
              </a:xfrm>
              <a:prstGeom prst="ellipse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D50F20-255D-B95F-2DBC-99FA52D90810}"/>
                  </a:ext>
                </a:extLst>
              </p:cNvPr>
              <p:cNvSpPr txBox="1"/>
              <p:nvPr/>
            </p:nvSpPr>
            <p:spPr>
              <a:xfrm>
                <a:off x="6930998" y="1736781"/>
                <a:ext cx="569167" cy="44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0" b="1" dirty="0">
                    <a:solidFill>
                      <a:srgbClr val="FFCC00"/>
                    </a:solidFill>
                    <a:latin typeface="Roboto" pitchFamily="2" charset="0"/>
                    <a:ea typeface="Roboto" pitchFamily="2" charset="0"/>
                  </a:rPr>
                  <a:t>06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EAE770-F6AF-E372-9F63-DE01F99092D4}"/>
                </a:ext>
              </a:extLst>
            </p:cNvPr>
            <p:cNvSpPr txBox="1"/>
            <p:nvPr/>
          </p:nvSpPr>
          <p:spPr>
            <a:xfrm>
              <a:off x="691265" y="4591813"/>
              <a:ext cx="4672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LỘ TRÌNH TRIỂN KHAI KINH DOANH</a:t>
              </a:r>
            </a:p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&amp; ROADMAP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79301E-22F6-213D-DEAF-98CE3DBAEB6B}"/>
                </a:ext>
              </a:extLst>
            </p:cNvPr>
            <p:cNvSpPr txBox="1"/>
            <p:nvPr/>
          </p:nvSpPr>
          <p:spPr>
            <a:xfrm>
              <a:off x="1107337" y="1581425"/>
              <a:ext cx="384022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NỘI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91888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A2F13-FD15-69CA-1984-5FF9554BE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8B0303-BC47-CBBD-6017-5BD93C043D10}"/>
              </a:ext>
            </a:extLst>
          </p:cNvPr>
          <p:cNvSpPr/>
          <p:nvPr/>
        </p:nvSpPr>
        <p:spPr>
          <a:xfrm>
            <a:off x="0" y="3340740"/>
            <a:ext cx="9541673" cy="45719"/>
          </a:xfrm>
          <a:prstGeom prst="rect">
            <a:avLst/>
          </a:prstGeom>
          <a:solidFill>
            <a:srgbClr val="565A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B6AC6810-1B64-3B54-621F-68E230ACEBD7}"/>
              </a:ext>
            </a:extLst>
          </p:cNvPr>
          <p:cNvSpPr/>
          <p:nvPr/>
        </p:nvSpPr>
        <p:spPr>
          <a:xfrm rot="8004269">
            <a:off x="463135" y="3098634"/>
            <a:ext cx="226337" cy="226337"/>
          </a:xfrm>
          <a:prstGeom prst="teardrop">
            <a:avLst/>
          </a:prstGeom>
          <a:solidFill>
            <a:srgbClr val="F4A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72678673-3B15-50C1-68EB-24604B02D21B}"/>
              </a:ext>
            </a:extLst>
          </p:cNvPr>
          <p:cNvSpPr/>
          <p:nvPr/>
        </p:nvSpPr>
        <p:spPr>
          <a:xfrm rot="7961590">
            <a:off x="2563268" y="3079711"/>
            <a:ext cx="226337" cy="226337"/>
          </a:xfrm>
          <a:prstGeom prst="teardrop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7A405-23D0-E6BF-7427-E3BD12629C91}"/>
              </a:ext>
            </a:extLst>
          </p:cNvPr>
          <p:cNvSpPr txBox="1"/>
          <p:nvPr/>
        </p:nvSpPr>
        <p:spPr>
          <a:xfrm>
            <a:off x="-210275" y="2512073"/>
            <a:ext cx="163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65ADD"/>
                </a:solidFill>
                <a:latin typeface="Roboto" pitchFamily="2" charset="0"/>
                <a:ea typeface="Roboto" pitchFamily="2" charset="0"/>
              </a:rPr>
              <a:t>NĂM 2026 </a:t>
            </a:r>
          </a:p>
          <a:p>
            <a:pPr algn="ctr"/>
            <a:r>
              <a:rPr lang="en-US" sz="1600" dirty="0">
                <a:solidFill>
                  <a:srgbClr val="565ADD"/>
                </a:solidFill>
                <a:latin typeface="Roboto" pitchFamily="2" charset="0"/>
                <a:ea typeface="Roboto" pitchFamily="2" charset="0"/>
              </a:rPr>
              <a:t>(Quý 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4515E-EA3F-FC76-81C4-887B7430A170}"/>
              </a:ext>
            </a:extLst>
          </p:cNvPr>
          <p:cNvSpPr txBox="1"/>
          <p:nvPr/>
        </p:nvSpPr>
        <p:spPr>
          <a:xfrm>
            <a:off x="1878264" y="2481660"/>
            <a:ext cx="167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65ADD"/>
                </a:solidFill>
                <a:latin typeface="Roboto" pitchFamily="2" charset="0"/>
                <a:ea typeface="Roboto" pitchFamily="2" charset="0"/>
              </a:rPr>
              <a:t>NĂM 2026 </a:t>
            </a:r>
          </a:p>
          <a:p>
            <a:pPr algn="ctr"/>
            <a:r>
              <a:rPr lang="en-US" sz="1600" dirty="0">
                <a:solidFill>
                  <a:srgbClr val="565ADD"/>
                </a:solidFill>
                <a:latin typeface="Roboto" pitchFamily="2" charset="0"/>
                <a:ea typeface="Roboto" pitchFamily="2" charset="0"/>
              </a:rPr>
              <a:t>(Quý II )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A16340-FE5B-2EC2-AA30-8026615914EA}"/>
              </a:ext>
            </a:extLst>
          </p:cNvPr>
          <p:cNvGrpSpPr/>
          <p:nvPr/>
        </p:nvGrpSpPr>
        <p:grpSpPr>
          <a:xfrm>
            <a:off x="517260" y="1145192"/>
            <a:ext cx="2433252" cy="1050621"/>
            <a:chOff x="601869" y="1651496"/>
            <a:chExt cx="2433252" cy="10506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1D84D8-E1C8-98D5-CC1A-BC8A6781DCD9}"/>
                </a:ext>
              </a:extLst>
            </p:cNvPr>
            <p:cNvGrpSpPr/>
            <p:nvPr/>
          </p:nvGrpSpPr>
          <p:grpSpPr>
            <a:xfrm>
              <a:off x="769000" y="2159671"/>
              <a:ext cx="2070415" cy="542446"/>
              <a:chOff x="666185" y="2630994"/>
              <a:chExt cx="2070415" cy="542446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2C59A5F-7FDF-4847-DB38-09FF3858D04F}"/>
                  </a:ext>
                </a:extLst>
              </p:cNvPr>
              <p:cNvSpPr/>
              <p:nvPr/>
            </p:nvSpPr>
            <p:spPr>
              <a:xfrm>
                <a:off x="666185" y="2630994"/>
                <a:ext cx="2070415" cy="542446"/>
              </a:xfrm>
              <a:prstGeom prst="roundRect">
                <a:avLst/>
              </a:prstGeom>
              <a:solidFill>
                <a:srgbClr val="EFF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A57B920-5802-3F7F-1F59-A0FB59200196}"/>
                  </a:ext>
                </a:extLst>
              </p:cNvPr>
              <p:cNvSpPr txBox="1"/>
              <p:nvPr/>
            </p:nvSpPr>
            <p:spPr>
              <a:xfrm>
                <a:off x="850481" y="2747919"/>
                <a:ext cx="17655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Xác thực thị trường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E16637-2492-ABFD-3443-1C43FD95F6E6}"/>
                </a:ext>
              </a:extLst>
            </p:cNvPr>
            <p:cNvSpPr txBox="1"/>
            <p:nvPr/>
          </p:nvSpPr>
          <p:spPr>
            <a:xfrm>
              <a:off x="601869" y="1651496"/>
              <a:ext cx="24332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GIAI ĐOẠN 1</a:t>
              </a:r>
            </a:p>
            <a:p>
              <a:pPr algn="ctr"/>
              <a:r>
                <a:rPr lang="en-US" sz="10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(Quý I năm 2026)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E1E0ED5-1B54-0161-03A9-EE589409BED6}"/>
              </a:ext>
            </a:extLst>
          </p:cNvPr>
          <p:cNvGrpSpPr/>
          <p:nvPr/>
        </p:nvGrpSpPr>
        <p:grpSpPr>
          <a:xfrm>
            <a:off x="116259" y="118644"/>
            <a:ext cx="10575884" cy="578856"/>
            <a:chOff x="252061" y="147286"/>
            <a:chExt cx="10575884" cy="578856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52EE054-6C6E-5D71-B341-6AFE4B3C655D}"/>
                </a:ext>
              </a:extLst>
            </p:cNvPr>
            <p:cNvSpPr txBox="1"/>
            <p:nvPr/>
          </p:nvSpPr>
          <p:spPr>
            <a:xfrm>
              <a:off x="888803" y="172144"/>
              <a:ext cx="99391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LỘ TRÌNH PHÁT TRIỂN PHƯƠNG ÁN KINH DOANH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762CD67-4307-AE00-EB49-7EABA59C40DA}"/>
                </a:ext>
              </a:extLst>
            </p:cNvPr>
            <p:cNvGrpSpPr/>
            <p:nvPr/>
          </p:nvGrpSpPr>
          <p:grpSpPr>
            <a:xfrm>
              <a:off x="252061" y="147286"/>
              <a:ext cx="578856" cy="578856"/>
              <a:chOff x="1771650" y="132666"/>
              <a:chExt cx="1143000" cy="114300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751DE1E6-599D-1523-3AAA-465E6A561934}"/>
                  </a:ext>
                </a:extLst>
              </p:cNvPr>
              <p:cNvSpPr/>
              <p:nvPr/>
            </p:nvSpPr>
            <p:spPr>
              <a:xfrm>
                <a:off x="1771650" y="132666"/>
                <a:ext cx="1143000" cy="11430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9" name="Graphic 88" descr="Atom with solid fill">
                <a:extLst>
                  <a:ext uri="{FF2B5EF4-FFF2-40B4-BE49-F238E27FC236}">
                    <a16:creationId xmlns:a16="http://schemas.microsoft.com/office/drawing/2014/main" id="{BC1CEDEC-445C-E517-72C1-2C2192C0FC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1885950" y="232515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39EFE9B3-C3E4-1DFD-8CBB-043922C60B89}"/>
              </a:ext>
            </a:extLst>
          </p:cNvPr>
          <p:cNvSpPr txBox="1"/>
          <p:nvPr/>
        </p:nvSpPr>
        <p:spPr>
          <a:xfrm>
            <a:off x="9302198" y="2463459"/>
            <a:ext cx="1673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65ADD"/>
                </a:solidFill>
                <a:latin typeface="Roboto" pitchFamily="2" charset="0"/>
                <a:ea typeface="Roboto" pitchFamily="2" charset="0"/>
              </a:rPr>
              <a:t>NĂM 2027 </a:t>
            </a:r>
            <a:r>
              <a:rPr lang="en-US" sz="1600" b="1" dirty="0">
                <a:solidFill>
                  <a:srgbClr val="565ADD"/>
                </a:solidFill>
                <a:latin typeface="Roboto" pitchFamily="2" charset="0"/>
                <a:ea typeface="Roboto" pitchFamily="2" charset="0"/>
                <a:sym typeface="Wingdings 3" panose="05040102010807070707" pitchFamily="18" charset="2"/>
              </a:rPr>
              <a:t></a:t>
            </a:r>
            <a:endParaRPr lang="en-US" sz="1600" b="1" dirty="0">
              <a:solidFill>
                <a:srgbClr val="565ADD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7D2E52-6070-9E11-DA33-BCDFDF7DAD99}"/>
              </a:ext>
            </a:extLst>
          </p:cNvPr>
          <p:cNvSpPr/>
          <p:nvPr/>
        </p:nvSpPr>
        <p:spPr>
          <a:xfrm>
            <a:off x="9433241" y="3340740"/>
            <a:ext cx="2743200" cy="45719"/>
          </a:xfrm>
          <a:prstGeom prst="rect">
            <a:avLst/>
          </a:prstGeom>
          <a:solidFill>
            <a:srgbClr val="565A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EC265E1F-0BE3-08DF-E582-E9CC5A1C8578}"/>
              </a:ext>
            </a:extLst>
          </p:cNvPr>
          <p:cNvSpPr/>
          <p:nvPr/>
        </p:nvSpPr>
        <p:spPr>
          <a:xfrm rot="8057324">
            <a:off x="9919921" y="3088110"/>
            <a:ext cx="226337" cy="226337"/>
          </a:xfrm>
          <a:prstGeom prst="teardrop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DEDFE7D-71FF-BD23-2EA1-4873E9D35C50}"/>
              </a:ext>
            </a:extLst>
          </p:cNvPr>
          <p:cNvGrpSpPr/>
          <p:nvPr/>
        </p:nvGrpSpPr>
        <p:grpSpPr>
          <a:xfrm>
            <a:off x="174145" y="3666488"/>
            <a:ext cx="2618992" cy="1511701"/>
            <a:chOff x="654089" y="3993974"/>
            <a:chExt cx="2618992" cy="1511701"/>
          </a:xfrm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14236ECA-CC79-36B0-A51C-5E34A9668848}"/>
                </a:ext>
              </a:extLst>
            </p:cNvPr>
            <p:cNvSpPr/>
            <p:nvPr/>
          </p:nvSpPr>
          <p:spPr>
            <a:xfrm>
              <a:off x="654089" y="3993974"/>
              <a:ext cx="2618992" cy="1511701"/>
            </a:xfrm>
            <a:prstGeom prst="round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141723B-3036-60B4-AD2B-C5EC76C8BD54}"/>
                </a:ext>
              </a:extLst>
            </p:cNvPr>
            <p:cNvSpPr txBox="1"/>
            <p:nvPr/>
          </p:nvSpPr>
          <p:spPr>
            <a:xfrm>
              <a:off x="706507" y="4054636"/>
              <a:ext cx="24895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Xây dựng nền tảng (tạo hóa đơn, thanh toán QR, đối soát cơ bản)</a:t>
              </a:r>
            </a:p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Kết nối 1-2 ngân hàng</a:t>
              </a:r>
            </a:p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Tích hợp 1 nhà cung cấp e-Invoice</a:t>
              </a:r>
            </a:p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Chọn 1 phân khúc SME cụ thể</a:t>
              </a:r>
            </a:p>
          </p:txBody>
        </p:sp>
      </p:grpSp>
      <p:sp>
        <p:nvSpPr>
          <p:cNvPr id="90" name="Teardrop 89">
            <a:extLst>
              <a:ext uri="{FF2B5EF4-FFF2-40B4-BE49-F238E27FC236}">
                <a16:creationId xmlns:a16="http://schemas.microsoft.com/office/drawing/2014/main" id="{8A403502-54BE-9102-13C1-D616A7ED6FB7}"/>
              </a:ext>
            </a:extLst>
          </p:cNvPr>
          <p:cNvSpPr/>
          <p:nvPr/>
        </p:nvSpPr>
        <p:spPr>
          <a:xfrm rot="7961590">
            <a:off x="5658747" y="3079711"/>
            <a:ext cx="226337" cy="226337"/>
          </a:xfrm>
          <a:prstGeom prst="teardrop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5A500B7-4DAB-B82C-EE9C-3BA7878385C5}"/>
              </a:ext>
            </a:extLst>
          </p:cNvPr>
          <p:cNvSpPr txBox="1"/>
          <p:nvPr/>
        </p:nvSpPr>
        <p:spPr>
          <a:xfrm>
            <a:off x="5052507" y="2454190"/>
            <a:ext cx="167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65ADD"/>
                </a:solidFill>
                <a:latin typeface="Roboto" pitchFamily="2" charset="0"/>
                <a:ea typeface="Roboto" pitchFamily="2" charset="0"/>
              </a:rPr>
              <a:t>NĂM 2026 </a:t>
            </a:r>
          </a:p>
          <a:p>
            <a:pPr algn="ctr"/>
            <a:r>
              <a:rPr lang="en-US" sz="1600" dirty="0">
                <a:solidFill>
                  <a:srgbClr val="565ADD"/>
                </a:solidFill>
                <a:latin typeface="Roboto" pitchFamily="2" charset="0"/>
                <a:ea typeface="Roboto" pitchFamily="2" charset="0"/>
              </a:rPr>
              <a:t>(Quý IV) 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5DD0B68-BFC9-7058-16B6-2C7DBAFD0989}"/>
              </a:ext>
            </a:extLst>
          </p:cNvPr>
          <p:cNvGrpSpPr/>
          <p:nvPr/>
        </p:nvGrpSpPr>
        <p:grpSpPr>
          <a:xfrm>
            <a:off x="3231845" y="1134780"/>
            <a:ext cx="2433251" cy="1029179"/>
            <a:chOff x="3841213" y="1748037"/>
            <a:chExt cx="2433251" cy="102917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0EC6083-4647-6FE7-2103-D390E0524F31}"/>
                </a:ext>
              </a:extLst>
            </p:cNvPr>
            <p:cNvSpPr txBox="1"/>
            <p:nvPr/>
          </p:nvSpPr>
          <p:spPr>
            <a:xfrm>
              <a:off x="4205172" y="1748037"/>
              <a:ext cx="168413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GIAI ĐOẠN 2</a:t>
              </a:r>
            </a:p>
            <a:p>
              <a:pPr algn="ctr"/>
              <a:r>
                <a:rPr lang="en-US" sz="10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(Quý II &amp; III năm 2026)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09403BC-3635-6586-24F8-63D4C6ABBA3B}"/>
                </a:ext>
              </a:extLst>
            </p:cNvPr>
            <p:cNvGrpSpPr/>
            <p:nvPr/>
          </p:nvGrpSpPr>
          <p:grpSpPr>
            <a:xfrm>
              <a:off x="3841213" y="2234770"/>
              <a:ext cx="2433251" cy="542446"/>
              <a:chOff x="3363121" y="2107425"/>
              <a:chExt cx="2433251" cy="542446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1620AA77-3F1F-EB97-BF88-746AE963DC1B}"/>
                  </a:ext>
                </a:extLst>
              </p:cNvPr>
              <p:cNvSpPr/>
              <p:nvPr/>
            </p:nvSpPr>
            <p:spPr>
              <a:xfrm>
                <a:off x="3363121" y="2107425"/>
                <a:ext cx="2433251" cy="542446"/>
              </a:xfrm>
              <a:prstGeom prst="roundRect">
                <a:avLst/>
              </a:prstGeom>
              <a:solidFill>
                <a:srgbClr val="EFF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1F7FF75-1D93-788F-C5D5-02E2B5E4F5B1}"/>
                  </a:ext>
                </a:extLst>
              </p:cNvPr>
              <p:cNvSpPr txBox="1"/>
              <p:nvPr/>
            </p:nvSpPr>
            <p:spPr>
              <a:xfrm>
                <a:off x="3363121" y="2223923"/>
                <a:ext cx="23801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Chuẩn hóa sản phẩm &amp; giá</a:t>
                </a: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87909FF-63ED-0915-64C1-D135A3752AD2}"/>
              </a:ext>
            </a:extLst>
          </p:cNvPr>
          <p:cNvGrpSpPr/>
          <p:nvPr/>
        </p:nvGrpSpPr>
        <p:grpSpPr>
          <a:xfrm>
            <a:off x="3051023" y="3655701"/>
            <a:ext cx="2786414" cy="1511700"/>
            <a:chOff x="527584" y="3993975"/>
            <a:chExt cx="2786414" cy="1511700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D3A4D524-04F8-D3DA-4304-821A522A5C30}"/>
                </a:ext>
              </a:extLst>
            </p:cNvPr>
            <p:cNvSpPr/>
            <p:nvPr/>
          </p:nvSpPr>
          <p:spPr>
            <a:xfrm>
              <a:off x="527584" y="3993975"/>
              <a:ext cx="2786414" cy="1511700"/>
            </a:xfrm>
            <a:prstGeom prst="round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E8B6C57-2909-E9F2-5B7D-DB633C8961E2}"/>
                </a:ext>
              </a:extLst>
            </p:cNvPr>
            <p:cNvSpPr txBox="1"/>
            <p:nvPr/>
          </p:nvSpPr>
          <p:spPr>
            <a:xfrm>
              <a:off x="711362" y="4073656"/>
              <a:ext cx="229921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sym typeface="Wingdings 3" panose="05040102010807070707" pitchFamily="18" charset="2"/>
                </a:rPr>
                <a:t> </a:t>
              </a:r>
              <a:r>
                <a: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sym typeface="Wingdings 3" panose="05040102010807070707" pitchFamily="18" charset="2"/>
                </a:rPr>
                <a:t> </a:t>
              </a:r>
              <a:r>
                <a: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Trusted Billing thành SaaS chuẩn</a:t>
              </a:r>
            </a:p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Chuẩn hóa Billing engine, các gói dịch vụ, API chuẩn, hợp đồng và điều khoản</a:t>
              </a:r>
            </a:p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Triển khai 20 – 30 SME</a:t>
              </a:r>
            </a:p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Bắt đầu nhận doanh thu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7F3A2DF-2080-B316-BA57-0790918D10AE}"/>
              </a:ext>
            </a:extLst>
          </p:cNvPr>
          <p:cNvGrpSpPr/>
          <p:nvPr/>
        </p:nvGrpSpPr>
        <p:grpSpPr>
          <a:xfrm>
            <a:off x="6673405" y="1081448"/>
            <a:ext cx="2070415" cy="1066715"/>
            <a:chOff x="7157359" y="1769479"/>
            <a:chExt cx="2070415" cy="106671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92B5EE6-B503-FD9B-91B7-3F1682E7F758}"/>
                </a:ext>
              </a:extLst>
            </p:cNvPr>
            <p:cNvSpPr txBox="1"/>
            <p:nvPr/>
          </p:nvSpPr>
          <p:spPr>
            <a:xfrm>
              <a:off x="7157359" y="1769479"/>
              <a:ext cx="207041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GIAI ĐOẠN 3</a:t>
              </a:r>
            </a:p>
            <a:p>
              <a:pPr algn="ctr"/>
              <a:r>
                <a:rPr lang="en-US" sz="10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(Quý IV/2026 &amp; Năm 2027)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122112A-3348-F3DB-3471-2046414130DC}"/>
                </a:ext>
              </a:extLst>
            </p:cNvPr>
            <p:cNvGrpSpPr/>
            <p:nvPr/>
          </p:nvGrpSpPr>
          <p:grpSpPr>
            <a:xfrm>
              <a:off x="7157359" y="2256212"/>
              <a:ext cx="2070415" cy="579982"/>
              <a:chOff x="3493210" y="2107425"/>
              <a:chExt cx="2070415" cy="579982"/>
            </a:xfrm>
          </p:grpSpPr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55C44313-6150-51A5-F18D-5F9E0D63ED31}"/>
                  </a:ext>
                </a:extLst>
              </p:cNvPr>
              <p:cNvSpPr/>
              <p:nvPr/>
            </p:nvSpPr>
            <p:spPr>
              <a:xfrm>
                <a:off x="3493210" y="2107425"/>
                <a:ext cx="2070415" cy="579982"/>
              </a:xfrm>
              <a:prstGeom prst="roundRect">
                <a:avLst/>
              </a:prstGeom>
              <a:solidFill>
                <a:srgbClr val="EFF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48E35ED-2C88-4173-F8D0-FD30FA5E2523}"/>
                  </a:ext>
                </a:extLst>
              </p:cNvPr>
              <p:cNvSpPr txBox="1"/>
              <p:nvPr/>
            </p:nvSpPr>
            <p:spPr>
              <a:xfrm>
                <a:off x="3535943" y="2161834"/>
                <a:ext cx="19849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Mở rộng SME &amp; </a:t>
                </a:r>
              </a:p>
              <a:p>
                <a:pPr algn="ctr"/>
                <a:r>
                  <a:rPr lang="en-US" sz="14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Hợp tác ngân hàng</a:t>
                </a: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86AE9348-A147-202C-10BE-F1EB372F98E9}"/>
              </a:ext>
            </a:extLst>
          </p:cNvPr>
          <p:cNvGrpSpPr/>
          <p:nvPr/>
        </p:nvGrpSpPr>
        <p:grpSpPr>
          <a:xfrm>
            <a:off x="6165347" y="3655701"/>
            <a:ext cx="3136851" cy="1522488"/>
            <a:chOff x="464872" y="3993975"/>
            <a:chExt cx="3136851" cy="1522488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0C78AD17-BEF1-CE7D-6D59-6FD1520968D7}"/>
                </a:ext>
              </a:extLst>
            </p:cNvPr>
            <p:cNvSpPr/>
            <p:nvPr/>
          </p:nvSpPr>
          <p:spPr>
            <a:xfrm>
              <a:off x="464872" y="3993975"/>
              <a:ext cx="3136851" cy="1522488"/>
            </a:xfrm>
            <a:prstGeom prst="round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BF3BA9C-F24B-683E-873F-EC4486B7BF06}"/>
                </a:ext>
              </a:extLst>
            </p:cNvPr>
            <p:cNvSpPr txBox="1"/>
            <p:nvPr/>
          </p:nvSpPr>
          <p:spPr>
            <a:xfrm>
              <a:off x="490107" y="4117223"/>
              <a:ext cx="3111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Triển khai &gt;1.000 SME</a:t>
              </a:r>
            </a:p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Trở thành lớp hạ tầng billing cho ngân hàng,  hợp tác với 2-3 ngân hàng</a:t>
              </a:r>
            </a:p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Doanh thu các gói Premium đến Super tăng</a:t>
              </a:r>
            </a:p>
            <a:p>
              <a:pPr marL="171450" indent="-171450">
                <a:buFont typeface="Wingdings 3" panose="05040102010807070707" pitchFamily="18" charset="2"/>
                <a:buChar char="&quot;"/>
              </a:pPr>
              <a:r>
                <a: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Thị phần SME rõ ràng</a:t>
              </a:r>
            </a:p>
            <a:p>
              <a:pPr marL="171450" indent="-171450">
                <a:buFont typeface="Wingdings 3" panose="05040102010807070707" pitchFamily="18" charset="2"/>
                <a:buChar char="&quot;"/>
              </a:pPr>
              <a:endParaRPr lang="vi-VN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EFB0CE1-B562-461B-C26B-A6945C04D5B8}"/>
              </a:ext>
            </a:extLst>
          </p:cNvPr>
          <p:cNvGrpSpPr/>
          <p:nvPr/>
        </p:nvGrpSpPr>
        <p:grpSpPr>
          <a:xfrm>
            <a:off x="9655342" y="3637658"/>
            <a:ext cx="2428258" cy="1260281"/>
            <a:chOff x="9655342" y="4008835"/>
            <a:chExt cx="2428258" cy="1260281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0FC398A-67A0-133C-CAF1-64BBC0777E99}"/>
                </a:ext>
              </a:extLst>
            </p:cNvPr>
            <p:cNvGrpSpPr/>
            <p:nvPr/>
          </p:nvGrpSpPr>
          <p:grpSpPr>
            <a:xfrm>
              <a:off x="9655996" y="4008835"/>
              <a:ext cx="2427604" cy="1260281"/>
              <a:chOff x="582975" y="3993974"/>
              <a:chExt cx="2427604" cy="1260281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80C47C85-68B2-32DC-ABDB-02C83513F42B}"/>
                  </a:ext>
                </a:extLst>
              </p:cNvPr>
              <p:cNvSpPr/>
              <p:nvPr/>
            </p:nvSpPr>
            <p:spPr>
              <a:xfrm>
                <a:off x="582975" y="3993974"/>
                <a:ext cx="2427604" cy="1260281"/>
              </a:xfrm>
              <a:prstGeom prst="roundRect">
                <a:avLst/>
              </a:prstGeom>
              <a:solidFill>
                <a:srgbClr val="37207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A0644F2-B654-1D2A-32A8-91FFEFDB7C54}"/>
                  </a:ext>
                </a:extLst>
              </p:cNvPr>
              <p:cNvSpPr txBox="1"/>
              <p:nvPr/>
            </p:nvSpPr>
            <p:spPr>
              <a:xfrm>
                <a:off x="711361" y="4201311"/>
                <a:ext cx="22992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2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Tích hợp ERP, AI phân tích tài chính</a:t>
                </a:r>
                <a:endPara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EBDADB9-1228-EEC5-1376-12EABCC46925}"/>
                </a:ext>
              </a:extLst>
            </p:cNvPr>
            <p:cNvSpPr txBox="1"/>
            <p:nvPr/>
          </p:nvSpPr>
          <p:spPr>
            <a:xfrm>
              <a:off x="9784382" y="4698203"/>
              <a:ext cx="22992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Invoice Financing, Quản lý công nợ, Kế toán tự động</a:t>
              </a:r>
              <a:endParaRPr lang="en-US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26" name="Teardrop 125">
              <a:extLst>
                <a:ext uri="{FF2B5EF4-FFF2-40B4-BE49-F238E27FC236}">
                  <a16:creationId xmlns:a16="http://schemas.microsoft.com/office/drawing/2014/main" id="{DF2508D1-9561-830C-0754-B87C29087028}"/>
                </a:ext>
              </a:extLst>
            </p:cNvPr>
            <p:cNvSpPr/>
            <p:nvPr/>
          </p:nvSpPr>
          <p:spPr>
            <a:xfrm>
              <a:off x="9655342" y="4367713"/>
              <a:ext cx="128385" cy="128385"/>
            </a:xfrm>
            <a:prstGeom prst="teardrop">
              <a:avLst/>
            </a:prstGeom>
            <a:solidFill>
              <a:srgbClr val="F4A7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Teardrop 126">
              <a:extLst>
                <a:ext uri="{FF2B5EF4-FFF2-40B4-BE49-F238E27FC236}">
                  <a16:creationId xmlns:a16="http://schemas.microsoft.com/office/drawing/2014/main" id="{98EDA28A-EF43-38F4-0381-B0A53A5A8CAC}"/>
                </a:ext>
              </a:extLst>
            </p:cNvPr>
            <p:cNvSpPr/>
            <p:nvPr/>
          </p:nvSpPr>
          <p:spPr>
            <a:xfrm>
              <a:off x="9655996" y="4829378"/>
              <a:ext cx="128385" cy="128385"/>
            </a:xfrm>
            <a:prstGeom prst="teardrop">
              <a:avLst/>
            </a:prstGeom>
            <a:solidFill>
              <a:srgbClr val="F4A7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8A0277E4-E9D4-FE28-DB9A-69613E86F806}"/>
              </a:ext>
            </a:extLst>
          </p:cNvPr>
          <p:cNvGrpSpPr/>
          <p:nvPr/>
        </p:nvGrpSpPr>
        <p:grpSpPr>
          <a:xfrm>
            <a:off x="9958800" y="1106071"/>
            <a:ext cx="2070415" cy="1096645"/>
            <a:chOff x="9958773" y="1702013"/>
            <a:chExt cx="2070415" cy="1096645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BE0CAEF-67A0-797F-FD58-AC17D70A5581}"/>
                </a:ext>
              </a:extLst>
            </p:cNvPr>
            <p:cNvGrpSpPr/>
            <p:nvPr/>
          </p:nvGrpSpPr>
          <p:grpSpPr>
            <a:xfrm>
              <a:off x="9958773" y="1907561"/>
              <a:ext cx="2070415" cy="891097"/>
              <a:chOff x="3493210" y="2107424"/>
              <a:chExt cx="2070415" cy="891097"/>
            </a:xfrm>
          </p:grpSpPr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A7A010FA-AEDD-678D-078E-C408D74AB2A3}"/>
                  </a:ext>
                </a:extLst>
              </p:cNvPr>
              <p:cNvSpPr/>
              <p:nvPr/>
            </p:nvSpPr>
            <p:spPr>
              <a:xfrm>
                <a:off x="3493210" y="2107424"/>
                <a:ext cx="2070415" cy="891097"/>
              </a:xfrm>
              <a:prstGeom prst="roundRect">
                <a:avLst/>
              </a:prstGeom>
              <a:solidFill>
                <a:srgbClr val="B3BC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3BD002CE-AD8D-7636-7924-14D17ABD666B}"/>
                  </a:ext>
                </a:extLst>
              </p:cNvPr>
              <p:cNvSpPr txBox="1"/>
              <p:nvPr/>
            </p:nvSpPr>
            <p:spPr>
              <a:xfrm>
                <a:off x="3645619" y="2224760"/>
                <a:ext cx="176559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Mở rộng hệ sinh thái &amp; đa dạng hóa sản phẩm</a:t>
                </a:r>
              </a:p>
            </p:txBody>
          </p:sp>
        </p:grpSp>
        <p:pic>
          <p:nvPicPr>
            <p:cNvPr id="129" name="Graphic 128" descr="Star with solid fill">
              <a:extLst>
                <a:ext uri="{FF2B5EF4-FFF2-40B4-BE49-F238E27FC236}">
                  <a16:creationId xmlns:a16="http://schemas.microsoft.com/office/drawing/2014/main" id="{B7CF2D57-D135-F43D-00DF-CD4D79487C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34064" y="1702013"/>
              <a:ext cx="319831" cy="319831"/>
            </a:xfrm>
            <a:prstGeom prst="rect">
              <a:avLst/>
            </a:prstGeom>
          </p:spPr>
        </p:pic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D4553E1-F065-13CD-9E6A-8F04DD8A744B}"/>
              </a:ext>
            </a:extLst>
          </p:cNvPr>
          <p:cNvCxnSpPr>
            <a:cxnSpLocks/>
          </p:cNvCxnSpPr>
          <p:nvPr/>
        </p:nvCxnSpPr>
        <p:spPr>
          <a:xfrm>
            <a:off x="10409507" y="3211802"/>
            <a:ext cx="1619708" cy="0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E1BE6EF-98A6-1010-78D0-664015E4D3AA}"/>
              </a:ext>
            </a:extLst>
          </p:cNvPr>
          <p:cNvSpPr/>
          <p:nvPr/>
        </p:nvSpPr>
        <p:spPr>
          <a:xfrm>
            <a:off x="0" y="5721998"/>
            <a:ext cx="12192000" cy="1136001"/>
          </a:xfrm>
          <a:prstGeom prst="rect">
            <a:avLst/>
          </a:prstGeom>
          <a:solidFill>
            <a:srgbClr val="F7F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6303930-7239-694A-0A35-2FF9807F0E40}"/>
              </a:ext>
            </a:extLst>
          </p:cNvPr>
          <p:cNvGrpSpPr/>
          <p:nvPr/>
        </p:nvGrpSpPr>
        <p:grpSpPr>
          <a:xfrm>
            <a:off x="2368836" y="5443469"/>
            <a:ext cx="7832685" cy="552262"/>
            <a:chOff x="252060" y="5548027"/>
            <a:chExt cx="7832685" cy="552262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052EF8C1-01EB-B69A-EDB8-F17FE75C181E}"/>
                </a:ext>
              </a:extLst>
            </p:cNvPr>
            <p:cNvSpPr/>
            <p:nvPr/>
          </p:nvSpPr>
          <p:spPr>
            <a:xfrm>
              <a:off x="252060" y="5548027"/>
              <a:ext cx="7832685" cy="55226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3DF57A2-BC9C-84E9-8A14-2A7FC2F9166C}"/>
                </a:ext>
              </a:extLst>
            </p:cNvPr>
            <p:cNvGrpSpPr/>
            <p:nvPr/>
          </p:nvGrpSpPr>
          <p:grpSpPr>
            <a:xfrm>
              <a:off x="334837" y="5664243"/>
              <a:ext cx="7685055" cy="319831"/>
              <a:chOff x="334837" y="5664242"/>
              <a:chExt cx="7685055" cy="319831"/>
            </a:xfrm>
          </p:grpSpPr>
          <p:pic>
            <p:nvPicPr>
              <p:cNvPr id="137" name="Graphic 136" descr="Star with solid fill">
                <a:extLst>
                  <a:ext uri="{FF2B5EF4-FFF2-40B4-BE49-F238E27FC236}">
                    <a16:creationId xmlns:a16="http://schemas.microsoft.com/office/drawing/2014/main" id="{EFBDD219-5E50-EF3C-8657-9F8DFE7D0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34837" y="5664242"/>
                <a:ext cx="319831" cy="319831"/>
              </a:xfrm>
              <a:prstGeom prst="rect">
                <a:avLst/>
              </a:prstGeom>
            </p:spPr>
          </p:pic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3F7EBF8-C5E6-F86E-2DF4-7C4C7DF950B0}"/>
                  </a:ext>
                </a:extLst>
              </p:cNvPr>
              <p:cNvSpPr txBox="1"/>
              <p:nvPr/>
            </p:nvSpPr>
            <p:spPr>
              <a:xfrm>
                <a:off x="693900" y="5664242"/>
                <a:ext cx="71571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400" b="1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Trở thành nền tảng tài chính tin cậy hàng đầu hỗ trợ quá trình chuyển đổi số quốc gia</a:t>
                </a:r>
              </a:p>
            </p:txBody>
          </p:sp>
          <p:pic>
            <p:nvPicPr>
              <p:cNvPr id="140" name="Graphic 139" descr="Star with solid fill">
                <a:extLst>
                  <a:ext uri="{FF2B5EF4-FFF2-40B4-BE49-F238E27FC236}">
                    <a16:creationId xmlns:a16="http://schemas.microsoft.com/office/drawing/2014/main" id="{F7802C21-64C1-E9A2-94FB-0B7717726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700061" y="5664242"/>
                <a:ext cx="319831" cy="319831"/>
              </a:xfrm>
              <a:prstGeom prst="rect">
                <a:avLst/>
              </a:prstGeom>
            </p:spPr>
          </p:pic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EC808C1-A45C-C73B-D1E7-617219816DA0}"/>
              </a:ext>
            </a:extLst>
          </p:cNvPr>
          <p:cNvGrpSpPr/>
          <p:nvPr/>
        </p:nvGrpSpPr>
        <p:grpSpPr>
          <a:xfrm>
            <a:off x="1521300" y="6118221"/>
            <a:ext cx="4368007" cy="276999"/>
            <a:chOff x="461063" y="5864074"/>
            <a:chExt cx="4368007" cy="276999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E2887D8-A892-C380-C113-878B484CC808}"/>
                </a:ext>
              </a:extLst>
            </p:cNvPr>
            <p:cNvSpPr txBox="1"/>
            <p:nvPr/>
          </p:nvSpPr>
          <p:spPr>
            <a:xfrm>
              <a:off x="620145" y="5864074"/>
              <a:ext cx="42089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Mở rộng hợp tác với các ngân hàng thương mại &amp; Fintech.</a:t>
              </a:r>
            </a:p>
          </p:txBody>
        </p:sp>
        <p:pic>
          <p:nvPicPr>
            <p:cNvPr id="144" name="Graphic 143" descr="Badge Follow with solid fill">
              <a:extLst>
                <a:ext uri="{FF2B5EF4-FFF2-40B4-BE49-F238E27FC236}">
                  <a16:creationId xmlns:a16="http://schemas.microsoft.com/office/drawing/2014/main" id="{174A92DE-EC05-CA26-CD16-F9ADCEFAE04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1063" y="5938421"/>
              <a:ext cx="159082" cy="159082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6D083B3-6A8D-EE42-3753-6180115E1370}"/>
              </a:ext>
            </a:extLst>
          </p:cNvPr>
          <p:cNvGrpSpPr/>
          <p:nvPr/>
        </p:nvGrpSpPr>
        <p:grpSpPr>
          <a:xfrm>
            <a:off x="7309768" y="6118220"/>
            <a:ext cx="4188133" cy="276999"/>
            <a:chOff x="461063" y="5864074"/>
            <a:chExt cx="4188133" cy="276999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3C04E9CF-69B9-AF13-1B8C-99546636048E}"/>
                </a:ext>
              </a:extLst>
            </p:cNvPr>
            <p:cNvSpPr txBox="1"/>
            <p:nvPr/>
          </p:nvSpPr>
          <p:spPr>
            <a:xfrm>
              <a:off x="620145" y="5864074"/>
              <a:ext cx="4029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Phát triển hệ sinh thái tài chính số toàn diện.</a:t>
              </a:r>
            </a:p>
          </p:txBody>
        </p:sp>
        <p:pic>
          <p:nvPicPr>
            <p:cNvPr id="147" name="Graphic 146" descr="Badge Follow with solid fill">
              <a:extLst>
                <a:ext uri="{FF2B5EF4-FFF2-40B4-BE49-F238E27FC236}">
                  <a16:creationId xmlns:a16="http://schemas.microsoft.com/office/drawing/2014/main" id="{0166C3C0-49F5-06C1-9045-CB36E9A3583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1063" y="5938421"/>
              <a:ext cx="159082" cy="159082"/>
            </a:xfrm>
            <a:prstGeom prst="rect">
              <a:avLst/>
            </a:prstGeom>
          </p:spPr>
        </p:pic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B844DA13-513D-DAF2-8E8F-656681DBD11C}"/>
              </a:ext>
            </a:extLst>
          </p:cNvPr>
          <p:cNvGrpSpPr/>
          <p:nvPr/>
        </p:nvGrpSpPr>
        <p:grpSpPr>
          <a:xfrm>
            <a:off x="1531860" y="6438968"/>
            <a:ext cx="4368007" cy="276999"/>
            <a:chOff x="461063" y="5864074"/>
            <a:chExt cx="4368007" cy="276999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93511AC-89BB-D77E-F29B-072813BDC4B4}"/>
                </a:ext>
              </a:extLst>
            </p:cNvPr>
            <p:cNvSpPr txBox="1"/>
            <p:nvPr/>
          </p:nvSpPr>
          <p:spPr>
            <a:xfrm>
              <a:off x="620145" y="5864074"/>
              <a:ext cx="42089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Ứng dụng AI/ML trong phân tích dòng tiền &amp; rủi ro</a:t>
              </a:r>
            </a:p>
          </p:txBody>
        </p:sp>
        <p:pic>
          <p:nvPicPr>
            <p:cNvPr id="150" name="Graphic 149" descr="Badge Follow with solid fill">
              <a:extLst>
                <a:ext uri="{FF2B5EF4-FFF2-40B4-BE49-F238E27FC236}">
                  <a16:creationId xmlns:a16="http://schemas.microsoft.com/office/drawing/2014/main" id="{1BAAF851-FFE4-114C-C9BC-3377F4B444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1063" y="5920315"/>
              <a:ext cx="159082" cy="159082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777C3D4-79BD-15BF-5E16-D719FA8ED8F4}"/>
              </a:ext>
            </a:extLst>
          </p:cNvPr>
          <p:cNvGrpSpPr/>
          <p:nvPr/>
        </p:nvGrpSpPr>
        <p:grpSpPr>
          <a:xfrm>
            <a:off x="7309768" y="6446377"/>
            <a:ext cx="4188133" cy="276999"/>
            <a:chOff x="461063" y="5864074"/>
            <a:chExt cx="4188133" cy="276999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416FCBF6-F595-006D-917A-D52CB1E7B998}"/>
                </a:ext>
              </a:extLst>
            </p:cNvPr>
            <p:cNvSpPr txBox="1"/>
            <p:nvPr/>
          </p:nvSpPr>
          <p:spPr>
            <a:xfrm>
              <a:off x="620145" y="5864074"/>
              <a:ext cx="4029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Mở rộng thị trường ra khu vực ASEAN</a:t>
              </a:r>
              <a:r>
                <a:rPr lang="vi-VN" sz="1200" dirty="0"/>
                <a:t>.</a:t>
              </a:r>
              <a:endParaRPr lang="vi-VN" sz="1200" dirty="0">
                <a:solidFill>
                  <a:srgbClr val="565ADD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154" name="Graphic 153" descr="Badge Follow with solid fill">
              <a:extLst>
                <a:ext uri="{FF2B5EF4-FFF2-40B4-BE49-F238E27FC236}">
                  <a16:creationId xmlns:a16="http://schemas.microsoft.com/office/drawing/2014/main" id="{4486B799-E56D-AD28-7740-2258152003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1063" y="5920315"/>
              <a:ext cx="159082" cy="159082"/>
            </a:xfrm>
            <a:prstGeom prst="rect">
              <a:avLst/>
            </a:prstGeom>
          </p:spPr>
        </p:pic>
      </p:grpSp>
      <p:sp>
        <p:nvSpPr>
          <p:cNvPr id="2" name="Right Brace 1">
            <a:extLst>
              <a:ext uri="{FF2B5EF4-FFF2-40B4-BE49-F238E27FC236}">
                <a16:creationId xmlns:a16="http://schemas.microsoft.com/office/drawing/2014/main" id="{AF6D5900-7736-E2C0-C21F-0D664FB2A421}"/>
              </a:ext>
            </a:extLst>
          </p:cNvPr>
          <p:cNvSpPr/>
          <p:nvPr/>
        </p:nvSpPr>
        <p:spPr>
          <a:xfrm rot="16200000">
            <a:off x="1672849" y="1432194"/>
            <a:ext cx="100257" cy="1859521"/>
          </a:xfrm>
          <a:prstGeom prst="rightBrace">
            <a:avLst/>
          </a:prstGeom>
          <a:ln w="9525">
            <a:solidFill>
              <a:srgbClr val="433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291D0ED0-9316-3AA7-45A0-0E2DA83ECE60}"/>
              </a:ext>
            </a:extLst>
          </p:cNvPr>
          <p:cNvSpPr/>
          <p:nvPr/>
        </p:nvSpPr>
        <p:spPr>
          <a:xfrm rot="16200000">
            <a:off x="4336095" y="989008"/>
            <a:ext cx="145894" cy="2716038"/>
          </a:xfrm>
          <a:prstGeom prst="rightBrace">
            <a:avLst/>
          </a:prstGeom>
          <a:ln w="9525">
            <a:solidFill>
              <a:srgbClr val="433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48F4AFE5-BF55-E739-C52A-7957EC146D12}"/>
              </a:ext>
            </a:extLst>
          </p:cNvPr>
          <p:cNvSpPr/>
          <p:nvPr/>
        </p:nvSpPr>
        <p:spPr>
          <a:xfrm rot="16200000">
            <a:off x="8002124" y="437303"/>
            <a:ext cx="128952" cy="3802505"/>
          </a:xfrm>
          <a:prstGeom prst="rightBrace">
            <a:avLst/>
          </a:prstGeom>
          <a:ln w="9525">
            <a:solidFill>
              <a:srgbClr val="433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616502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722FC55-A1FB-6F81-7F54-B7BFBAAB3826}"/>
              </a:ext>
            </a:extLst>
          </p:cNvPr>
          <p:cNvGrpSpPr/>
          <p:nvPr/>
        </p:nvGrpSpPr>
        <p:grpSpPr>
          <a:xfrm>
            <a:off x="116259" y="118644"/>
            <a:ext cx="10575884" cy="578856"/>
            <a:chOff x="252061" y="147286"/>
            <a:chExt cx="10575884" cy="5788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209DEC-73C2-DA10-3288-0E1701791E70}"/>
                </a:ext>
              </a:extLst>
            </p:cNvPr>
            <p:cNvSpPr txBox="1"/>
            <p:nvPr/>
          </p:nvSpPr>
          <p:spPr>
            <a:xfrm>
              <a:off x="888803" y="172144"/>
              <a:ext cx="99391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ROADMAP TRUSTED BILLING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D73CA19-0446-E73E-36F9-11685C5A6A1C}"/>
                </a:ext>
              </a:extLst>
            </p:cNvPr>
            <p:cNvGrpSpPr/>
            <p:nvPr/>
          </p:nvGrpSpPr>
          <p:grpSpPr>
            <a:xfrm>
              <a:off x="252061" y="147286"/>
              <a:ext cx="578856" cy="578856"/>
              <a:chOff x="1771650" y="132666"/>
              <a:chExt cx="1143000" cy="1143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8049039-16F4-9C88-A852-C56F89F58069}"/>
                  </a:ext>
                </a:extLst>
              </p:cNvPr>
              <p:cNvSpPr/>
              <p:nvPr/>
            </p:nvSpPr>
            <p:spPr>
              <a:xfrm>
                <a:off x="1771650" y="132666"/>
                <a:ext cx="1143000" cy="11430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 descr="Atom with solid fill">
                <a:extLst>
                  <a:ext uri="{FF2B5EF4-FFF2-40B4-BE49-F238E27FC236}">
                    <a16:creationId xmlns:a16="http://schemas.microsoft.com/office/drawing/2014/main" id="{A2862E1C-F795-39DE-6076-E381D647E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1885950" y="232515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EDEE58-7D0A-E297-A4A8-937C9F4F562D}"/>
              </a:ext>
            </a:extLst>
          </p:cNvPr>
          <p:cNvGrpSpPr/>
          <p:nvPr/>
        </p:nvGrpSpPr>
        <p:grpSpPr>
          <a:xfrm>
            <a:off x="-43630" y="5119392"/>
            <a:ext cx="12195018" cy="1715333"/>
            <a:chOff x="-3018" y="4164146"/>
            <a:chExt cx="12195018" cy="171533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95A75A-DDD5-182F-1731-FAC40D5EBA58}"/>
                </a:ext>
              </a:extLst>
            </p:cNvPr>
            <p:cNvSpPr/>
            <p:nvPr/>
          </p:nvSpPr>
          <p:spPr>
            <a:xfrm>
              <a:off x="-3018" y="4164146"/>
              <a:ext cx="12192000" cy="955562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183AC31-A1CF-9361-CF37-2E4001748B3C}"/>
                </a:ext>
              </a:extLst>
            </p:cNvPr>
            <p:cNvSpPr/>
            <p:nvPr/>
          </p:nvSpPr>
          <p:spPr>
            <a:xfrm>
              <a:off x="0" y="4555920"/>
              <a:ext cx="12192000" cy="888233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9C9FE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7330515-9E9D-98C7-739C-DAEDD2F302C1}"/>
                </a:ext>
              </a:extLst>
            </p:cNvPr>
            <p:cNvSpPr/>
            <p:nvPr/>
          </p:nvSpPr>
          <p:spPr>
            <a:xfrm>
              <a:off x="-3018" y="4745024"/>
              <a:ext cx="12192000" cy="1134455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E545F8C-7541-73D3-3662-43C7B5477192}"/>
              </a:ext>
            </a:extLst>
          </p:cNvPr>
          <p:cNvGrpSpPr/>
          <p:nvPr/>
        </p:nvGrpSpPr>
        <p:grpSpPr>
          <a:xfrm>
            <a:off x="600173" y="1563893"/>
            <a:ext cx="1603098" cy="4223617"/>
            <a:chOff x="435323" y="1737856"/>
            <a:chExt cx="1603098" cy="422361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7DC9E67-4D8F-474D-A5F3-34C25F378281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51DD229-B95F-9C13-9A0C-ABA73C855C1D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16" name="Teardrop 15">
                  <a:extLst>
                    <a:ext uri="{FF2B5EF4-FFF2-40B4-BE49-F238E27FC236}">
                      <a16:creationId xmlns:a16="http://schemas.microsoft.com/office/drawing/2014/main" id="{BA5DE6A5-6665-0D0E-B9C4-5366BFFEFC06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98D2522-8DD8-8499-DB04-96ECBB01885C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18" name="Teardrop 17">
                  <a:extLst>
                    <a:ext uri="{FF2B5EF4-FFF2-40B4-BE49-F238E27FC236}">
                      <a16:creationId xmlns:a16="http://schemas.microsoft.com/office/drawing/2014/main" id="{822E8155-2ECD-3642-8639-476DE96466BF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C7D0298-9F2F-2B2A-6519-0EF269A1A634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6E19C1F-03A0-1148-6F96-4D9D0C4462AC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(2026 – 2027)</a:t>
              </a:r>
              <a:endPara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8EE31C-0686-2A13-5D5E-3ADB3377E02C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C9C5117-79EF-5CED-CC57-6E642AD70C14}"/>
              </a:ext>
            </a:extLst>
          </p:cNvPr>
          <p:cNvGrpSpPr/>
          <p:nvPr/>
        </p:nvGrpSpPr>
        <p:grpSpPr>
          <a:xfrm>
            <a:off x="3655965" y="991100"/>
            <a:ext cx="7304696" cy="1340379"/>
            <a:chOff x="3660994" y="991100"/>
            <a:chExt cx="7304696" cy="134037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BA1D4CF-3E49-3430-4E73-A58683250723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5" name="Graphic 34" descr="Single gear with solid fill">
              <a:extLst>
                <a:ext uri="{FF2B5EF4-FFF2-40B4-BE49-F238E27FC236}">
                  <a16:creationId xmlns:a16="http://schemas.microsoft.com/office/drawing/2014/main" id="{04B25718-8B6B-9EDE-D4C4-DE3856005DB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BDDD3D-CB76-CBDF-AA69-B6751E4E07D9}"/>
                </a:ext>
              </a:extLst>
            </p:cNvPr>
            <p:cNvSpPr txBox="1"/>
            <p:nvPr/>
          </p:nvSpPr>
          <p:spPr>
            <a:xfrm>
              <a:off x="4559384" y="991100"/>
              <a:ext cx="3041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POINT OF SALE (POS)/BÁN HÀNG</a:t>
              </a:r>
              <a:endParaRPr lang="vi-VN" sz="1200" b="1" dirty="0">
                <a:solidFill>
                  <a:srgbClr val="565ADD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42" name="Graphic 41" descr="Arrow Right with solid fill">
              <a:extLst>
                <a:ext uri="{FF2B5EF4-FFF2-40B4-BE49-F238E27FC236}">
                  <a16:creationId xmlns:a16="http://schemas.microsoft.com/office/drawing/2014/main" id="{F7E92AC5-8791-E767-E3AE-D1B471F20E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70678" y="1748885"/>
              <a:ext cx="914400" cy="58259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31B5DFE-1DE2-D809-FB2C-077C3ABF75CE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Gói SaaS theo điểm bán.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8C7D49E-D3BF-2585-BCCD-04303DC5D3E9}"/>
                </a:ext>
              </a:extLst>
            </p:cNvPr>
            <p:cNvGrpSpPr/>
            <p:nvPr/>
          </p:nvGrpSpPr>
          <p:grpSpPr>
            <a:xfrm>
              <a:off x="4673849" y="1239950"/>
              <a:ext cx="6291841" cy="276999"/>
              <a:chOff x="4492780" y="1240990"/>
              <a:chExt cx="6291841" cy="27699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9956DFE-68A3-C82B-4E03-796F996E1D83}"/>
                  </a:ext>
                </a:extLst>
              </p:cNvPr>
              <p:cNvSpPr txBox="1"/>
              <p:nvPr/>
            </p:nvSpPr>
            <p:spPr>
              <a:xfrm>
                <a:off x="4651862" y="1240990"/>
                <a:ext cx="6132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Phần mềm bán hàng trực tiếp cho các cửa hàng nhỏ (như nhà thuốc, bánh, tạp hóa).</a:t>
                </a:r>
              </a:p>
            </p:txBody>
          </p:sp>
          <p:pic>
            <p:nvPicPr>
              <p:cNvPr id="44" name="Graphic 43" descr="Badge Follow with solid fill">
                <a:extLst>
                  <a:ext uri="{FF2B5EF4-FFF2-40B4-BE49-F238E27FC236}">
                    <a16:creationId xmlns:a16="http://schemas.microsoft.com/office/drawing/2014/main" id="{DD6D5422-0E61-EA75-032E-4CDEA1DEB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2780" y="1299948"/>
                <a:ext cx="159082" cy="159082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DCCAE98-4CF3-E240-20CB-9CF53848956A}"/>
                </a:ext>
              </a:extLst>
            </p:cNvPr>
            <p:cNvGrpSpPr/>
            <p:nvPr/>
          </p:nvGrpSpPr>
          <p:grpSpPr>
            <a:xfrm>
              <a:off x="4673849" y="1481713"/>
              <a:ext cx="6116429" cy="276999"/>
              <a:chOff x="4673849" y="1481713"/>
              <a:chExt cx="6116429" cy="27699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2D355BD-895F-96A4-BDDF-F3ABF9D20789}"/>
                  </a:ext>
                </a:extLst>
              </p:cNvPr>
              <p:cNvSpPr txBox="1"/>
              <p:nvPr/>
            </p:nvSpPr>
            <p:spPr>
              <a:xfrm>
                <a:off x="4832931" y="1481713"/>
                <a:ext cx="59573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Kết nối trực tiếp với Trusted Billing để tự động tạo hóa đơn &amp; QR thanh toán.</a:t>
                </a:r>
              </a:p>
            </p:txBody>
          </p:sp>
          <p:pic>
            <p:nvPicPr>
              <p:cNvPr id="46" name="Graphic 45" descr="Badge Follow with solid fill">
                <a:extLst>
                  <a:ext uri="{FF2B5EF4-FFF2-40B4-BE49-F238E27FC236}">
                    <a16:creationId xmlns:a16="http://schemas.microsoft.com/office/drawing/2014/main" id="{237F27B3-5840-C940-69D9-F3EA34425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73849" y="1543725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A46F0F9-F5AB-A93B-2152-B11D63ADA13E}"/>
              </a:ext>
            </a:extLst>
          </p:cNvPr>
          <p:cNvGrpSpPr/>
          <p:nvPr/>
        </p:nvGrpSpPr>
        <p:grpSpPr>
          <a:xfrm>
            <a:off x="3655965" y="2468088"/>
            <a:ext cx="7309725" cy="1333146"/>
            <a:chOff x="3660994" y="993459"/>
            <a:chExt cx="7309725" cy="133314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74034F7-80E3-CE18-E9F1-44086DB99C9C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51" name="Graphic 50" descr="Single gear with solid fill">
              <a:extLst>
                <a:ext uri="{FF2B5EF4-FFF2-40B4-BE49-F238E27FC236}">
                  <a16:creationId xmlns:a16="http://schemas.microsoft.com/office/drawing/2014/main" id="{7705597B-4247-7D64-1EF7-3D5CDD9B8BB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7DDF78B-2161-5A88-7E17-9DCADE145687}"/>
                </a:ext>
              </a:extLst>
            </p:cNvPr>
            <p:cNvSpPr txBox="1"/>
            <p:nvPr/>
          </p:nvSpPr>
          <p:spPr>
            <a:xfrm>
              <a:off x="4564413" y="1118662"/>
              <a:ext cx="3892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QUẢN LÝ HÀNG HÓA (INVENTORY &amp; STOCK)</a:t>
              </a:r>
              <a:endParaRPr lang="vi-VN" sz="1200" b="1" dirty="0">
                <a:solidFill>
                  <a:srgbClr val="565ADD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53" name="Graphic 52" descr="Arrow Right with solid fill">
              <a:extLst>
                <a:ext uri="{FF2B5EF4-FFF2-40B4-BE49-F238E27FC236}">
                  <a16:creationId xmlns:a16="http://schemas.microsoft.com/office/drawing/2014/main" id="{136211F5-3CEB-8FD3-E13B-90846D6498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60994" y="1740150"/>
              <a:ext cx="914400" cy="58645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C2383DB-DB45-C1EE-A7E4-D7A32C185844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Add-on module.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6EF926-4DD3-B13B-82AA-00348B52AA51}"/>
                </a:ext>
              </a:extLst>
            </p:cNvPr>
            <p:cNvGrpSpPr/>
            <p:nvPr/>
          </p:nvGrpSpPr>
          <p:grpSpPr>
            <a:xfrm>
              <a:off x="4678878" y="1367512"/>
              <a:ext cx="6291841" cy="276999"/>
              <a:chOff x="4497809" y="1368552"/>
              <a:chExt cx="6291841" cy="276999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A0AEBC5-B204-47A1-4384-08A0ABD28235}"/>
                  </a:ext>
                </a:extLst>
              </p:cNvPr>
              <p:cNvSpPr txBox="1"/>
              <p:nvPr/>
            </p:nvSpPr>
            <p:spPr>
              <a:xfrm>
                <a:off x="4656891" y="1368552"/>
                <a:ext cx="6132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Quản lý nhập–xuất–tồn, định mức, mã SKU, cảnh báo tồn kho.</a:t>
                </a:r>
              </a:p>
            </p:txBody>
          </p:sp>
          <p:pic>
            <p:nvPicPr>
              <p:cNvPr id="60" name="Graphic 59" descr="Badge Follow with solid fill">
                <a:extLst>
                  <a:ext uri="{FF2B5EF4-FFF2-40B4-BE49-F238E27FC236}">
                    <a16:creationId xmlns:a16="http://schemas.microsoft.com/office/drawing/2014/main" id="{D9A2FD04-36B0-CD93-C886-ED6DA36F8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7809" y="1427510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C04B6B2-CB86-C2EA-8E33-0F4BE4A0175E}"/>
              </a:ext>
            </a:extLst>
          </p:cNvPr>
          <p:cNvGrpSpPr/>
          <p:nvPr/>
        </p:nvGrpSpPr>
        <p:grpSpPr>
          <a:xfrm>
            <a:off x="3655965" y="3937843"/>
            <a:ext cx="7304696" cy="1338020"/>
            <a:chOff x="3660994" y="993459"/>
            <a:chExt cx="7304696" cy="1338020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C60C4B60-B8DA-4F25-4512-DA2D17BEFA34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4" name="Graphic 63" descr="Single gear with solid fill">
              <a:extLst>
                <a:ext uri="{FF2B5EF4-FFF2-40B4-BE49-F238E27FC236}">
                  <a16:creationId xmlns:a16="http://schemas.microsoft.com/office/drawing/2014/main" id="{A7F9643D-4FA3-705A-05FA-A2CA49326D3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B291563-FE1D-37A9-C52D-3C865E062A32}"/>
                </a:ext>
              </a:extLst>
            </p:cNvPr>
            <p:cNvSpPr txBox="1"/>
            <p:nvPr/>
          </p:nvSpPr>
          <p:spPr>
            <a:xfrm>
              <a:off x="4559384" y="1172166"/>
              <a:ext cx="3041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QUẢN LÝ CÔNG NỢ</a:t>
              </a:r>
              <a:endParaRPr lang="vi-VN" sz="1200" b="1" dirty="0">
                <a:solidFill>
                  <a:srgbClr val="565ADD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66" name="Graphic 65" descr="Arrow Right with solid fill">
              <a:extLst>
                <a:ext uri="{FF2B5EF4-FFF2-40B4-BE49-F238E27FC236}">
                  <a16:creationId xmlns:a16="http://schemas.microsoft.com/office/drawing/2014/main" id="{32758C22-D85D-6D6E-5D21-E02F830C99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70678" y="1748885"/>
              <a:ext cx="914400" cy="582594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2A729B5-F89D-0728-A2F8-F951A85F9A9E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Premium tier cho doanh nghiệp.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D01FBA9-256E-4A58-32AA-9A0630244F39}"/>
                </a:ext>
              </a:extLst>
            </p:cNvPr>
            <p:cNvGrpSpPr/>
            <p:nvPr/>
          </p:nvGrpSpPr>
          <p:grpSpPr>
            <a:xfrm>
              <a:off x="4673849" y="1421016"/>
              <a:ext cx="6291841" cy="276999"/>
              <a:chOff x="4492780" y="1422056"/>
              <a:chExt cx="6291841" cy="276999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AA81124-DD61-2B8A-6333-116F2DE93704}"/>
                  </a:ext>
                </a:extLst>
              </p:cNvPr>
              <p:cNvSpPr txBox="1"/>
              <p:nvPr/>
            </p:nvSpPr>
            <p:spPr>
              <a:xfrm>
                <a:off x="4651862" y="1422056"/>
                <a:ext cx="6132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Theo dõi phải thu, phải trả, nhắc hạn thanh toán; kết nối VA để thu tự động.</a:t>
                </a:r>
              </a:p>
            </p:txBody>
          </p:sp>
          <p:pic>
            <p:nvPicPr>
              <p:cNvPr id="73" name="Graphic 72" descr="Badge Follow with solid fill">
                <a:extLst>
                  <a:ext uri="{FF2B5EF4-FFF2-40B4-BE49-F238E27FC236}">
                    <a16:creationId xmlns:a16="http://schemas.microsoft.com/office/drawing/2014/main" id="{EA41343B-0888-6681-E741-ED034634A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2780" y="1481014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852C47E-34F0-FED6-CF08-B30FF6B3FC22}"/>
              </a:ext>
            </a:extLst>
          </p:cNvPr>
          <p:cNvGrpSpPr/>
          <p:nvPr/>
        </p:nvGrpSpPr>
        <p:grpSpPr>
          <a:xfrm>
            <a:off x="12603710" y="1926631"/>
            <a:ext cx="1603098" cy="4223617"/>
            <a:chOff x="435323" y="1737856"/>
            <a:chExt cx="1603098" cy="422361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796F5-6F20-C1CB-CE57-D009514E1C1A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88D08B74-92AD-1D77-4E19-4A8F651E6401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80" name="Teardrop 79">
                  <a:extLst>
                    <a:ext uri="{FF2B5EF4-FFF2-40B4-BE49-F238E27FC236}">
                      <a16:creationId xmlns:a16="http://schemas.microsoft.com/office/drawing/2014/main" id="{40EC514B-1F63-8736-2382-3A06D243CA5C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BAF8D87C-2267-23D4-13D2-D92ADAE12A27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82" name="Teardrop 81">
                  <a:extLst>
                    <a:ext uri="{FF2B5EF4-FFF2-40B4-BE49-F238E27FC236}">
                      <a16:creationId xmlns:a16="http://schemas.microsoft.com/office/drawing/2014/main" id="{5E909C59-4B67-3B9D-CE09-9748A983F034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3587918-1A9A-41D7-FC12-A0AA796A564E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87C1064-AB7A-F8EA-F17B-2487825AE891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9C9FE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(2027 – 2028)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C6B6BC1-C045-81AC-8554-FF01358DB5DB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2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8BAB08F-80A1-371E-42FD-473CAF586255}"/>
              </a:ext>
            </a:extLst>
          </p:cNvPr>
          <p:cNvGrpSpPr/>
          <p:nvPr/>
        </p:nvGrpSpPr>
        <p:grpSpPr>
          <a:xfrm>
            <a:off x="13739378" y="1926631"/>
            <a:ext cx="1603098" cy="4223617"/>
            <a:chOff x="435323" y="1737856"/>
            <a:chExt cx="1603098" cy="422361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D12F998-EF00-8A4E-4E75-355C806279DA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9E1BD6B2-D96C-38F1-1D46-924E1EEC1806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89" name="Teardrop 88">
                  <a:extLst>
                    <a:ext uri="{FF2B5EF4-FFF2-40B4-BE49-F238E27FC236}">
                      <a16:creationId xmlns:a16="http://schemas.microsoft.com/office/drawing/2014/main" id="{7A7DF645-2B54-DE3F-ADCE-0D1EE365BFFA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AFD03F1D-D38D-A3D3-F8B4-486CEFF1515A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91" name="Teardrop 90">
                  <a:extLst>
                    <a:ext uri="{FF2B5EF4-FFF2-40B4-BE49-F238E27FC236}">
                      <a16:creationId xmlns:a16="http://schemas.microsoft.com/office/drawing/2014/main" id="{D1987ABB-C820-5ACF-8178-43F8B274AA82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759075E-D560-1141-0661-A8C28FF8CBAC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DFB6E7A-EA3A-2D73-6CE5-ACAC42ECED29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433DB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(2028 – 2928)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206A9B6-AE10-F1F3-7E1A-979F9D5E7B6B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2074337-6D85-87C8-82D3-380C2A4541E5}"/>
              </a:ext>
            </a:extLst>
          </p:cNvPr>
          <p:cNvGrpSpPr/>
          <p:nvPr/>
        </p:nvGrpSpPr>
        <p:grpSpPr>
          <a:xfrm>
            <a:off x="14372804" y="1890804"/>
            <a:ext cx="1603098" cy="4223617"/>
            <a:chOff x="435323" y="1737856"/>
            <a:chExt cx="1603098" cy="422361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FEB867D-77B7-5138-BA52-5246807F7C2C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25A4A1A7-A53E-5D1D-1CA1-29D8AD102F16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98" name="Teardrop 97">
                  <a:extLst>
                    <a:ext uri="{FF2B5EF4-FFF2-40B4-BE49-F238E27FC236}">
                      <a16:creationId xmlns:a16="http://schemas.microsoft.com/office/drawing/2014/main" id="{864F9278-EFFE-1CB5-FDA9-AB4BFC2883F2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6D62292-8F19-A4F2-6E8D-435BE90D37CC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100" name="Teardrop 99">
                  <a:extLst>
                    <a:ext uri="{FF2B5EF4-FFF2-40B4-BE49-F238E27FC236}">
                      <a16:creationId xmlns:a16="http://schemas.microsoft.com/office/drawing/2014/main" id="{0ACD5098-0A2D-635E-6A4E-FDC9F5F3CA82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10F3D40-6A89-8C12-2CDE-E2BEA8869F81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9184898-6462-2477-795D-B8C24CD92005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37207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(2030 trở đi)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3B254F5-D730-3CD1-E93E-216D70A757C3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3123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8B047-403E-981F-30C8-5F561FB1B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A84567-79EF-9DF6-850B-0C12BB97940D}"/>
              </a:ext>
            </a:extLst>
          </p:cNvPr>
          <p:cNvGrpSpPr/>
          <p:nvPr/>
        </p:nvGrpSpPr>
        <p:grpSpPr>
          <a:xfrm>
            <a:off x="116259" y="118644"/>
            <a:ext cx="10575884" cy="578856"/>
            <a:chOff x="252061" y="147286"/>
            <a:chExt cx="10575884" cy="5788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1545AD-A70C-E98E-F606-EC12B558E9A3}"/>
                </a:ext>
              </a:extLst>
            </p:cNvPr>
            <p:cNvSpPr txBox="1"/>
            <p:nvPr/>
          </p:nvSpPr>
          <p:spPr>
            <a:xfrm>
              <a:off x="888803" y="172144"/>
              <a:ext cx="99391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ROADMAP TRUSTED BILLING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4013E9-0095-0C1C-428B-5AA75DBB2B39}"/>
                </a:ext>
              </a:extLst>
            </p:cNvPr>
            <p:cNvGrpSpPr/>
            <p:nvPr/>
          </p:nvGrpSpPr>
          <p:grpSpPr>
            <a:xfrm>
              <a:off x="252061" y="147286"/>
              <a:ext cx="578856" cy="578856"/>
              <a:chOff x="1771650" y="132666"/>
              <a:chExt cx="1143000" cy="1143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53B6561-2DCB-4DD6-EAA0-CA5F938AF18D}"/>
                  </a:ext>
                </a:extLst>
              </p:cNvPr>
              <p:cNvSpPr/>
              <p:nvPr/>
            </p:nvSpPr>
            <p:spPr>
              <a:xfrm>
                <a:off x="1771650" y="132666"/>
                <a:ext cx="1143000" cy="11430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 descr="Atom with solid fill">
                <a:extLst>
                  <a:ext uri="{FF2B5EF4-FFF2-40B4-BE49-F238E27FC236}">
                    <a16:creationId xmlns:a16="http://schemas.microsoft.com/office/drawing/2014/main" id="{D0D5B949-73D0-C93F-90E0-B01FBAB44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1885950" y="232515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E6F0C66-049D-EC88-BA32-8374CA59ADE9}"/>
              </a:ext>
            </a:extLst>
          </p:cNvPr>
          <p:cNvGrpSpPr/>
          <p:nvPr/>
        </p:nvGrpSpPr>
        <p:grpSpPr>
          <a:xfrm>
            <a:off x="908834" y="1543725"/>
            <a:ext cx="1603098" cy="4223617"/>
            <a:chOff x="435323" y="1737856"/>
            <a:chExt cx="1603098" cy="422361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19C18EE-D5E2-0D23-F0F4-AF6ACA4F8C91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1945B3B-0A37-2444-76DB-2A1F88A9B546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16" name="Teardrop 15">
                  <a:extLst>
                    <a:ext uri="{FF2B5EF4-FFF2-40B4-BE49-F238E27FC236}">
                      <a16:creationId xmlns:a16="http://schemas.microsoft.com/office/drawing/2014/main" id="{AB22253E-C01E-78C5-180A-82A6C7DD3DC3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A2ACE93-F274-6889-1FA6-61F7F27F185B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18" name="Teardrop 17">
                  <a:extLst>
                    <a:ext uri="{FF2B5EF4-FFF2-40B4-BE49-F238E27FC236}">
                      <a16:creationId xmlns:a16="http://schemas.microsoft.com/office/drawing/2014/main" id="{AE9B012B-05F3-D1BB-6D8E-F9D1D7B8B527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F6ED531-49DF-F998-98D3-079AB4D62CAF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E8E861-8ADD-8453-130B-246991C2B5F4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9C9FE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(2027 – 2028)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10BA5B1-5913-0F1E-6540-4C4EA9A9C8CE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83DB99-B407-F9EF-79F7-CFD8904173E0}"/>
              </a:ext>
            </a:extLst>
          </p:cNvPr>
          <p:cNvGrpSpPr/>
          <p:nvPr/>
        </p:nvGrpSpPr>
        <p:grpSpPr>
          <a:xfrm>
            <a:off x="3660994" y="991100"/>
            <a:ext cx="7304696" cy="1340379"/>
            <a:chOff x="3660994" y="991100"/>
            <a:chExt cx="7304696" cy="134037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954D792-9BA2-495D-6A46-1B27A774C7F0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5" name="Graphic 34" descr="Single gear with solid fill">
              <a:extLst>
                <a:ext uri="{FF2B5EF4-FFF2-40B4-BE49-F238E27FC236}">
                  <a16:creationId xmlns:a16="http://schemas.microsoft.com/office/drawing/2014/main" id="{9D5E238A-799F-5157-FA4F-F2547C2193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7C82D6-B79D-A2CE-3955-013A002126FD}"/>
                </a:ext>
              </a:extLst>
            </p:cNvPr>
            <p:cNvSpPr txBox="1"/>
            <p:nvPr/>
          </p:nvSpPr>
          <p:spPr>
            <a:xfrm>
              <a:off x="4559384" y="991100"/>
              <a:ext cx="3041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CRM &amp; LOYALTY</a:t>
              </a:r>
            </a:p>
          </p:txBody>
        </p:sp>
        <p:pic>
          <p:nvPicPr>
            <p:cNvPr id="42" name="Graphic 41" descr="Arrow Right with solid fill">
              <a:extLst>
                <a:ext uri="{FF2B5EF4-FFF2-40B4-BE49-F238E27FC236}">
                  <a16:creationId xmlns:a16="http://schemas.microsoft.com/office/drawing/2014/main" id="{8D88689B-F7A2-663F-D265-8C2F23205A7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70678" y="1748885"/>
              <a:ext cx="914400" cy="58259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82E84F2-F9A3-5B12-12F6-2DCCE5F1602F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Tính phí theo số lượng khách hàng.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196151E-E307-2B40-B7DE-E2A0BAFFC0B1}"/>
                </a:ext>
              </a:extLst>
            </p:cNvPr>
            <p:cNvGrpSpPr/>
            <p:nvPr/>
          </p:nvGrpSpPr>
          <p:grpSpPr>
            <a:xfrm>
              <a:off x="4673849" y="1239950"/>
              <a:ext cx="6291841" cy="276999"/>
              <a:chOff x="4492780" y="1240990"/>
              <a:chExt cx="6291841" cy="27699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71CAF8C-ECF9-4D27-9CD5-C07B09D5809B}"/>
                  </a:ext>
                </a:extLst>
              </p:cNvPr>
              <p:cNvSpPr txBox="1"/>
              <p:nvPr/>
            </p:nvSpPr>
            <p:spPr>
              <a:xfrm>
                <a:off x="4651862" y="1240990"/>
                <a:ext cx="6132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Quản lý thông tin khách hàng, lịch sử mua hàng, tích điểm, chương trình khuyến mãi.</a:t>
                </a:r>
              </a:p>
            </p:txBody>
          </p:sp>
          <p:pic>
            <p:nvPicPr>
              <p:cNvPr id="44" name="Graphic 43" descr="Badge Follow with solid fill">
                <a:extLst>
                  <a:ext uri="{FF2B5EF4-FFF2-40B4-BE49-F238E27FC236}">
                    <a16:creationId xmlns:a16="http://schemas.microsoft.com/office/drawing/2014/main" id="{7B245E2C-A006-BE34-768B-C44DCBE3F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2780" y="1299948"/>
                <a:ext cx="159082" cy="159082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254FF9A-5EB5-D25F-A8BD-2156E3762C5C}"/>
                </a:ext>
              </a:extLst>
            </p:cNvPr>
            <p:cNvGrpSpPr/>
            <p:nvPr/>
          </p:nvGrpSpPr>
          <p:grpSpPr>
            <a:xfrm>
              <a:off x="4673849" y="1481713"/>
              <a:ext cx="6116429" cy="276999"/>
              <a:chOff x="4673849" y="1481713"/>
              <a:chExt cx="6116429" cy="276999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4D25028-471E-AC49-1644-EDB40156AA7C}"/>
                  </a:ext>
                </a:extLst>
              </p:cNvPr>
              <p:cNvSpPr txBox="1"/>
              <p:nvPr/>
            </p:nvSpPr>
            <p:spPr>
              <a:xfrm>
                <a:off x="4832931" y="1481713"/>
                <a:ext cx="59573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Có thể tích hợp với “Trusted Loyalty”.</a:t>
                </a:r>
                <a:endPara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46" name="Graphic 45" descr="Badge Follow with solid fill">
                <a:extLst>
                  <a:ext uri="{FF2B5EF4-FFF2-40B4-BE49-F238E27FC236}">
                    <a16:creationId xmlns:a16="http://schemas.microsoft.com/office/drawing/2014/main" id="{D1F8D1F8-5C9E-7E4E-F0CF-99A90DC16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73849" y="1543725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BF4E790-96BC-0E2F-5121-417C1A33672B}"/>
              </a:ext>
            </a:extLst>
          </p:cNvPr>
          <p:cNvGrpSpPr/>
          <p:nvPr/>
        </p:nvGrpSpPr>
        <p:grpSpPr>
          <a:xfrm>
            <a:off x="-43630" y="5425650"/>
            <a:ext cx="12195018" cy="1409075"/>
            <a:chOff x="-3018" y="4164146"/>
            <a:chExt cx="12195018" cy="171533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BAA803CB-B409-1B3E-2C4C-7B425B4F0E92}"/>
                </a:ext>
              </a:extLst>
            </p:cNvPr>
            <p:cNvSpPr/>
            <p:nvPr/>
          </p:nvSpPr>
          <p:spPr>
            <a:xfrm>
              <a:off x="-3018" y="4164146"/>
              <a:ext cx="12192000" cy="955562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4817D8-1BD8-8F52-96CE-853DC6C60277}"/>
                </a:ext>
              </a:extLst>
            </p:cNvPr>
            <p:cNvSpPr/>
            <p:nvPr/>
          </p:nvSpPr>
          <p:spPr>
            <a:xfrm>
              <a:off x="0" y="4555920"/>
              <a:ext cx="12192000" cy="888233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9C9FE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4129635-DE0B-CE86-7A97-D23615C4E485}"/>
                </a:ext>
              </a:extLst>
            </p:cNvPr>
            <p:cNvSpPr/>
            <p:nvPr/>
          </p:nvSpPr>
          <p:spPr>
            <a:xfrm>
              <a:off x="-3018" y="4745024"/>
              <a:ext cx="12192000" cy="1134455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742F85-176C-0545-E8C0-0E481489B2E7}"/>
              </a:ext>
            </a:extLst>
          </p:cNvPr>
          <p:cNvGrpSpPr/>
          <p:nvPr/>
        </p:nvGrpSpPr>
        <p:grpSpPr>
          <a:xfrm>
            <a:off x="3660994" y="2466015"/>
            <a:ext cx="7304696" cy="1340379"/>
            <a:chOff x="3660994" y="991100"/>
            <a:chExt cx="7304696" cy="13403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7B4300F-114F-C63C-CFD0-E77B0DD6CAFC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2" name="Graphic 21" descr="Single gear with solid fill">
              <a:extLst>
                <a:ext uri="{FF2B5EF4-FFF2-40B4-BE49-F238E27FC236}">
                  <a16:creationId xmlns:a16="http://schemas.microsoft.com/office/drawing/2014/main" id="{115F95FB-A4B8-1F85-0431-438E7AAAA24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A2F32D-7024-E33B-E2C1-F6781F2D6BF7}"/>
                </a:ext>
              </a:extLst>
            </p:cNvPr>
            <p:cNvSpPr txBox="1"/>
            <p:nvPr/>
          </p:nvSpPr>
          <p:spPr>
            <a:xfrm>
              <a:off x="4559384" y="991100"/>
              <a:ext cx="3041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BÁO CÁO DOANH THU &amp; PHÂN TÍCH BI</a:t>
              </a:r>
            </a:p>
          </p:txBody>
        </p:sp>
        <p:pic>
          <p:nvPicPr>
            <p:cNvPr id="24" name="Graphic 23" descr="Arrow Right with solid fill">
              <a:extLst>
                <a:ext uri="{FF2B5EF4-FFF2-40B4-BE49-F238E27FC236}">
                  <a16:creationId xmlns:a16="http://schemas.microsoft.com/office/drawing/2014/main" id="{99DDC2A0-CC51-563A-882B-C68998A0C4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70678" y="1748885"/>
              <a:ext cx="914400" cy="58259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1C0AA0-C781-39FC-E2D7-7ED84C5DE5FE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Add-on “Insight Pack”.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6AD4FB4-686A-33DE-F400-D3CB7E39DBA1}"/>
                </a:ext>
              </a:extLst>
            </p:cNvPr>
            <p:cNvGrpSpPr/>
            <p:nvPr/>
          </p:nvGrpSpPr>
          <p:grpSpPr>
            <a:xfrm>
              <a:off x="4673849" y="1239950"/>
              <a:ext cx="6291841" cy="276999"/>
              <a:chOff x="4492780" y="1240990"/>
              <a:chExt cx="6291841" cy="27699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CD6B7DD-CCF0-74B8-AF39-ECECF3C9152A}"/>
                  </a:ext>
                </a:extLst>
              </p:cNvPr>
              <p:cNvSpPr txBox="1"/>
              <p:nvPr/>
            </p:nvSpPr>
            <p:spPr>
              <a:xfrm>
                <a:off x="4651862" y="1240990"/>
                <a:ext cx="6132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Dashboard realtime về doanh thu, lợi nhuận, mặt hàng bán chạy.</a:t>
                </a:r>
              </a:p>
            </p:txBody>
          </p:sp>
          <p:pic>
            <p:nvPicPr>
              <p:cNvPr id="33" name="Graphic 32" descr="Badge Follow with solid fill">
                <a:extLst>
                  <a:ext uri="{FF2B5EF4-FFF2-40B4-BE49-F238E27FC236}">
                    <a16:creationId xmlns:a16="http://schemas.microsoft.com/office/drawing/2014/main" id="{2A20CB76-EAF9-8F97-3D71-988E4EC51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2780" y="1299948"/>
                <a:ext cx="159082" cy="159082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EEBE27D-66AA-9206-1E4A-F572F2A623BA}"/>
                </a:ext>
              </a:extLst>
            </p:cNvPr>
            <p:cNvGrpSpPr/>
            <p:nvPr/>
          </p:nvGrpSpPr>
          <p:grpSpPr>
            <a:xfrm>
              <a:off x="4673849" y="1481713"/>
              <a:ext cx="6116429" cy="276999"/>
              <a:chOff x="4673849" y="1481713"/>
              <a:chExt cx="6116429" cy="27699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013E706-1CAC-7E51-DFAC-F11BDAE276F7}"/>
                  </a:ext>
                </a:extLst>
              </p:cNvPr>
              <p:cNvSpPr txBox="1"/>
              <p:nvPr/>
            </p:nvSpPr>
            <p:spPr>
              <a:xfrm>
                <a:off x="4832931" y="1481713"/>
                <a:ext cx="59573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Kết nối với Trusted Data Lake / BigQuery.</a:t>
                </a:r>
              </a:p>
            </p:txBody>
          </p:sp>
          <p:pic>
            <p:nvPicPr>
              <p:cNvPr id="29" name="Graphic 28" descr="Badge Follow with solid fill">
                <a:extLst>
                  <a:ext uri="{FF2B5EF4-FFF2-40B4-BE49-F238E27FC236}">
                    <a16:creationId xmlns:a16="http://schemas.microsoft.com/office/drawing/2014/main" id="{3647E346-7ADB-7E5E-D67F-4CE55E2DC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73849" y="1543725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CD94D9-0000-DFC5-2A88-8AA7061106B6}"/>
              </a:ext>
            </a:extLst>
          </p:cNvPr>
          <p:cNvGrpSpPr/>
          <p:nvPr/>
        </p:nvGrpSpPr>
        <p:grpSpPr>
          <a:xfrm>
            <a:off x="3660994" y="3940930"/>
            <a:ext cx="7304696" cy="1340379"/>
            <a:chOff x="3660994" y="991100"/>
            <a:chExt cx="7304696" cy="134037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7909B6-DB53-1735-8D6F-619A87A6790F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6" name="Graphic 55" descr="Single gear with solid fill">
              <a:extLst>
                <a:ext uri="{FF2B5EF4-FFF2-40B4-BE49-F238E27FC236}">
                  <a16:creationId xmlns:a16="http://schemas.microsoft.com/office/drawing/2014/main" id="{9A195B82-7213-08AD-3CEA-EBFBBD4505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FC3E00F-2FF5-FB16-CB0F-BAF7D2238A58}"/>
                </a:ext>
              </a:extLst>
            </p:cNvPr>
            <p:cNvSpPr txBox="1"/>
            <p:nvPr/>
          </p:nvSpPr>
          <p:spPr>
            <a:xfrm>
              <a:off x="4559384" y="991100"/>
              <a:ext cx="3041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CHI PHÍ &amp; KẾ TOÁN ĐƠN GIẢN</a:t>
              </a:r>
            </a:p>
          </p:txBody>
        </p:sp>
        <p:pic>
          <p:nvPicPr>
            <p:cNvPr id="58" name="Graphic 57" descr="Arrow Right with solid fill">
              <a:extLst>
                <a:ext uri="{FF2B5EF4-FFF2-40B4-BE49-F238E27FC236}">
                  <a16:creationId xmlns:a16="http://schemas.microsoft.com/office/drawing/2014/main" id="{E99F2C4D-4D3F-68CE-554E-AEE9F957207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70678" y="1748885"/>
              <a:ext cx="914400" cy="58259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3CD5363-7C6D-1FA7-EEF2-467190EE3750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Gói “Accounting Lite”.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ABCA9A4-55C0-EC6C-8BDA-9ACD59525F2B}"/>
                </a:ext>
              </a:extLst>
            </p:cNvPr>
            <p:cNvGrpSpPr/>
            <p:nvPr/>
          </p:nvGrpSpPr>
          <p:grpSpPr>
            <a:xfrm>
              <a:off x="4673849" y="1239950"/>
              <a:ext cx="6291841" cy="276999"/>
              <a:chOff x="4492780" y="1240990"/>
              <a:chExt cx="6291841" cy="276999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F5998F3-CDEB-2472-73BE-F223B89C55E6}"/>
                  </a:ext>
                </a:extLst>
              </p:cNvPr>
              <p:cNvSpPr txBox="1"/>
              <p:nvPr/>
            </p:nvSpPr>
            <p:spPr>
              <a:xfrm>
                <a:off x="4651862" y="1240990"/>
                <a:ext cx="6132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Ghi nhận chi phí, lợi nhuận, lãi/lỗ theo kỳ.</a:t>
                </a:r>
              </a:p>
            </p:txBody>
          </p:sp>
          <p:pic>
            <p:nvPicPr>
              <p:cNvPr id="77" name="Graphic 76" descr="Badge Follow with solid fill">
                <a:extLst>
                  <a:ext uri="{FF2B5EF4-FFF2-40B4-BE49-F238E27FC236}">
                    <a16:creationId xmlns:a16="http://schemas.microsoft.com/office/drawing/2014/main" id="{9FE77212-F032-A1F4-C6CA-639834AF1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2780" y="1299948"/>
                <a:ext cx="159082" cy="159082"/>
              </a:xfrm>
              <a:prstGeom prst="rect">
                <a:avLst/>
              </a:prstGeom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8C809A9-4822-1E1A-DAC2-8B4EA41694C0}"/>
                </a:ext>
              </a:extLst>
            </p:cNvPr>
            <p:cNvGrpSpPr/>
            <p:nvPr/>
          </p:nvGrpSpPr>
          <p:grpSpPr>
            <a:xfrm>
              <a:off x="4673849" y="1481713"/>
              <a:ext cx="6116429" cy="276999"/>
              <a:chOff x="4673849" y="1481713"/>
              <a:chExt cx="6116429" cy="276999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453D158-5555-0E84-4AD9-8BBD83A8C4C8}"/>
                  </a:ext>
                </a:extLst>
              </p:cNvPr>
              <p:cNvSpPr txBox="1"/>
              <p:nvPr/>
            </p:nvSpPr>
            <p:spPr>
              <a:xfrm>
                <a:off x="4832931" y="1481713"/>
                <a:ext cx="59573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Tự động xuất báo cáo thuế.</a:t>
                </a:r>
              </a:p>
            </p:txBody>
          </p:sp>
          <p:pic>
            <p:nvPicPr>
              <p:cNvPr id="75" name="Graphic 74" descr="Badge Follow with solid fill">
                <a:extLst>
                  <a:ext uri="{FF2B5EF4-FFF2-40B4-BE49-F238E27FC236}">
                    <a16:creationId xmlns:a16="http://schemas.microsoft.com/office/drawing/2014/main" id="{48594CF5-865B-DF20-A547-CFD984840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73849" y="1543725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E92EBD0-4448-422B-06C1-1B756C7F448A}"/>
              </a:ext>
            </a:extLst>
          </p:cNvPr>
          <p:cNvGrpSpPr/>
          <p:nvPr/>
        </p:nvGrpSpPr>
        <p:grpSpPr>
          <a:xfrm>
            <a:off x="12818197" y="1967153"/>
            <a:ext cx="1603098" cy="4223617"/>
            <a:chOff x="435323" y="1737856"/>
            <a:chExt cx="1603098" cy="4223617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93C0D917-C839-7905-4583-2D1050330677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70703923-6201-1BDA-842B-F5FBF29DF80D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111" name="Teardrop 110">
                  <a:extLst>
                    <a:ext uri="{FF2B5EF4-FFF2-40B4-BE49-F238E27FC236}">
                      <a16:creationId xmlns:a16="http://schemas.microsoft.com/office/drawing/2014/main" id="{E2BD7934-5A46-8DC7-B3E3-0A48D8DD800C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710A8068-5AA3-E929-C230-BAE2CD72493A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113" name="Teardrop 112">
                  <a:extLst>
                    <a:ext uri="{FF2B5EF4-FFF2-40B4-BE49-F238E27FC236}">
                      <a16:creationId xmlns:a16="http://schemas.microsoft.com/office/drawing/2014/main" id="{6217E501-8D6A-1B56-3935-206A136D1817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0A8C114-E3BC-81D6-4DA0-CD7852AB2CDD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9E5D31C-1736-FBE3-92CD-A6F2D0587CA0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433DB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(2028 – 2098)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6631F7E-81FE-4609-ACCC-B5B2049A334C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3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B548701-9DED-0529-22A2-3B0B3DEE593D}"/>
              </a:ext>
            </a:extLst>
          </p:cNvPr>
          <p:cNvGrpSpPr/>
          <p:nvPr/>
        </p:nvGrpSpPr>
        <p:grpSpPr>
          <a:xfrm>
            <a:off x="13451623" y="1931326"/>
            <a:ext cx="1603098" cy="4223617"/>
            <a:chOff x="435323" y="1737856"/>
            <a:chExt cx="1603098" cy="4223617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5B20DF31-BA67-45AD-4CFD-C348FC6FF493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2A926E22-8E16-8601-93C2-B01530DC7FAB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120" name="Teardrop 119">
                  <a:extLst>
                    <a:ext uri="{FF2B5EF4-FFF2-40B4-BE49-F238E27FC236}">
                      <a16:creationId xmlns:a16="http://schemas.microsoft.com/office/drawing/2014/main" id="{5A2F5C91-AB1A-762B-833D-DBCC4D88696F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904F32E7-CE22-68F0-C9FB-0AA5D2161929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122" name="Teardrop 121">
                  <a:extLst>
                    <a:ext uri="{FF2B5EF4-FFF2-40B4-BE49-F238E27FC236}">
                      <a16:creationId xmlns:a16="http://schemas.microsoft.com/office/drawing/2014/main" id="{FCE3044C-264E-D640-235F-A62D09A2B78F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4C0532B-6F7D-7E35-7B70-7752D6BFA2C5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29C2FB1-AB1D-54C7-EBA7-A5E7B7BC3749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37207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(2030 trở đi)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76443A8-BB0D-AE21-CFD3-BEEE168C2062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4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6904C2F-C59E-ADAE-F451-4DB7F7174B69}"/>
              </a:ext>
            </a:extLst>
          </p:cNvPr>
          <p:cNvGrpSpPr/>
          <p:nvPr/>
        </p:nvGrpSpPr>
        <p:grpSpPr>
          <a:xfrm>
            <a:off x="-1960030" y="1868355"/>
            <a:ext cx="1603098" cy="4223617"/>
            <a:chOff x="435323" y="1737856"/>
            <a:chExt cx="1603098" cy="4223617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AB40DAD-51F6-20F9-E23F-B315648FD20D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71FA8107-B037-0034-E043-517212C20034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129" name="Teardrop 128">
                  <a:extLst>
                    <a:ext uri="{FF2B5EF4-FFF2-40B4-BE49-F238E27FC236}">
                      <a16:creationId xmlns:a16="http://schemas.microsoft.com/office/drawing/2014/main" id="{C2776346-ABC8-AA65-A9FB-0B3F41FFB120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4BF002FA-F3BF-2D4F-6C36-F5D58181C841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131" name="Teardrop 130">
                  <a:extLst>
                    <a:ext uri="{FF2B5EF4-FFF2-40B4-BE49-F238E27FC236}">
                      <a16:creationId xmlns:a16="http://schemas.microsoft.com/office/drawing/2014/main" id="{009B8611-BF4A-B47E-BF35-B62319FAB279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C6E653B1-E51A-616F-86E1-71D1E97BF318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DCA59EB-6B95-2D7B-3049-7A94D3DA6582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(2026 – 2027)</a:t>
              </a:r>
              <a:endPara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4B2296E-C681-C979-F707-298D52E42CCF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98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A875-2BCB-A189-39C0-21A2AA467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2A79BC-0D85-141E-9175-3E10E59B1C35}"/>
              </a:ext>
            </a:extLst>
          </p:cNvPr>
          <p:cNvGrpSpPr/>
          <p:nvPr/>
        </p:nvGrpSpPr>
        <p:grpSpPr>
          <a:xfrm>
            <a:off x="116259" y="118644"/>
            <a:ext cx="10575884" cy="578856"/>
            <a:chOff x="252061" y="147286"/>
            <a:chExt cx="10575884" cy="5788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461960-079B-C723-2BC1-E1379E9FE7F7}"/>
                </a:ext>
              </a:extLst>
            </p:cNvPr>
            <p:cNvSpPr txBox="1"/>
            <p:nvPr/>
          </p:nvSpPr>
          <p:spPr>
            <a:xfrm>
              <a:off x="888803" y="172144"/>
              <a:ext cx="99391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ROADMAP TRUSTED BILLING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52D2CB9-4795-4BE7-F884-8A18CF930506}"/>
                </a:ext>
              </a:extLst>
            </p:cNvPr>
            <p:cNvGrpSpPr/>
            <p:nvPr/>
          </p:nvGrpSpPr>
          <p:grpSpPr>
            <a:xfrm>
              <a:off x="252061" y="147286"/>
              <a:ext cx="578856" cy="578856"/>
              <a:chOff x="1771650" y="132666"/>
              <a:chExt cx="1143000" cy="1143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2818D95-17EA-FF61-1D8D-2DF1B5A380B8}"/>
                  </a:ext>
                </a:extLst>
              </p:cNvPr>
              <p:cNvSpPr/>
              <p:nvPr/>
            </p:nvSpPr>
            <p:spPr>
              <a:xfrm>
                <a:off x="1771650" y="132666"/>
                <a:ext cx="1143000" cy="11430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 descr="Atom with solid fill">
                <a:extLst>
                  <a:ext uri="{FF2B5EF4-FFF2-40B4-BE49-F238E27FC236}">
                    <a16:creationId xmlns:a16="http://schemas.microsoft.com/office/drawing/2014/main" id="{B3F54232-51DA-53BB-62AA-45FDED2F1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1885950" y="232515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526D62E-DFEA-69B7-7B24-5CA579897F3F}"/>
              </a:ext>
            </a:extLst>
          </p:cNvPr>
          <p:cNvGrpSpPr/>
          <p:nvPr/>
        </p:nvGrpSpPr>
        <p:grpSpPr>
          <a:xfrm>
            <a:off x="908834" y="1543725"/>
            <a:ext cx="1603098" cy="4223617"/>
            <a:chOff x="435323" y="1737856"/>
            <a:chExt cx="1603098" cy="422361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47EE1A2-A3D3-A1A5-2BB3-68571EEF10CD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6AB411D-20AC-2113-70CA-C5C89BC469B6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16" name="Teardrop 15">
                  <a:extLst>
                    <a:ext uri="{FF2B5EF4-FFF2-40B4-BE49-F238E27FC236}">
                      <a16:creationId xmlns:a16="http://schemas.microsoft.com/office/drawing/2014/main" id="{6FD3D751-2501-253C-E94B-5450486964BB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91943D7-9D21-D764-58F6-53F29BAE2BE1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18" name="Teardrop 17">
                  <a:extLst>
                    <a:ext uri="{FF2B5EF4-FFF2-40B4-BE49-F238E27FC236}">
                      <a16:creationId xmlns:a16="http://schemas.microsoft.com/office/drawing/2014/main" id="{FAB7AFC9-2FA1-CB0C-9EA0-3DEDC6EA9727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A0DE5A5-F4CB-14E8-FB73-77FBA92812EF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6FAEAE-8CB5-0BAC-DA96-B068DE2437EC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433DB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(2028 – 2029)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EA0EB5-DDF8-24CF-8DF5-17C94FB6043D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16AE41-9D3A-EECA-48C2-13C912CD62DF}"/>
              </a:ext>
            </a:extLst>
          </p:cNvPr>
          <p:cNvGrpSpPr/>
          <p:nvPr/>
        </p:nvGrpSpPr>
        <p:grpSpPr>
          <a:xfrm>
            <a:off x="-43631" y="5425650"/>
            <a:ext cx="13343171" cy="1409075"/>
            <a:chOff x="-3018" y="4164146"/>
            <a:chExt cx="12195018" cy="171533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A02C5C8-CE06-4F72-1EBB-69C2986141D8}"/>
                </a:ext>
              </a:extLst>
            </p:cNvPr>
            <p:cNvSpPr/>
            <p:nvPr/>
          </p:nvSpPr>
          <p:spPr>
            <a:xfrm>
              <a:off x="-3018" y="4164146"/>
              <a:ext cx="12192000" cy="955562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C24F99-3744-00BA-05DC-E91244AB51DD}"/>
                </a:ext>
              </a:extLst>
            </p:cNvPr>
            <p:cNvSpPr/>
            <p:nvPr/>
          </p:nvSpPr>
          <p:spPr>
            <a:xfrm>
              <a:off x="0" y="4555920"/>
              <a:ext cx="12192000" cy="888233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9C9FE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6C83E50-07A1-DF66-F543-96BD06C48FD8}"/>
                </a:ext>
              </a:extLst>
            </p:cNvPr>
            <p:cNvSpPr/>
            <p:nvPr/>
          </p:nvSpPr>
          <p:spPr>
            <a:xfrm>
              <a:off x="-3018" y="4745024"/>
              <a:ext cx="12192000" cy="1134455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91B1EC-517E-7CF4-43D7-B0637CA766E1}"/>
              </a:ext>
            </a:extLst>
          </p:cNvPr>
          <p:cNvGrpSpPr/>
          <p:nvPr/>
        </p:nvGrpSpPr>
        <p:grpSpPr>
          <a:xfrm>
            <a:off x="3719339" y="1061856"/>
            <a:ext cx="7309725" cy="1333146"/>
            <a:chOff x="3660994" y="993459"/>
            <a:chExt cx="7309725" cy="13331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35BFC98-A203-7D9C-D57B-4124361E0785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14" name="Graphic 13" descr="Single gear with solid fill">
              <a:extLst>
                <a:ext uri="{FF2B5EF4-FFF2-40B4-BE49-F238E27FC236}">
                  <a16:creationId xmlns:a16="http://schemas.microsoft.com/office/drawing/2014/main" id="{A64AC698-D9DE-0F54-7ACA-F4796C2617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4B3355-7671-854F-FA10-02A00D167BEC}"/>
                </a:ext>
              </a:extLst>
            </p:cNvPr>
            <p:cNvSpPr txBox="1"/>
            <p:nvPr/>
          </p:nvSpPr>
          <p:spPr>
            <a:xfrm>
              <a:off x="4564413" y="1118662"/>
              <a:ext cx="3892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AI ASSISTANT FOR SME (TRUSTED ASSISTANT)</a:t>
              </a:r>
            </a:p>
          </p:txBody>
        </p:sp>
        <p:pic>
          <p:nvPicPr>
            <p:cNvPr id="49" name="Graphic 48" descr="Arrow Right with solid fill">
              <a:extLst>
                <a:ext uri="{FF2B5EF4-FFF2-40B4-BE49-F238E27FC236}">
                  <a16:creationId xmlns:a16="http://schemas.microsoft.com/office/drawing/2014/main" id="{8A945680-2B7B-8E2E-1FB4-71ED5C1DFD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60994" y="1740150"/>
              <a:ext cx="914400" cy="58645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7798880-7505-9118-FAF6-4550F8B3F4DD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AI Premium plan.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096CF17-6280-3C72-34AB-1D1546F6A005}"/>
                </a:ext>
              </a:extLst>
            </p:cNvPr>
            <p:cNvGrpSpPr/>
            <p:nvPr/>
          </p:nvGrpSpPr>
          <p:grpSpPr>
            <a:xfrm>
              <a:off x="4678878" y="1367512"/>
              <a:ext cx="6291841" cy="276999"/>
              <a:chOff x="4497809" y="1368552"/>
              <a:chExt cx="6291841" cy="27699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8603A37-EA7A-12F1-9577-412C3E7DEC3F}"/>
                  </a:ext>
                </a:extLst>
              </p:cNvPr>
              <p:cNvSpPr txBox="1"/>
              <p:nvPr/>
            </p:nvSpPr>
            <p:spPr>
              <a:xfrm>
                <a:off x="4656891" y="1368552"/>
                <a:ext cx="6132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Trợ lý ảo phân tích dòng tiền, đề xuất giá bán, nhắc thanh toán, cảnh báo rủi ro.</a:t>
                </a:r>
              </a:p>
            </p:txBody>
          </p:sp>
          <p:pic>
            <p:nvPicPr>
              <p:cNvPr id="53" name="Graphic 52" descr="Badge Follow with solid fill">
                <a:extLst>
                  <a:ext uri="{FF2B5EF4-FFF2-40B4-BE49-F238E27FC236}">
                    <a16:creationId xmlns:a16="http://schemas.microsoft.com/office/drawing/2014/main" id="{AD8B52E4-E9BB-EB0C-69DD-113FA6947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7809" y="1427510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4C4A5EF-829D-02F7-BFE1-61F099FCB5A1}"/>
              </a:ext>
            </a:extLst>
          </p:cNvPr>
          <p:cNvGrpSpPr/>
          <p:nvPr/>
        </p:nvGrpSpPr>
        <p:grpSpPr>
          <a:xfrm>
            <a:off x="3719339" y="2498229"/>
            <a:ext cx="7762027" cy="1333146"/>
            <a:chOff x="3660994" y="993459"/>
            <a:chExt cx="7762027" cy="133314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F999C18-D44F-156B-9C2D-FD574F4F96D6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59" name="Graphic 58" descr="Single gear with solid fill">
              <a:extLst>
                <a:ext uri="{FF2B5EF4-FFF2-40B4-BE49-F238E27FC236}">
                  <a16:creationId xmlns:a16="http://schemas.microsoft.com/office/drawing/2014/main" id="{C77815EF-EB43-2616-2D65-71546D59357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828F218-FFB2-5898-2461-A7203B428E6C}"/>
                </a:ext>
              </a:extLst>
            </p:cNvPr>
            <p:cNvSpPr txBox="1"/>
            <p:nvPr/>
          </p:nvSpPr>
          <p:spPr>
            <a:xfrm>
              <a:off x="4564413" y="1118662"/>
              <a:ext cx="3892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THANH TOÁN CHÉO &amp; LOYALTY EXCHANGE</a:t>
              </a:r>
              <a:endParaRPr lang="vi-VN" sz="1200" b="1" dirty="0">
                <a:solidFill>
                  <a:srgbClr val="565ADD"/>
                </a:solidFill>
                <a:latin typeface="Roboto" pitchFamily="2" charset="0"/>
                <a:ea typeface="Roboto" pitchFamily="2" charset="0"/>
              </a:endParaRPr>
            </a:p>
          </p:txBody>
        </p:sp>
        <p:pic>
          <p:nvPicPr>
            <p:cNvPr id="62" name="Graphic 61" descr="Arrow Right with solid fill">
              <a:extLst>
                <a:ext uri="{FF2B5EF4-FFF2-40B4-BE49-F238E27FC236}">
                  <a16:creationId xmlns:a16="http://schemas.microsoft.com/office/drawing/2014/main" id="{57EBF59D-F1CC-862E-13F2-B3FB88ADA5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60994" y="1740150"/>
              <a:ext cx="914400" cy="586455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DCF4644-AF3F-0C4C-7865-4DD0DEF7DE27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Giao dịch tính phí/transaction.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D122A2B-EB96-13A5-9213-280FFEAF809C}"/>
                </a:ext>
              </a:extLst>
            </p:cNvPr>
            <p:cNvGrpSpPr/>
            <p:nvPr/>
          </p:nvGrpSpPr>
          <p:grpSpPr>
            <a:xfrm>
              <a:off x="4678878" y="1367512"/>
              <a:ext cx="6744143" cy="276999"/>
              <a:chOff x="4497809" y="1368552"/>
              <a:chExt cx="6744143" cy="276999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A13EFBB-00A0-57CE-D7F5-24A4A5456828}"/>
                  </a:ext>
                </a:extLst>
              </p:cNvPr>
              <p:cNvSpPr txBox="1"/>
              <p:nvPr/>
            </p:nvSpPr>
            <p:spPr>
              <a:xfrm>
                <a:off x="4656891" y="1368552"/>
                <a:ext cx="658506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Liên kết nhiều cửa hàng/merchant để quy đổi điểm và thanh toán liên thông qua Trusted Pay.</a:t>
                </a:r>
              </a:p>
            </p:txBody>
          </p:sp>
          <p:pic>
            <p:nvPicPr>
              <p:cNvPr id="66" name="Graphic 65" descr="Badge Follow with solid fill">
                <a:extLst>
                  <a:ext uri="{FF2B5EF4-FFF2-40B4-BE49-F238E27FC236}">
                    <a16:creationId xmlns:a16="http://schemas.microsoft.com/office/drawing/2014/main" id="{5587BD9C-2D84-75A5-17A1-A115B9422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7809" y="1427510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7B41A6-F4B3-A8B5-D3FD-5A1BE40E5204}"/>
              </a:ext>
            </a:extLst>
          </p:cNvPr>
          <p:cNvGrpSpPr/>
          <p:nvPr/>
        </p:nvGrpSpPr>
        <p:grpSpPr>
          <a:xfrm>
            <a:off x="3719339" y="3911340"/>
            <a:ext cx="7309725" cy="1333146"/>
            <a:chOff x="3660994" y="993459"/>
            <a:chExt cx="7309725" cy="133314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4C7CAEB-163A-6DFA-6469-63C47DC14EA3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72" name="Graphic 71" descr="Single gear with solid fill">
              <a:extLst>
                <a:ext uri="{FF2B5EF4-FFF2-40B4-BE49-F238E27FC236}">
                  <a16:creationId xmlns:a16="http://schemas.microsoft.com/office/drawing/2014/main" id="{5A5FAD58-6AF7-BCF8-21EF-1B4139E1D5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A65B686-F025-6898-CE09-60528FE73938}"/>
                </a:ext>
              </a:extLst>
            </p:cNvPr>
            <p:cNvSpPr txBox="1"/>
            <p:nvPr/>
          </p:nvSpPr>
          <p:spPr>
            <a:xfrm>
              <a:off x="4564413" y="1118662"/>
              <a:ext cx="3892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E-PROCUREMENT / B2B BILLING</a:t>
              </a:r>
            </a:p>
          </p:txBody>
        </p:sp>
        <p:pic>
          <p:nvPicPr>
            <p:cNvPr id="78" name="Graphic 77" descr="Arrow Right with solid fill">
              <a:extLst>
                <a:ext uri="{FF2B5EF4-FFF2-40B4-BE49-F238E27FC236}">
                  <a16:creationId xmlns:a16="http://schemas.microsoft.com/office/drawing/2014/main" id="{2C7F42F2-DFF8-EF57-15F4-021380696E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60994" y="1740150"/>
              <a:ext cx="914400" cy="586455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FC309A4-A2A2-86B3-72F8-6BE49089C9BC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en-US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Doanh thu theo volume giao dịch.</a:t>
              </a:r>
              <a:endParaRPr lang="vi-VN" sz="1200" dirty="0">
                <a:solidFill>
                  <a:srgbClr val="565ADD"/>
                </a:solidFill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96FD350-8492-3829-B02B-3170B8388FE9}"/>
                </a:ext>
              </a:extLst>
            </p:cNvPr>
            <p:cNvGrpSpPr/>
            <p:nvPr/>
          </p:nvGrpSpPr>
          <p:grpSpPr>
            <a:xfrm>
              <a:off x="4678878" y="1367512"/>
              <a:ext cx="6291841" cy="276999"/>
              <a:chOff x="4497809" y="1368552"/>
              <a:chExt cx="6291841" cy="276999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7F451F1-9D10-5D00-E2C2-88535F14765F}"/>
                  </a:ext>
                </a:extLst>
              </p:cNvPr>
              <p:cNvSpPr txBox="1"/>
              <p:nvPr/>
            </p:nvSpPr>
            <p:spPr>
              <a:xfrm>
                <a:off x="4656891" y="1368552"/>
                <a:ext cx="6132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Mở rộng sang mô hình B2B: doanh nghiệp đặt hàng, nhận hóa đơn và đối soát qua API.</a:t>
                </a:r>
              </a:p>
            </p:txBody>
          </p:sp>
          <p:pic>
            <p:nvPicPr>
              <p:cNvPr id="82" name="Graphic 81" descr="Badge Follow with solid fill">
                <a:extLst>
                  <a:ext uri="{FF2B5EF4-FFF2-40B4-BE49-F238E27FC236}">
                    <a16:creationId xmlns:a16="http://schemas.microsoft.com/office/drawing/2014/main" id="{0B64428D-9050-622B-5C9B-4FEE169FF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7809" y="1427510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587195D-0B65-DBD3-93F1-D7ED365041E9}"/>
              </a:ext>
            </a:extLst>
          </p:cNvPr>
          <p:cNvGrpSpPr/>
          <p:nvPr/>
        </p:nvGrpSpPr>
        <p:grpSpPr>
          <a:xfrm>
            <a:off x="-2025833" y="1653949"/>
            <a:ext cx="1603098" cy="4223617"/>
            <a:chOff x="435323" y="1737856"/>
            <a:chExt cx="1603098" cy="422361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6677D03-2E40-814C-A5AB-B2C2A65FDB46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913CE9DB-F3B8-A172-64F0-050EFBC57248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89" name="Teardrop 88">
                  <a:extLst>
                    <a:ext uri="{FF2B5EF4-FFF2-40B4-BE49-F238E27FC236}">
                      <a16:creationId xmlns:a16="http://schemas.microsoft.com/office/drawing/2014/main" id="{8C61101B-6982-842A-46B9-A6001AC20436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FAA2F057-3EE7-1764-1593-0B392D2ECED6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91" name="Teardrop 90">
                  <a:extLst>
                    <a:ext uri="{FF2B5EF4-FFF2-40B4-BE49-F238E27FC236}">
                      <a16:creationId xmlns:a16="http://schemas.microsoft.com/office/drawing/2014/main" id="{EDC7C730-AD2A-5DB4-EF2C-3CF74F56D152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E8A13CBD-6B1B-6681-2D87-E7DE2EB3AF2E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251B8C6-B7C7-C2AC-F2EE-4B54C72A5308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9C9FE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(2027 – 2028)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FE5E8EE-7DFB-1FBD-CB02-0C711C6736DE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2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AED29DE-A469-A423-C7F4-A6867C50EB22}"/>
              </a:ext>
            </a:extLst>
          </p:cNvPr>
          <p:cNvGrpSpPr/>
          <p:nvPr/>
        </p:nvGrpSpPr>
        <p:grpSpPr>
          <a:xfrm>
            <a:off x="13142397" y="1719566"/>
            <a:ext cx="1603098" cy="4223617"/>
            <a:chOff x="435323" y="1737856"/>
            <a:chExt cx="1603098" cy="4223617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42187DD2-96C2-3A39-7903-522A7888DBDD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A2A2B508-C47D-0155-2EB9-BF1A2C99F70E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98" name="Teardrop 97">
                  <a:extLst>
                    <a:ext uri="{FF2B5EF4-FFF2-40B4-BE49-F238E27FC236}">
                      <a16:creationId xmlns:a16="http://schemas.microsoft.com/office/drawing/2014/main" id="{FE1AF37C-6E68-77ED-514F-7FC390107108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CDFEB6E2-4C8C-4A6D-BCA2-B115DB7CA5A7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100" name="Teardrop 99">
                  <a:extLst>
                    <a:ext uri="{FF2B5EF4-FFF2-40B4-BE49-F238E27FC236}">
                      <a16:creationId xmlns:a16="http://schemas.microsoft.com/office/drawing/2014/main" id="{98CC5988-3CA0-8D35-979A-076148FFEA3D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4123A0A-EE23-C00F-4B85-DA2721F4DD6D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F71592A-946B-7155-7C8C-98BC2DFB9237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37207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(2028 trở đi)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29ACECA-A34F-965F-D4EA-FA202C4C1805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4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2166907-0BAA-65AB-FCC6-2F487FF24D6F}"/>
              </a:ext>
            </a:extLst>
          </p:cNvPr>
          <p:cNvGrpSpPr/>
          <p:nvPr/>
        </p:nvGrpSpPr>
        <p:grpSpPr>
          <a:xfrm>
            <a:off x="-4894697" y="1978579"/>
            <a:ext cx="1603098" cy="4223617"/>
            <a:chOff x="435323" y="1737856"/>
            <a:chExt cx="1603098" cy="4223617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CFA2C82-B1A6-64AB-821E-341C267FEA27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44AEAE7C-B84F-3477-9492-C35BBC52C354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107" name="Teardrop 106">
                  <a:extLst>
                    <a:ext uri="{FF2B5EF4-FFF2-40B4-BE49-F238E27FC236}">
                      <a16:creationId xmlns:a16="http://schemas.microsoft.com/office/drawing/2014/main" id="{8401A15C-9F63-269F-4932-D608D0C3408D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03FB4261-C712-F420-5BE9-88BB0B9AAB2C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109" name="Teardrop 108">
                  <a:extLst>
                    <a:ext uri="{FF2B5EF4-FFF2-40B4-BE49-F238E27FC236}">
                      <a16:creationId xmlns:a16="http://schemas.microsoft.com/office/drawing/2014/main" id="{D6AEEDBE-403F-6D34-7564-DE1B2DCE1B96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3ABFC27-EB39-F645-6FDA-53C3509D11A2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03A9C58-E5B7-8D74-2059-E38D4B9EC4AF}"/>
                </a:ext>
              </a:extLst>
            </p:cNvPr>
            <p:cNvSpPr txBox="1"/>
            <p:nvPr/>
          </p:nvSpPr>
          <p:spPr>
            <a:xfrm>
              <a:off x="478065" y="3786694"/>
              <a:ext cx="1531129" cy="338554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(2026 – 2027)</a:t>
              </a:r>
              <a:endPara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3967821-D13E-555A-5998-EB95E235D17C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1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7810D-DCBB-9B7D-1038-D1D02DEE2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95AA09-5262-6CBA-A927-2B38FE44F5B5}"/>
              </a:ext>
            </a:extLst>
          </p:cNvPr>
          <p:cNvGrpSpPr/>
          <p:nvPr/>
        </p:nvGrpSpPr>
        <p:grpSpPr>
          <a:xfrm>
            <a:off x="116259" y="118644"/>
            <a:ext cx="10575884" cy="578856"/>
            <a:chOff x="252061" y="147286"/>
            <a:chExt cx="10575884" cy="5788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364757-F640-6261-FB95-D8D7F9421FD1}"/>
                </a:ext>
              </a:extLst>
            </p:cNvPr>
            <p:cNvSpPr txBox="1"/>
            <p:nvPr/>
          </p:nvSpPr>
          <p:spPr>
            <a:xfrm>
              <a:off x="888803" y="172144"/>
              <a:ext cx="99391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ROADMAP TRUSTED BILLING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1B60B9-0886-2A2F-0E00-CE63088CE368}"/>
                </a:ext>
              </a:extLst>
            </p:cNvPr>
            <p:cNvGrpSpPr/>
            <p:nvPr/>
          </p:nvGrpSpPr>
          <p:grpSpPr>
            <a:xfrm>
              <a:off x="252061" y="147286"/>
              <a:ext cx="578856" cy="578856"/>
              <a:chOff x="1771650" y="132666"/>
              <a:chExt cx="1143000" cy="1143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53AF74D-CDE4-7C35-CDAD-DA5F0E9564AA}"/>
                  </a:ext>
                </a:extLst>
              </p:cNvPr>
              <p:cNvSpPr/>
              <p:nvPr/>
            </p:nvSpPr>
            <p:spPr>
              <a:xfrm>
                <a:off x="1771650" y="132666"/>
                <a:ext cx="1143000" cy="1143000"/>
              </a:xfrm>
              <a:prstGeom prst="ellips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 descr="Atom with solid fill">
                <a:extLst>
                  <a:ext uri="{FF2B5EF4-FFF2-40B4-BE49-F238E27FC236}">
                    <a16:creationId xmlns:a16="http://schemas.microsoft.com/office/drawing/2014/main" id="{C01FCD29-7673-DC21-FF51-75B237172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1885950" y="232515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0337CC0-16E3-40E5-35B9-2A1E4818D4FB}"/>
              </a:ext>
            </a:extLst>
          </p:cNvPr>
          <p:cNvGrpSpPr/>
          <p:nvPr/>
        </p:nvGrpSpPr>
        <p:grpSpPr>
          <a:xfrm>
            <a:off x="908834" y="1543725"/>
            <a:ext cx="1603098" cy="4223617"/>
            <a:chOff x="435323" y="1737856"/>
            <a:chExt cx="1603098" cy="422361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6DE10EF-8CFA-0794-EE25-984DE4E9DDCB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ED14605-7D56-0D6B-EE0F-ECDC710E087A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16" name="Teardrop 15">
                  <a:extLst>
                    <a:ext uri="{FF2B5EF4-FFF2-40B4-BE49-F238E27FC236}">
                      <a16:creationId xmlns:a16="http://schemas.microsoft.com/office/drawing/2014/main" id="{45802625-C641-CB5C-B55C-D9C9190A4D1E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A5648DD-6686-0863-FC3B-C35454289498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18" name="Teardrop 17">
                  <a:extLst>
                    <a:ext uri="{FF2B5EF4-FFF2-40B4-BE49-F238E27FC236}">
                      <a16:creationId xmlns:a16="http://schemas.microsoft.com/office/drawing/2014/main" id="{D9ED91F9-C326-AB27-1F92-206092DEFCD9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B036829-B802-E60F-EFD2-1CB9A833A54F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556E408-7880-FCE8-73C3-67741886A95B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37207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(2030 trở đi)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820937B-C361-57BA-95FA-F4E8ABC3969E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A713254-98BC-BC9E-21F5-70AEA8D76E5E}"/>
              </a:ext>
            </a:extLst>
          </p:cNvPr>
          <p:cNvGrpSpPr/>
          <p:nvPr/>
        </p:nvGrpSpPr>
        <p:grpSpPr>
          <a:xfrm>
            <a:off x="-995881" y="5425650"/>
            <a:ext cx="14467437" cy="1409075"/>
            <a:chOff x="-3018" y="4164146"/>
            <a:chExt cx="12195018" cy="171533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3358A35-824C-9DE0-59F3-FB699491E64F}"/>
                </a:ext>
              </a:extLst>
            </p:cNvPr>
            <p:cNvSpPr/>
            <p:nvPr/>
          </p:nvSpPr>
          <p:spPr>
            <a:xfrm>
              <a:off x="-3018" y="4164146"/>
              <a:ext cx="12192000" cy="955562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210BAE7-FBF2-8096-CF5C-BC9CB9D79D96}"/>
                </a:ext>
              </a:extLst>
            </p:cNvPr>
            <p:cNvSpPr/>
            <p:nvPr/>
          </p:nvSpPr>
          <p:spPr>
            <a:xfrm>
              <a:off x="0" y="4555920"/>
              <a:ext cx="12192000" cy="888233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9C9FE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08498E5-63E4-86EF-C831-0FC6AC6C6EB1}"/>
                </a:ext>
              </a:extLst>
            </p:cNvPr>
            <p:cNvSpPr/>
            <p:nvPr/>
          </p:nvSpPr>
          <p:spPr>
            <a:xfrm>
              <a:off x="-3018" y="4745024"/>
              <a:ext cx="12192000" cy="1134455"/>
            </a:xfrm>
            <a:custGeom>
              <a:avLst/>
              <a:gdLst>
                <a:gd name="connsiteX0" fmla="*/ 0 w 12946455"/>
                <a:gd name="connsiteY0" fmla="*/ 1316491 h 1714848"/>
                <a:gd name="connsiteX1" fmla="*/ 3530851 w 12946455"/>
                <a:gd name="connsiteY1" fmla="*/ 139540 h 1714848"/>
                <a:gd name="connsiteX2" fmla="*/ 7396681 w 12946455"/>
                <a:gd name="connsiteY2" fmla="*/ 1714843 h 1714848"/>
                <a:gd name="connsiteX3" fmla="*/ 11850986 w 12946455"/>
                <a:gd name="connsiteY3" fmla="*/ 157647 h 1714848"/>
                <a:gd name="connsiteX4" fmla="*/ 12946455 w 12946455"/>
                <a:gd name="connsiteY4" fmla="*/ 58059 h 171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46455" h="1714848">
                  <a:moveTo>
                    <a:pt x="0" y="1316491"/>
                  </a:moveTo>
                  <a:cubicBezTo>
                    <a:pt x="1149035" y="694819"/>
                    <a:pt x="2298071" y="73148"/>
                    <a:pt x="3530851" y="139540"/>
                  </a:cubicBezTo>
                  <a:cubicBezTo>
                    <a:pt x="4763631" y="205932"/>
                    <a:pt x="6009992" y="1711825"/>
                    <a:pt x="7396681" y="1714843"/>
                  </a:cubicBezTo>
                  <a:cubicBezTo>
                    <a:pt x="8783370" y="1717861"/>
                    <a:pt x="10926024" y="433778"/>
                    <a:pt x="11850986" y="157647"/>
                  </a:cubicBezTo>
                  <a:cubicBezTo>
                    <a:pt x="12775948" y="-118484"/>
                    <a:pt x="12757841" y="50515"/>
                    <a:pt x="12946455" y="58059"/>
                  </a:cubicBezTo>
                </a:path>
              </a:pathLst>
            </a:custGeom>
            <a:noFill/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9CE16A-CC43-AFD8-3B42-0868D95FC433}"/>
              </a:ext>
            </a:extLst>
          </p:cNvPr>
          <p:cNvGrpSpPr/>
          <p:nvPr/>
        </p:nvGrpSpPr>
        <p:grpSpPr>
          <a:xfrm>
            <a:off x="3660994" y="1061856"/>
            <a:ext cx="7969240" cy="1333146"/>
            <a:chOff x="3660994" y="993459"/>
            <a:chExt cx="7969240" cy="13331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C5025B5-2F1A-457B-B977-1005DEDBB906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14" name="Graphic 13" descr="Single gear with solid fill">
              <a:extLst>
                <a:ext uri="{FF2B5EF4-FFF2-40B4-BE49-F238E27FC236}">
                  <a16:creationId xmlns:a16="http://schemas.microsoft.com/office/drawing/2014/main" id="{71C1509B-47D0-8AA2-48AB-2813DF05CC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1927FC-78FD-29F9-5AEB-76FC27E7593D}"/>
                </a:ext>
              </a:extLst>
            </p:cNvPr>
            <p:cNvSpPr txBox="1"/>
            <p:nvPr/>
          </p:nvSpPr>
          <p:spPr>
            <a:xfrm>
              <a:off x="4564413" y="1118662"/>
              <a:ext cx="3892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OPEN BANKING &amp; CREDIT SCORING</a:t>
              </a:r>
            </a:p>
          </p:txBody>
        </p:sp>
        <p:pic>
          <p:nvPicPr>
            <p:cNvPr id="49" name="Graphic 48" descr="Arrow Right with solid fill">
              <a:extLst>
                <a:ext uri="{FF2B5EF4-FFF2-40B4-BE49-F238E27FC236}">
                  <a16:creationId xmlns:a16="http://schemas.microsoft.com/office/drawing/2014/main" id="{75568058-1C0D-B341-D7F8-A671BF5711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60994" y="1740150"/>
              <a:ext cx="914400" cy="58645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A48CD48-B192-FCBC-B276-82E0F4EEE115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en-US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Revenue share với ngân hàng.</a:t>
              </a:r>
              <a:endParaRPr lang="vi-VN" sz="1200" dirty="0">
                <a:solidFill>
                  <a:srgbClr val="565ADD"/>
                </a:solidFill>
                <a:latin typeface="Roboto" pitchFamily="2" charset="0"/>
                <a:ea typeface="Roboto" pitchFamily="2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34868AE-E5E3-C2C1-79CD-1AC3EF4BA1F9}"/>
                </a:ext>
              </a:extLst>
            </p:cNvPr>
            <p:cNvGrpSpPr/>
            <p:nvPr/>
          </p:nvGrpSpPr>
          <p:grpSpPr>
            <a:xfrm>
              <a:off x="4678878" y="1367512"/>
              <a:ext cx="6951356" cy="276999"/>
              <a:chOff x="4497809" y="1368552"/>
              <a:chExt cx="6951356" cy="276999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80D788B-B88D-1A54-94B5-B06209612420}"/>
                  </a:ext>
                </a:extLst>
              </p:cNvPr>
              <p:cNvSpPr txBox="1"/>
              <p:nvPr/>
            </p:nvSpPr>
            <p:spPr>
              <a:xfrm>
                <a:off x="4656891" y="1368552"/>
                <a:ext cx="679227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Phân tích lịch sử hóa đơn để đánh giá tín dụng và đề xuất vay vốn nhanh (liên kết ngân hàng).</a:t>
                </a:r>
              </a:p>
            </p:txBody>
          </p:sp>
          <p:pic>
            <p:nvPicPr>
              <p:cNvPr id="53" name="Graphic 52" descr="Badge Follow with solid fill">
                <a:extLst>
                  <a:ext uri="{FF2B5EF4-FFF2-40B4-BE49-F238E27FC236}">
                    <a16:creationId xmlns:a16="http://schemas.microsoft.com/office/drawing/2014/main" id="{74D64816-BB9D-603C-F302-C85D4C899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7809" y="1427510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61BF92D-EC3A-0C5F-2774-CF1494B8E76D}"/>
              </a:ext>
            </a:extLst>
          </p:cNvPr>
          <p:cNvGrpSpPr/>
          <p:nvPr/>
        </p:nvGrpSpPr>
        <p:grpSpPr>
          <a:xfrm>
            <a:off x="3660994" y="3911340"/>
            <a:ext cx="7309725" cy="1333146"/>
            <a:chOff x="3660994" y="993459"/>
            <a:chExt cx="7309725" cy="133314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0AAC731-12D8-20D1-865C-3C7EC23D2D4B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72" name="Graphic 71" descr="Single gear with solid fill">
              <a:extLst>
                <a:ext uri="{FF2B5EF4-FFF2-40B4-BE49-F238E27FC236}">
                  <a16:creationId xmlns:a16="http://schemas.microsoft.com/office/drawing/2014/main" id="{5CB883D1-4D93-AB04-FA61-3961E3D4B2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94B53D6-9D0A-67CE-9192-CF07F5718C72}"/>
                </a:ext>
              </a:extLst>
            </p:cNvPr>
            <p:cNvSpPr txBox="1"/>
            <p:nvPr/>
          </p:nvSpPr>
          <p:spPr>
            <a:xfrm>
              <a:off x="4564413" y="1118662"/>
              <a:ext cx="38925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MARKETPLACE &amp; API HUB</a:t>
              </a:r>
            </a:p>
          </p:txBody>
        </p:sp>
        <p:pic>
          <p:nvPicPr>
            <p:cNvPr id="78" name="Graphic 77" descr="Arrow Right with solid fill">
              <a:extLst>
                <a:ext uri="{FF2B5EF4-FFF2-40B4-BE49-F238E27FC236}">
                  <a16:creationId xmlns:a16="http://schemas.microsoft.com/office/drawing/2014/main" id="{1D88014E-C121-0495-7F14-58AE581BC8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60994" y="1740150"/>
              <a:ext cx="914400" cy="586455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87774A4-3CF2-0969-90C3-2AD85C80A50A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Phí nền tảng (Platform fee).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BDCA0CE-9841-164B-481F-28CF670BCDC6}"/>
                </a:ext>
              </a:extLst>
            </p:cNvPr>
            <p:cNvGrpSpPr/>
            <p:nvPr/>
          </p:nvGrpSpPr>
          <p:grpSpPr>
            <a:xfrm>
              <a:off x="4678878" y="1367512"/>
              <a:ext cx="6291841" cy="276999"/>
              <a:chOff x="4497809" y="1368552"/>
              <a:chExt cx="6291841" cy="276999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4729D2A-4CBC-2A6C-0545-B5ACE15BBE35}"/>
                  </a:ext>
                </a:extLst>
              </p:cNvPr>
              <p:cNvSpPr txBox="1"/>
              <p:nvPr/>
            </p:nvSpPr>
            <p:spPr>
              <a:xfrm>
                <a:off x="4656891" y="1368552"/>
                <a:ext cx="6132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Cho phép bên thứ ba xây dựng ứng dụng trên nền Trusted Billing (Billing SDK, API Hub).</a:t>
                </a:r>
              </a:p>
            </p:txBody>
          </p:sp>
          <p:pic>
            <p:nvPicPr>
              <p:cNvPr id="82" name="Graphic 81" descr="Badge Follow with solid fill">
                <a:extLst>
                  <a:ext uri="{FF2B5EF4-FFF2-40B4-BE49-F238E27FC236}">
                    <a16:creationId xmlns:a16="http://schemas.microsoft.com/office/drawing/2014/main" id="{3B3EC75F-FD5E-085B-CAE2-118B76FEA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7809" y="1427510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14C784-D063-F045-8DD2-86A18DAB5A12}"/>
              </a:ext>
            </a:extLst>
          </p:cNvPr>
          <p:cNvGrpSpPr/>
          <p:nvPr/>
        </p:nvGrpSpPr>
        <p:grpSpPr>
          <a:xfrm>
            <a:off x="3660994" y="2482982"/>
            <a:ext cx="7304696" cy="1340379"/>
            <a:chOff x="3660994" y="991100"/>
            <a:chExt cx="7304696" cy="13403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F251155-AD8C-4495-2121-637E5E12FF02}"/>
                </a:ext>
              </a:extLst>
            </p:cNvPr>
            <p:cNvSpPr/>
            <p:nvPr/>
          </p:nvSpPr>
          <p:spPr>
            <a:xfrm>
              <a:off x="3675707" y="1023042"/>
              <a:ext cx="787651" cy="778598"/>
            </a:xfrm>
            <a:prstGeom prst="roundRect">
              <a:avLst/>
            </a:prstGeom>
            <a:solidFill>
              <a:srgbClr val="F7F5FF"/>
            </a:solidFill>
            <a:ln>
              <a:solidFill>
                <a:srgbClr val="433DB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2" name="Graphic 21" descr="Single gear with solid fill">
              <a:extLst>
                <a:ext uri="{FF2B5EF4-FFF2-40B4-BE49-F238E27FC236}">
                  <a16:creationId xmlns:a16="http://schemas.microsoft.com/office/drawing/2014/main" id="{A5D6CE8B-52EA-6D97-9BD6-B3DBD208C08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60994" y="993459"/>
              <a:ext cx="817075" cy="8170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1953DC-1CF2-8365-5B16-702A3F8DA10C}"/>
                </a:ext>
              </a:extLst>
            </p:cNvPr>
            <p:cNvSpPr txBox="1"/>
            <p:nvPr/>
          </p:nvSpPr>
          <p:spPr>
            <a:xfrm>
              <a:off x="4559384" y="991100"/>
              <a:ext cx="3041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200" b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TAX INTELLIGENCE / COMPLIANCE HUB</a:t>
              </a:r>
            </a:p>
          </p:txBody>
        </p:sp>
        <p:pic>
          <p:nvPicPr>
            <p:cNvPr id="24" name="Graphic 23" descr="Arrow Right with solid fill">
              <a:extLst>
                <a:ext uri="{FF2B5EF4-FFF2-40B4-BE49-F238E27FC236}">
                  <a16:creationId xmlns:a16="http://schemas.microsoft.com/office/drawing/2014/main" id="{CFAFA914-02BF-9FD2-2FE0-02F6CF5825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70678" y="1748885"/>
              <a:ext cx="914400" cy="58259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ED0EA0-066D-B994-077E-E3EF0CDF2D53}"/>
                </a:ext>
              </a:extLst>
            </p:cNvPr>
            <p:cNvSpPr txBox="1"/>
            <p:nvPr/>
          </p:nvSpPr>
          <p:spPr>
            <a:xfrm>
              <a:off x="4590107" y="1898672"/>
              <a:ext cx="5957347" cy="276999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200" b="1" i="1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Mô hình doanh thu: </a:t>
              </a:r>
              <a:r>
                <a:rPr lang="vi-VN" sz="1200" dirty="0">
                  <a:solidFill>
                    <a:srgbClr val="565ADD"/>
                  </a:solidFill>
                  <a:latin typeface="Roboto" pitchFamily="2" charset="0"/>
                  <a:ea typeface="Roboto" pitchFamily="2" charset="0"/>
                </a:rPr>
                <a:t>Add-on cho doanh nghiệp lớn.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631702E-B923-FF9E-B6B8-3BFF57178D3E}"/>
                </a:ext>
              </a:extLst>
            </p:cNvPr>
            <p:cNvGrpSpPr/>
            <p:nvPr/>
          </p:nvGrpSpPr>
          <p:grpSpPr>
            <a:xfrm>
              <a:off x="4673849" y="1239950"/>
              <a:ext cx="6291841" cy="276999"/>
              <a:chOff x="4492780" y="1240990"/>
              <a:chExt cx="6291841" cy="27699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B9D2642-AB6D-B0D9-00FB-0F4FE524346B}"/>
                  </a:ext>
                </a:extLst>
              </p:cNvPr>
              <p:cNvSpPr txBox="1"/>
              <p:nvPr/>
            </p:nvSpPr>
            <p:spPr>
              <a:xfrm>
                <a:off x="4651862" y="1240990"/>
                <a:ext cx="6132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Kết nối trực tiếp với Tổng cục Thuế (TCT).</a:t>
                </a:r>
              </a:p>
            </p:txBody>
          </p:sp>
          <p:pic>
            <p:nvPicPr>
              <p:cNvPr id="32" name="Graphic 31" descr="Badge Follow with solid fill">
                <a:extLst>
                  <a:ext uri="{FF2B5EF4-FFF2-40B4-BE49-F238E27FC236}">
                    <a16:creationId xmlns:a16="http://schemas.microsoft.com/office/drawing/2014/main" id="{40C46BA2-2E49-7D8A-A924-2626F8416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492780" y="1299948"/>
                <a:ext cx="159082" cy="159082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5955F94-264E-8E6F-A49B-F2C2E03F3A1F}"/>
                </a:ext>
              </a:extLst>
            </p:cNvPr>
            <p:cNvGrpSpPr/>
            <p:nvPr/>
          </p:nvGrpSpPr>
          <p:grpSpPr>
            <a:xfrm>
              <a:off x="4673849" y="1481713"/>
              <a:ext cx="6116429" cy="276999"/>
              <a:chOff x="4673849" y="1481713"/>
              <a:chExt cx="6116429" cy="27699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B7297EE-7808-91CF-AC9F-B60D91D43A76}"/>
                  </a:ext>
                </a:extLst>
              </p:cNvPr>
              <p:cNvSpPr txBox="1"/>
              <p:nvPr/>
            </p:nvSpPr>
            <p:spPr>
              <a:xfrm>
                <a:off x="4832931" y="1481713"/>
                <a:ext cx="59573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200" dirty="0">
                    <a:solidFill>
                      <a:srgbClr val="565ADD"/>
                    </a:solidFill>
                    <a:latin typeface="Roboto" pitchFamily="2" charset="0"/>
                    <a:ea typeface="Roboto" pitchFamily="2" charset="0"/>
                  </a:rPr>
                  <a:t>Hỗ trợ kiểm tra tuân thủ, cảnh báo rủi ro sai hóa đơn.</a:t>
                </a:r>
              </a:p>
            </p:txBody>
          </p:sp>
          <p:pic>
            <p:nvPicPr>
              <p:cNvPr id="29" name="Graphic 28" descr="Badge Follow with solid fill">
                <a:extLst>
                  <a:ext uri="{FF2B5EF4-FFF2-40B4-BE49-F238E27FC236}">
                    <a16:creationId xmlns:a16="http://schemas.microsoft.com/office/drawing/2014/main" id="{CA0A66B8-8390-FCB3-83F5-992168F5E2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673849" y="1543725"/>
                <a:ext cx="159082" cy="159082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634E7D-FEAD-65B8-4726-570888636049}"/>
              </a:ext>
            </a:extLst>
          </p:cNvPr>
          <p:cNvGrpSpPr/>
          <p:nvPr/>
        </p:nvGrpSpPr>
        <p:grpSpPr>
          <a:xfrm>
            <a:off x="-1973496" y="1506998"/>
            <a:ext cx="1603098" cy="4223617"/>
            <a:chOff x="435323" y="1737856"/>
            <a:chExt cx="1603098" cy="422361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D2EA10-356F-2034-70D8-66DE464E172E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5EEBEE4-4DAF-E131-A6B6-7D1BFD1CFF9A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41" name="Teardrop 40">
                  <a:extLst>
                    <a:ext uri="{FF2B5EF4-FFF2-40B4-BE49-F238E27FC236}">
                      <a16:creationId xmlns:a16="http://schemas.microsoft.com/office/drawing/2014/main" id="{F88B357A-CD6D-62C0-9E70-BB9D909EC437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7CE7D61-E9BA-563B-B248-CA515096082D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43" name="Teardrop 42">
                  <a:extLst>
                    <a:ext uri="{FF2B5EF4-FFF2-40B4-BE49-F238E27FC236}">
                      <a16:creationId xmlns:a16="http://schemas.microsoft.com/office/drawing/2014/main" id="{25E6E899-2C35-571B-1CD2-0BEE353F9CDA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66479D1-F451-2CBF-E93E-E87D8A043BC8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3C1BA5D-5FF9-B2DC-1A9B-5DDF876B511C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433DB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(2028 – 2029)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AB62B6-1B51-4BBE-FAED-22D3EDB292D7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68A380-7554-805E-AFF8-63BCAB412B9A}"/>
              </a:ext>
            </a:extLst>
          </p:cNvPr>
          <p:cNvGrpSpPr/>
          <p:nvPr/>
        </p:nvGrpSpPr>
        <p:grpSpPr>
          <a:xfrm>
            <a:off x="-4908163" y="1617222"/>
            <a:ext cx="1603098" cy="4223617"/>
            <a:chOff x="435323" y="1737856"/>
            <a:chExt cx="1603098" cy="422361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B6EC600-7D2F-84A9-7105-5E5D71123EC3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63113FA8-652D-BFC4-60A6-5D851C8C34B3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57" name="Teardrop 56">
                  <a:extLst>
                    <a:ext uri="{FF2B5EF4-FFF2-40B4-BE49-F238E27FC236}">
                      <a16:creationId xmlns:a16="http://schemas.microsoft.com/office/drawing/2014/main" id="{5FBDBCD8-158D-BBD8-C339-C92EF26789E2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BB82EBC-8562-73EB-8A7D-F35FCE64DD3D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69" name="Teardrop 68">
                  <a:extLst>
                    <a:ext uri="{FF2B5EF4-FFF2-40B4-BE49-F238E27FC236}">
                      <a16:creationId xmlns:a16="http://schemas.microsoft.com/office/drawing/2014/main" id="{B86409C7-EDCB-015F-895C-DCD9469BA999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5B1681A-741B-532C-138E-9675EED93478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9F182D-0D05-2A67-2DB1-5DA3CA12539D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9C9FE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(2027 – 2028)</a:t>
              </a:r>
              <a:endParaRPr lang="en-US" sz="1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8F2769D-2CF8-81AE-D6EB-F786DD99EEE1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2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7ED897E-5FD7-B8EB-FB23-FAF3BB956B32}"/>
              </a:ext>
            </a:extLst>
          </p:cNvPr>
          <p:cNvGrpSpPr/>
          <p:nvPr/>
        </p:nvGrpSpPr>
        <p:grpSpPr>
          <a:xfrm>
            <a:off x="-7777027" y="1941852"/>
            <a:ext cx="1603098" cy="4223617"/>
            <a:chOff x="435323" y="1737856"/>
            <a:chExt cx="1603098" cy="4223617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19B9D03-3A7E-1034-B1D8-A30073607AEA}"/>
                </a:ext>
              </a:extLst>
            </p:cNvPr>
            <p:cNvGrpSpPr/>
            <p:nvPr/>
          </p:nvGrpSpPr>
          <p:grpSpPr>
            <a:xfrm>
              <a:off x="435323" y="1737856"/>
              <a:ext cx="1603098" cy="4223617"/>
              <a:chOff x="977141" y="1595165"/>
              <a:chExt cx="1603098" cy="4223617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4A792500-C862-A644-9A86-D977E05B8C77}"/>
                  </a:ext>
                </a:extLst>
              </p:cNvPr>
              <p:cNvGrpSpPr/>
              <p:nvPr/>
            </p:nvGrpSpPr>
            <p:grpSpPr>
              <a:xfrm>
                <a:off x="977141" y="1595165"/>
                <a:ext cx="1603098" cy="1646167"/>
                <a:chOff x="1402653" y="1596168"/>
                <a:chExt cx="1628031" cy="1646167"/>
              </a:xfrm>
            </p:grpSpPr>
            <p:sp>
              <p:nvSpPr>
                <p:cNvPr id="83" name="Teardrop 82">
                  <a:extLst>
                    <a:ext uri="{FF2B5EF4-FFF2-40B4-BE49-F238E27FC236}">
                      <a16:creationId xmlns:a16="http://schemas.microsoft.com/office/drawing/2014/main" id="{0BE4CDC2-1701-E34C-C384-6DF8BF3B811E}"/>
                    </a:ext>
                  </a:extLst>
                </p:cNvPr>
                <p:cNvSpPr/>
                <p:nvPr/>
              </p:nvSpPr>
              <p:spPr>
                <a:xfrm rot="8070683">
                  <a:off x="1393585" y="1605236"/>
                  <a:ext cx="1646167" cy="1628031"/>
                </a:xfrm>
                <a:prstGeom prst="teardrop">
                  <a:avLst/>
                </a:prstGeom>
                <a:solidFill>
                  <a:srgbClr val="433D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AF4D04F-0CDC-103F-D17C-C25942D4D97B}"/>
                    </a:ext>
                  </a:extLst>
                </p:cNvPr>
                <p:cNvSpPr txBox="1"/>
                <p:nvPr/>
              </p:nvSpPr>
              <p:spPr>
                <a:xfrm>
                  <a:off x="1446060" y="2020514"/>
                  <a:ext cx="150851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GIAI ĐOẠN </a:t>
                  </a:r>
                </a:p>
              </p:txBody>
            </p:sp>
            <p:sp>
              <p:nvSpPr>
                <p:cNvPr id="85" name="Teardrop 84">
                  <a:extLst>
                    <a:ext uri="{FF2B5EF4-FFF2-40B4-BE49-F238E27FC236}">
                      <a16:creationId xmlns:a16="http://schemas.microsoft.com/office/drawing/2014/main" id="{A88E2A74-482F-A1F8-EF53-1873D5E21307}"/>
                    </a:ext>
                  </a:extLst>
                </p:cNvPr>
                <p:cNvSpPr/>
                <p:nvPr/>
              </p:nvSpPr>
              <p:spPr>
                <a:xfrm rot="8070683">
                  <a:off x="1504967" y="1722282"/>
                  <a:ext cx="1403385" cy="1418337"/>
                </a:xfrm>
                <a:prstGeom prst="teardrop">
                  <a:avLst/>
                </a:prstGeom>
                <a:noFill/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EC97C51C-91BB-8719-3022-5E97009ACF9A}"/>
                  </a:ext>
                </a:extLst>
              </p:cNvPr>
              <p:cNvSpPr/>
              <p:nvPr/>
            </p:nvSpPr>
            <p:spPr>
              <a:xfrm>
                <a:off x="1735429" y="3521028"/>
                <a:ext cx="45719" cy="2297754"/>
              </a:xfrm>
              <a:prstGeom prst="rect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BA1DF8B-FF72-9411-5289-C5117352743B}"/>
                </a:ext>
              </a:extLst>
            </p:cNvPr>
            <p:cNvSpPr txBox="1"/>
            <p:nvPr/>
          </p:nvSpPr>
          <p:spPr>
            <a:xfrm>
              <a:off x="523784" y="3786694"/>
              <a:ext cx="1485410" cy="338554"/>
            </a:xfrm>
            <a:prstGeom prst="rect">
              <a:avLst/>
            </a:prstGeom>
            <a:solidFill>
              <a:srgbClr val="F7F5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(2026 – 2027)</a:t>
              </a:r>
              <a:endParaRPr lang="en-US" sz="1000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85698FF-FE8B-DD25-83B4-7CA2A08F01BC}"/>
                </a:ext>
              </a:extLst>
            </p:cNvPr>
            <p:cNvSpPr txBox="1"/>
            <p:nvPr/>
          </p:nvSpPr>
          <p:spPr>
            <a:xfrm>
              <a:off x="478065" y="2394315"/>
              <a:ext cx="14854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9095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3D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AE9514-A734-F832-691B-FA091EEF2314}"/>
              </a:ext>
            </a:extLst>
          </p:cNvPr>
          <p:cNvSpPr txBox="1"/>
          <p:nvPr/>
        </p:nvSpPr>
        <p:spPr>
          <a:xfrm rot="21377013">
            <a:off x="3099268" y="1523222"/>
            <a:ext cx="741758" cy="1169551"/>
          </a:xfrm>
          <a:prstGeom prst="rect">
            <a:avLst/>
          </a:prstGeom>
          <a:noFill/>
          <a:ln>
            <a:solidFill>
              <a:srgbClr val="E0E1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EFF0FF"/>
                </a:solidFill>
                <a:latin typeface="Roboto" pitchFamily="2" charset="0"/>
                <a:ea typeface="Roboto" pitchFamily="2" charset="0"/>
              </a:rPr>
              <a:t>T</a:t>
            </a:r>
            <a:endParaRPr lang="en-US" sz="7000" b="1" dirty="0">
              <a:solidFill>
                <a:srgbClr val="F4A72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23B98-AAF1-781C-8478-956EC54B5DE0}"/>
              </a:ext>
            </a:extLst>
          </p:cNvPr>
          <p:cNvSpPr txBox="1"/>
          <p:nvPr/>
        </p:nvSpPr>
        <p:spPr>
          <a:xfrm>
            <a:off x="4023260" y="1603443"/>
            <a:ext cx="741758" cy="1169551"/>
          </a:xfrm>
          <a:prstGeom prst="rect">
            <a:avLst/>
          </a:prstGeom>
          <a:noFill/>
          <a:ln>
            <a:solidFill>
              <a:srgbClr val="E0E1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EFF0FF"/>
                </a:solidFill>
                <a:latin typeface="Roboto" pitchFamily="2" charset="0"/>
                <a:ea typeface="Roboto" pitchFamily="2" charset="0"/>
              </a:rPr>
              <a:t>H</a:t>
            </a:r>
            <a:endParaRPr lang="en-US" sz="7000" b="1" dirty="0">
              <a:solidFill>
                <a:srgbClr val="F4A72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B69412-0816-3E55-3DC6-0FC413A3F750}"/>
              </a:ext>
            </a:extLst>
          </p:cNvPr>
          <p:cNvSpPr txBox="1"/>
          <p:nvPr/>
        </p:nvSpPr>
        <p:spPr>
          <a:xfrm rot="543199">
            <a:off x="5053868" y="1414604"/>
            <a:ext cx="741758" cy="1169551"/>
          </a:xfrm>
          <a:prstGeom prst="rect">
            <a:avLst/>
          </a:prstGeom>
          <a:noFill/>
          <a:ln>
            <a:solidFill>
              <a:srgbClr val="E0E1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EFF0FF"/>
                </a:solidFill>
                <a:latin typeface="Roboto" pitchFamily="2" charset="0"/>
                <a:ea typeface="Roboto" pitchFamily="2" charset="0"/>
              </a:rPr>
              <a:t>A</a:t>
            </a:r>
            <a:endParaRPr lang="en-US" sz="7000" b="1" dirty="0">
              <a:solidFill>
                <a:srgbClr val="F4A72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60C84-2088-6E16-8FF8-5BE8CC48827D}"/>
              </a:ext>
            </a:extLst>
          </p:cNvPr>
          <p:cNvSpPr txBox="1"/>
          <p:nvPr/>
        </p:nvSpPr>
        <p:spPr>
          <a:xfrm rot="21184244">
            <a:off x="6066662" y="1596845"/>
            <a:ext cx="741758" cy="1169551"/>
          </a:xfrm>
          <a:prstGeom prst="rect">
            <a:avLst/>
          </a:prstGeom>
          <a:noFill/>
          <a:ln>
            <a:solidFill>
              <a:srgbClr val="E0E1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EFF0FF"/>
                </a:solidFill>
                <a:latin typeface="Roboto" pitchFamily="2" charset="0"/>
                <a:ea typeface="Roboto" pitchFamily="2" charset="0"/>
              </a:rPr>
              <a:t>N</a:t>
            </a:r>
            <a:endParaRPr lang="en-US" sz="7000" b="1" dirty="0">
              <a:solidFill>
                <a:srgbClr val="F4A72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84B707-9DC4-A566-E55A-4966D7D496BC}"/>
              </a:ext>
            </a:extLst>
          </p:cNvPr>
          <p:cNvSpPr txBox="1"/>
          <p:nvPr/>
        </p:nvSpPr>
        <p:spPr>
          <a:xfrm rot="763038">
            <a:off x="7111695" y="1455974"/>
            <a:ext cx="741758" cy="1169551"/>
          </a:xfrm>
          <a:prstGeom prst="rect">
            <a:avLst/>
          </a:prstGeom>
          <a:noFill/>
          <a:ln>
            <a:solidFill>
              <a:srgbClr val="E0E1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EFF0FF"/>
                </a:solidFill>
                <a:latin typeface="Roboto" pitchFamily="2" charset="0"/>
                <a:ea typeface="Roboto" pitchFamily="2" charset="0"/>
              </a:rPr>
              <a:t>K</a:t>
            </a:r>
            <a:endParaRPr lang="en-US" sz="7000" b="1" dirty="0">
              <a:solidFill>
                <a:srgbClr val="F4A72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6C0AD-83C4-E9C5-6AF2-BDD14BD69B80}"/>
              </a:ext>
            </a:extLst>
          </p:cNvPr>
          <p:cNvSpPr txBox="1"/>
          <p:nvPr/>
        </p:nvSpPr>
        <p:spPr>
          <a:xfrm rot="21107008">
            <a:off x="8166937" y="1523222"/>
            <a:ext cx="741758" cy="1169551"/>
          </a:xfrm>
          <a:prstGeom prst="rect">
            <a:avLst/>
          </a:prstGeom>
          <a:noFill/>
          <a:ln>
            <a:solidFill>
              <a:srgbClr val="E0E1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EFF0FF"/>
                </a:solidFill>
                <a:latin typeface="Roboto" pitchFamily="2" charset="0"/>
                <a:ea typeface="Roboto" pitchFamily="2" charset="0"/>
              </a:rPr>
              <a:t>S</a:t>
            </a:r>
            <a:endParaRPr lang="en-US" sz="7000" b="1" dirty="0">
              <a:solidFill>
                <a:srgbClr val="F4A72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740408-EEDA-D267-81AE-63FC8FDE7B54}"/>
              </a:ext>
            </a:extLst>
          </p:cNvPr>
          <p:cNvSpPr txBox="1"/>
          <p:nvPr/>
        </p:nvSpPr>
        <p:spPr>
          <a:xfrm>
            <a:off x="4088459" y="3108206"/>
            <a:ext cx="741758" cy="1169551"/>
          </a:xfrm>
          <a:prstGeom prst="rect">
            <a:avLst/>
          </a:prstGeom>
          <a:noFill/>
          <a:ln>
            <a:solidFill>
              <a:srgbClr val="E0E1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EFF0FF"/>
                </a:solidFill>
                <a:latin typeface="Roboto" pitchFamily="2" charset="0"/>
                <a:ea typeface="Roboto" pitchFamily="2" charset="0"/>
              </a:rPr>
              <a:t>Y</a:t>
            </a:r>
            <a:endParaRPr lang="en-US" sz="7000" b="1" dirty="0">
              <a:solidFill>
                <a:srgbClr val="F4A72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F584C6-8ECE-8324-2DEC-A4FC2A9E1098}"/>
              </a:ext>
            </a:extLst>
          </p:cNvPr>
          <p:cNvSpPr txBox="1"/>
          <p:nvPr/>
        </p:nvSpPr>
        <p:spPr>
          <a:xfrm rot="1318355">
            <a:off x="5162380" y="3064855"/>
            <a:ext cx="741758" cy="1169551"/>
          </a:xfrm>
          <a:prstGeom prst="rect">
            <a:avLst/>
          </a:prstGeom>
          <a:noFill/>
          <a:ln>
            <a:solidFill>
              <a:srgbClr val="E0E1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EFF0FF"/>
                </a:solidFill>
                <a:latin typeface="Roboto" pitchFamily="2" charset="0"/>
                <a:ea typeface="Roboto" pitchFamily="2" charset="0"/>
              </a:rPr>
              <a:t>O</a:t>
            </a:r>
            <a:endParaRPr lang="en-US" sz="7000" b="1" dirty="0">
              <a:solidFill>
                <a:srgbClr val="F4A72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D0A10-BF24-8F85-BB0B-5093A9F5152D}"/>
              </a:ext>
            </a:extLst>
          </p:cNvPr>
          <p:cNvSpPr txBox="1"/>
          <p:nvPr/>
        </p:nvSpPr>
        <p:spPr>
          <a:xfrm rot="20629341">
            <a:off x="6418409" y="3108206"/>
            <a:ext cx="741758" cy="1169551"/>
          </a:xfrm>
          <a:prstGeom prst="rect">
            <a:avLst/>
          </a:prstGeom>
          <a:noFill/>
          <a:ln>
            <a:solidFill>
              <a:srgbClr val="E0E1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EFF0FF"/>
                </a:solidFill>
                <a:latin typeface="Roboto" pitchFamily="2" charset="0"/>
                <a:ea typeface="Roboto" pitchFamily="2" charset="0"/>
              </a:rPr>
              <a:t>U</a:t>
            </a:r>
            <a:endParaRPr lang="en-US" sz="7000" b="1" dirty="0">
              <a:solidFill>
                <a:srgbClr val="F4A72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50E875-A50B-BE47-5470-B1B288D36C7A}"/>
              </a:ext>
            </a:extLst>
          </p:cNvPr>
          <p:cNvSpPr txBox="1"/>
          <p:nvPr/>
        </p:nvSpPr>
        <p:spPr>
          <a:xfrm>
            <a:off x="7482575" y="3115453"/>
            <a:ext cx="741758" cy="1169551"/>
          </a:xfrm>
          <a:prstGeom prst="rect">
            <a:avLst/>
          </a:prstGeom>
          <a:noFill/>
          <a:ln>
            <a:solidFill>
              <a:srgbClr val="E0E1F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EFF0FF"/>
                </a:solidFill>
                <a:latin typeface="Roboto" pitchFamily="2" charset="0"/>
                <a:ea typeface="Roboto" pitchFamily="2" charset="0"/>
              </a:rPr>
              <a:t>!</a:t>
            </a:r>
            <a:endParaRPr lang="en-US" sz="7000" b="1" dirty="0">
              <a:solidFill>
                <a:srgbClr val="F4A72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9D8A89-A302-6B0B-A463-A4F65403E6ED}"/>
              </a:ext>
            </a:extLst>
          </p:cNvPr>
          <p:cNvSpPr txBox="1"/>
          <p:nvPr/>
        </p:nvSpPr>
        <p:spPr>
          <a:xfrm>
            <a:off x="3151967" y="5316241"/>
            <a:ext cx="6571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MOBILE-ID TECHNOLOGIES &amp; SERVICES JOINT STOCK COMPANY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694AC4-6692-C760-5506-4A3004BE5F87}"/>
              </a:ext>
            </a:extLst>
          </p:cNvPr>
          <p:cNvGrpSpPr/>
          <p:nvPr/>
        </p:nvGrpSpPr>
        <p:grpSpPr>
          <a:xfrm>
            <a:off x="3172795" y="5734173"/>
            <a:ext cx="6194742" cy="309206"/>
            <a:chOff x="3808522" y="5715431"/>
            <a:chExt cx="6194742" cy="30920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95C673-64CD-7DCB-6EB1-7F56F90D4694}"/>
                </a:ext>
              </a:extLst>
            </p:cNvPr>
            <p:cNvSpPr txBox="1"/>
            <p:nvPr/>
          </p:nvSpPr>
          <p:spPr>
            <a:xfrm>
              <a:off x="4001269" y="5747638"/>
              <a:ext cx="60019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Level 9, Thuy Loi 4 Building, 286-288 Nguyen Xi Street, Binh Loi Trung Ward, </a:t>
              </a:r>
              <a:r>
                <a:rPr lang="en-US" sz="1200" dirty="0" err="1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HCM</a:t>
              </a:r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 City</a:t>
              </a:r>
            </a:p>
          </p:txBody>
        </p:sp>
        <p:pic>
          <p:nvPicPr>
            <p:cNvPr id="21" name="Graphic 20" descr="Building outline">
              <a:extLst>
                <a:ext uri="{FF2B5EF4-FFF2-40B4-BE49-F238E27FC236}">
                  <a16:creationId xmlns:a16="http://schemas.microsoft.com/office/drawing/2014/main" id="{1D9F3B73-B449-58C3-B33E-12AA11AB70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808522" y="5715431"/>
              <a:ext cx="278664" cy="27866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FDE38A-0B11-4DBB-4B27-F48D898E7FE5}"/>
              </a:ext>
            </a:extLst>
          </p:cNvPr>
          <p:cNvGrpSpPr/>
          <p:nvPr/>
        </p:nvGrpSpPr>
        <p:grpSpPr>
          <a:xfrm>
            <a:off x="4088459" y="6092900"/>
            <a:ext cx="1822594" cy="387221"/>
            <a:chOff x="3596931" y="6125409"/>
            <a:chExt cx="1822594" cy="387221"/>
          </a:xfrm>
        </p:grpSpPr>
        <p:pic>
          <p:nvPicPr>
            <p:cNvPr id="23" name="Graphic 22" descr="Telephone outline">
              <a:extLst>
                <a:ext uri="{FF2B5EF4-FFF2-40B4-BE49-F238E27FC236}">
                  <a16:creationId xmlns:a16="http://schemas.microsoft.com/office/drawing/2014/main" id="{5312A0D8-30FB-5282-9D8C-75C2EADB178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96931" y="6125409"/>
              <a:ext cx="387221" cy="38722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6271BB-B49D-5BEC-7D2E-F271559063A4}"/>
                </a:ext>
              </a:extLst>
            </p:cNvPr>
            <p:cNvSpPr txBox="1"/>
            <p:nvPr/>
          </p:nvSpPr>
          <p:spPr>
            <a:xfrm>
              <a:off x="4001270" y="6193969"/>
              <a:ext cx="14182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028 3622 </a:t>
              </a:r>
              <a:r>
                <a:rPr lang="en-US" sz="1200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  <a:cs typeface="Roboto" pitchFamily="2" charset="0"/>
                </a:rPr>
                <a:t>2982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9B6705-C1E2-76DB-4D39-CDF378949163}"/>
              </a:ext>
            </a:extLst>
          </p:cNvPr>
          <p:cNvGrpSpPr/>
          <p:nvPr/>
        </p:nvGrpSpPr>
        <p:grpSpPr>
          <a:xfrm>
            <a:off x="6233851" y="6116859"/>
            <a:ext cx="2620556" cy="387221"/>
            <a:chOff x="6304369" y="6302172"/>
            <a:chExt cx="2620556" cy="387221"/>
          </a:xfrm>
        </p:grpSpPr>
        <p:pic>
          <p:nvPicPr>
            <p:cNvPr id="26" name="Graphic 25" descr="Internet outline">
              <a:extLst>
                <a:ext uri="{FF2B5EF4-FFF2-40B4-BE49-F238E27FC236}">
                  <a16:creationId xmlns:a16="http://schemas.microsoft.com/office/drawing/2014/main" id="{79540589-0362-B76E-01B3-093CD7A544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04369" y="6302172"/>
              <a:ext cx="387221" cy="3872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6854A98-D9DB-4DA7-243D-4138DD59B5FF}"/>
                </a:ext>
              </a:extLst>
            </p:cNvPr>
            <p:cNvSpPr txBox="1"/>
            <p:nvPr/>
          </p:nvSpPr>
          <p:spPr>
            <a:xfrm>
              <a:off x="6789563" y="6342810"/>
              <a:ext cx="2135362" cy="28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sz="1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info@mobile-id.vn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BA3C90-5314-2767-F3E3-6359BF8D794A}"/>
              </a:ext>
            </a:extLst>
          </p:cNvPr>
          <p:cNvGrpSpPr/>
          <p:nvPr/>
        </p:nvGrpSpPr>
        <p:grpSpPr>
          <a:xfrm>
            <a:off x="1106614" y="1818968"/>
            <a:ext cx="555037" cy="462116"/>
            <a:chOff x="1106614" y="1818968"/>
            <a:chExt cx="555037" cy="462116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7878EA76-C786-B33F-301D-F3F0FBA73602}"/>
                </a:ext>
              </a:extLst>
            </p:cNvPr>
            <p:cNvSpPr/>
            <p:nvPr/>
          </p:nvSpPr>
          <p:spPr>
            <a:xfrm rot="4341833">
              <a:off x="1219200" y="1838632"/>
              <a:ext cx="462116" cy="422787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553C43C5-5DDD-3AD0-1FD0-14B8AD1112B7}"/>
                </a:ext>
              </a:extLst>
            </p:cNvPr>
            <p:cNvSpPr/>
            <p:nvPr/>
          </p:nvSpPr>
          <p:spPr>
            <a:xfrm rot="4341833">
              <a:off x="1092335" y="1954504"/>
              <a:ext cx="335543" cy="306986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6AA270-93A2-8BC1-1E0A-C760DE93E161}"/>
              </a:ext>
            </a:extLst>
          </p:cNvPr>
          <p:cNvGrpSpPr/>
          <p:nvPr/>
        </p:nvGrpSpPr>
        <p:grpSpPr>
          <a:xfrm>
            <a:off x="3062143" y="5366624"/>
            <a:ext cx="369664" cy="307777"/>
            <a:chOff x="1106614" y="1818968"/>
            <a:chExt cx="555037" cy="462116"/>
          </a:xfrm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1ADF4-B89B-3D8D-BBD3-A96F985D9110}"/>
                </a:ext>
              </a:extLst>
            </p:cNvPr>
            <p:cNvSpPr/>
            <p:nvPr/>
          </p:nvSpPr>
          <p:spPr>
            <a:xfrm rot="4341833">
              <a:off x="1219200" y="1838632"/>
              <a:ext cx="462116" cy="422787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9A7A1E3F-F396-6640-1446-C36641A13241}"/>
                </a:ext>
              </a:extLst>
            </p:cNvPr>
            <p:cNvSpPr/>
            <p:nvPr/>
          </p:nvSpPr>
          <p:spPr>
            <a:xfrm rot="4341833">
              <a:off x="1092335" y="1954504"/>
              <a:ext cx="335543" cy="306986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947314F-58DA-1AC5-90F9-29B3C073A187}"/>
              </a:ext>
            </a:extLst>
          </p:cNvPr>
          <p:cNvGrpSpPr/>
          <p:nvPr/>
        </p:nvGrpSpPr>
        <p:grpSpPr>
          <a:xfrm rot="13817624">
            <a:off x="8484743" y="3514070"/>
            <a:ext cx="369664" cy="307777"/>
            <a:chOff x="1106614" y="1818968"/>
            <a:chExt cx="555037" cy="462116"/>
          </a:xfrm>
        </p:grpSpPr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DDC7C3EA-334D-1086-CA67-916701285BCC}"/>
                </a:ext>
              </a:extLst>
            </p:cNvPr>
            <p:cNvSpPr/>
            <p:nvPr/>
          </p:nvSpPr>
          <p:spPr>
            <a:xfrm rot="4341833">
              <a:off x="1219200" y="1838632"/>
              <a:ext cx="462116" cy="422787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B470168F-BA2E-0E3E-3BED-E02C5869EFBC}"/>
                </a:ext>
              </a:extLst>
            </p:cNvPr>
            <p:cNvSpPr/>
            <p:nvPr/>
          </p:nvSpPr>
          <p:spPr>
            <a:xfrm rot="4341833">
              <a:off x="1092335" y="1954504"/>
              <a:ext cx="335543" cy="306986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C96C3A-B8FA-343C-C899-53BC739438C8}"/>
              </a:ext>
            </a:extLst>
          </p:cNvPr>
          <p:cNvGrpSpPr/>
          <p:nvPr/>
        </p:nvGrpSpPr>
        <p:grpSpPr>
          <a:xfrm>
            <a:off x="206030" y="4529692"/>
            <a:ext cx="369664" cy="307777"/>
            <a:chOff x="1106614" y="1818968"/>
            <a:chExt cx="555037" cy="462116"/>
          </a:xfrm>
        </p:grpSpPr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70BC8BFF-3105-603F-4687-428AF7FE3121}"/>
                </a:ext>
              </a:extLst>
            </p:cNvPr>
            <p:cNvSpPr/>
            <p:nvPr/>
          </p:nvSpPr>
          <p:spPr>
            <a:xfrm rot="4341833">
              <a:off x="1219200" y="1838632"/>
              <a:ext cx="462116" cy="422787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EEE52737-FA34-EB48-983E-5BC7B8C7E917}"/>
                </a:ext>
              </a:extLst>
            </p:cNvPr>
            <p:cNvSpPr/>
            <p:nvPr/>
          </p:nvSpPr>
          <p:spPr>
            <a:xfrm rot="4341833">
              <a:off x="1092335" y="1954504"/>
              <a:ext cx="335543" cy="306986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453B92-C582-88F1-9012-95DC84BAF5AF}"/>
              </a:ext>
            </a:extLst>
          </p:cNvPr>
          <p:cNvGrpSpPr/>
          <p:nvPr/>
        </p:nvGrpSpPr>
        <p:grpSpPr>
          <a:xfrm rot="10800000">
            <a:off x="11348184" y="689561"/>
            <a:ext cx="369664" cy="307777"/>
            <a:chOff x="1106614" y="1818968"/>
            <a:chExt cx="555037" cy="462116"/>
          </a:xfrm>
        </p:grpSpPr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B2DDBBDB-CB5D-9A2E-4C15-46C108B3C5B8}"/>
                </a:ext>
              </a:extLst>
            </p:cNvPr>
            <p:cNvSpPr/>
            <p:nvPr/>
          </p:nvSpPr>
          <p:spPr>
            <a:xfrm rot="4341833">
              <a:off x="1219200" y="1838632"/>
              <a:ext cx="462116" cy="422787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EB174A0B-2C02-E4E4-8CB7-47ABBE3DAE85}"/>
                </a:ext>
              </a:extLst>
            </p:cNvPr>
            <p:cNvSpPr/>
            <p:nvPr/>
          </p:nvSpPr>
          <p:spPr>
            <a:xfrm rot="4341833">
              <a:off x="1092335" y="1954504"/>
              <a:ext cx="335543" cy="306986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03095DD-75D0-0DE2-3457-07069DFA16A1}"/>
              </a:ext>
            </a:extLst>
          </p:cNvPr>
          <p:cNvGrpSpPr/>
          <p:nvPr/>
        </p:nvGrpSpPr>
        <p:grpSpPr>
          <a:xfrm rot="13817624">
            <a:off x="8950052" y="6203479"/>
            <a:ext cx="369664" cy="307777"/>
            <a:chOff x="1106614" y="1818968"/>
            <a:chExt cx="555037" cy="462116"/>
          </a:xfrm>
        </p:grpSpPr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F4BAF484-8F0A-91DB-DF8B-12F88AD56211}"/>
                </a:ext>
              </a:extLst>
            </p:cNvPr>
            <p:cNvSpPr/>
            <p:nvPr/>
          </p:nvSpPr>
          <p:spPr>
            <a:xfrm rot="4341833">
              <a:off x="1219200" y="1838632"/>
              <a:ext cx="462116" cy="422787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357A367A-0B9A-0D03-7302-10C76A7FF6DA}"/>
                </a:ext>
              </a:extLst>
            </p:cNvPr>
            <p:cNvSpPr/>
            <p:nvPr/>
          </p:nvSpPr>
          <p:spPr>
            <a:xfrm rot="4341833">
              <a:off x="1092335" y="1954504"/>
              <a:ext cx="335543" cy="306986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26AE47-30CA-CD0D-C7DE-FE5522E13F7C}"/>
              </a:ext>
            </a:extLst>
          </p:cNvPr>
          <p:cNvGrpSpPr/>
          <p:nvPr/>
        </p:nvGrpSpPr>
        <p:grpSpPr>
          <a:xfrm rot="13817624">
            <a:off x="5348426" y="1009987"/>
            <a:ext cx="369664" cy="307777"/>
            <a:chOff x="1106614" y="1818968"/>
            <a:chExt cx="555037" cy="462116"/>
          </a:xfrm>
        </p:grpSpPr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9F1210E8-5A4E-4AF3-85B1-6B832FD206A0}"/>
                </a:ext>
              </a:extLst>
            </p:cNvPr>
            <p:cNvSpPr/>
            <p:nvPr/>
          </p:nvSpPr>
          <p:spPr>
            <a:xfrm rot="4341833">
              <a:off x="1219200" y="1838632"/>
              <a:ext cx="462116" cy="422787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E3768147-2459-4F65-394E-5F521ADC0918}"/>
                </a:ext>
              </a:extLst>
            </p:cNvPr>
            <p:cNvSpPr/>
            <p:nvPr/>
          </p:nvSpPr>
          <p:spPr>
            <a:xfrm rot="4341833">
              <a:off x="1092335" y="1954504"/>
              <a:ext cx="335543" cy="306986"/>
            </a:xfrm>
            <a:prstGeom prst="triangle">
              <a:avLst/>
            </a:prstGeom>
            <a:noFill/>
            <a:ln>
              <a:solidFill>
                <a:srgbClr val="E0E1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51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" fill="hold">
                                          <p:stCondLst>
                                            <p:cond delay="9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" fill="hold">
                                          <p:stCondLst>
                                            <p:cond delay="27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3C9774EB-90AE-EB32-E3E5-1879D870129B}"/>
              </a:ext>
            </a:extLst>
          </p:cNvPr>
          <p:cNvSpPr/>
          <p:nvPr/>
        </p:nvSpPr>
        <p:spPr>
          <a:xfrm>
            <a:off x="6645749" y="1450081"/>
            <a:ext cx="6597557" cy="6176863"/>
          </a:xfrm>
          <a:custGeom>
            <a:avLst/>
            <a:gdLst>
              <a:gd name="csX0" fmla="*/ 0 w 6597557"/>
              <a:gd name="csY0" fmla="*/ 3088432 h 6176863"/>
              <a:gd name="csX1" fmla="*/ 3298779 w 6597557"/>
              <a:gd name="csY1" fmla="*/ 0 h 6176863"/>
              <a:gd name="csX2" fmla="*/ 6597558 w 6597557"/>
              <a:gd name="csY2" fmla="*/ 3088432 h 6176863"/>
              <a:gd name="csX3" fmla="*/ 3298779 w 6597557"/>
              <a:gd name="csY3" fmla="*/ 6176864 h 6176863"/>
              <a:gd name="csX4" fmla="*/ 0 w 6597557"/>
              <a:gd name="csY4" fmla="*/ 3088432 h 61768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6597557" h="6176863" fill="none" extrusionOk="0">
                <a:moveTo>
                  <a:pt x="0" y="3088432"/>
                </a:moveTo>
                <a:cubicBezTo>
                  <a:pt x="100784" y="1626659"/>
                  <a:pt x="1892859" y="-46473"/>
                  <a:pt x="3298779" y="0"/>
                </a:cubicBezTo>
                <a:cubicBezTo>
                  <a:pt x="4977371" y="-246604"/>
                  <a:pt x="6644094" y="1589842"/>
                  <a:pt x="6597558" y="3088432"/>
                </a:cubicBezTo>
                <a:cubicBezTo>
                  <a:pt x="6629656" y="4749200"/>
                  <a:pt x="5319845" y="5814425"/>
                  <a:pt x="3298779" y="6176864"/>
                </a:cubicBezTo>
                <a:cubicBezTo>
                  <a:pt x="1681341" y="6012269"/>
                  <a:pt x="422303" y="4810015"/>
                  <a:pt x="0" y="3088432"/>
                </a:cubicBezTo>
                <a:close/>
              </a:path>
              <a:path w="6597557" h="6176863" stroke="0" extrusionOk="0">
                <a:moveTo>
                  <a:pt x="0" y="3088432"/>
                </a:moveTo>
                <a:cubicBezTo>
                  <a:pt x="77970" y="1012988"/>
                  <a:pt x="1588024" y="211858"/>
                  <a:pt x="3298779" y="0"/>
                </a:cubicBezTo>
                <a:cubicBezTo>
                  <a:pt x="4978365" y="-94742"/>
                  <a:pt x="6650569" y="1418498"/>
                  <a:pt x="6597558" y="3088432"/>
                </a:cubicBezTo>
                <a:cubicBezTo>
                  <a:pt x="6973634" y="4735675"/>
                  <a:pt x="5215020" y="6168491"/>
                  <a:pt x="3298779" y="6176864"/>
                </a:cubicBezTo>
                <a:cubicBezTo>
                  <a:pt x="1658364" y="6154655"/>
                  <a:pt x="-30792" y="4841021"/>
                  <a:pt x="0" y="3088432"/>
                </a:cubicBezTo>
                <a:close/>
              </a:path>
            </a:pathLst>
          </a:custGeom>
          <a:solidFill>
            <a:srgbClr val="433DB9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9947197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3D7A7B5-3715-577B-3230-62023D690A7E}"/>
              </a:ext>
            </a:extLst>
          </p:cNvPr>
          <p:cNvGrpSpPr/>
          <p:nvPr/>
        </p:nvGrpSpPr>
        <p:grpSpPr>
          <a:xfrm>
            <a:off x="-143164" y="97536"/>
            <a:ext cx="7550727" cy="969818"/>
            <a:chOff x="-143164" y="97536"/>
            <a:chExt cx="7550727" cy="96981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274ED24-E59E-1650-D529-09F07600E98B}"/>
                </a:ext>
              </a:extLst>
            </p:cNvPr>
            <p:cNvSpPr/>
            <p:nvPr/>
          </p:nvSpPr>
          <p:spPr>
            <a:xfrm>
              <a:off x="-143164" y="97536"/>
              <a:ext cx="286327" cy="969818"/>
            </a:xfrm>
            <a:prstGeom prst="round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A3E46B8-F76E-B7EA-0D0C-68C3EBB3E57E}"/>
                </a:ext>
              </a:extLst>
            </p:cNvPr>
            <p:cNvSpPr txBox="1"/>
            <p:nvPr/>
          </p:nvSpPr>
          <p:spPr>
            <a:xfrm>
              <a:off x="240145" y="266974"/>
              <a:ext cx="71674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BỐI CẢNH &amp; VẤN ĐỀ THỊ TRƯỜNG</a:t>
              </a:r>
              <a:endParaRPr lang="vi-VN" sz="35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A17B19D-DF4C-5CEA-8B22-8548C7305BC0}"/>
              </a:ext>
            </a:extLst>
          </p:cNvPr>
          <p:cNvSpPr txBox="1"/>
          <p:nvPr/>
        </p:nvSpPr>
        <p:spPr>
          <a:xfrm rot="19047775">
            <a:off x="11224522" y="5151690"/>
            <a:ext cx="12409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TIỆM NAIL</a:t>
            </a:r>
            <a:endParaRPr lang="vi-VN" sz="1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5" name="Picture 4" descr="A group of people working in a small business&#10;&#10;AI-generated content may be incorrect.">
            <a:extLst>
              <a:ext uri="{FF2B5EF4-FFF2-40B4-BE49-F238E27FC236}">
                <a16:creationId xmlns:a16="http://schemas.microsoft.com/office/drawing/2014/main" id="{D167931A-55EB-7174-9645-EFDA06CD6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265" y="2481942"/>
            <a:ext cx="5107378" cy="3809204"/>
          </a:xfrm>
          <a:prstGeom prst="rect">
            <a:avLst/>
          </a:prstGeom>
          <a:ln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6C2BFB-0B5B-8AD0-3822-C2E83A5D7023}"/>
              </a:ext>
            </a:extLst>
          </p:cNvPr>
          <p:cNvCxnSpPr>
            <a:cxnSpLocks/>
          </p:cNvCxnSpPr>
          <p:nvPr/>
        </p:nvCxnSpPr>
        <p:spPr>
          <a:xfrm>
            <a:off x="8891341" y="5676482"/>
            <a:ext cx="923272" cy="5283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1CBB61-860E-8A59-CFE6-32B4F786C2CB}"/>
              </a:ext>
            </a:extLst>
          </p:cNvPr>
          <p:cNvCxnSpPr>
            <a:cxnSpLocks/>
          </p:cNvCxnSpPr>
          <p:nvPr/>
        </p:nvCxnSpPr>
        <p:spPr>
          <a:xfrm>
            <a:off x="7573752" y="3858169"/>
            <a:ext cx="923272" cy="5283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53CBD3-E052-36C0-448D-345816B5BE0A}"/>
              </a:ext>
            </a:extLst>
          </p:cNvPr>
          <p:cNvCxnSpPr>
            <a:cxnSpLocks/>
          </p:cNvCxnSpPr>
          <p:nvPr/>
        </p:nvCxnSpPr>
        <p:spPr>
          <a:xfrm flipH="1">
            <a:off x="10748476" y="3440683"/>
            <a:ext cx="1019448" cy="56739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633808-F674-061D-2BF3-AF9B949369C0}"/>
              </a:ext>
            </a:extLst>
          </p:cNvPr>
          <p:cNvCxnSpPr>
            <a:cxnSpLocks/>
          </p:cNvCxnSpPr>
          <p:nvPr/>
        </p:nvCxnSpPr>
        <p:spPr>
          <a:xfrm flipH="1" flipV="1">
            <a:off x="10403850" y="4931806"/>
            <a:ext cx="920699" cy="57325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880A91F-F142-3C26-3E70-D2BF022824A5}"/>
              </a:ext>
            </a:extLst>
          </p:cNvPr>
          <p:cNvSpPr txBox="1"/>
          <p:nvPr/>
        </p:nvSpPr>
        <p:spPr>
          <a:xfrm rot="19245251">
            <a:off x="9803505" y="5923381"/>
            <a:ext cx="10790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TIỆM GỐM</a:t>
            </a:r>
            <a:endParaRPr lang="vi-VN" sz="1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26F634-75C8-BBF1-C1B6-289C389DA9E3}"/>
              </a:ext>
            </a:extLst>
          </p:cNvPr>
          <p:cNvSpPr txBox="1"/>
          <p:nvPr/>
        </p:nvSpPr>
        <p:spPr>
          <a:xfrm rot="2222419">
            <a:off x="6860545" y="5556051"/>
            <a:ext cx="10790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TIỆM HOA</a:t>
            </a:r>
            <a:endParaRPr lang="vi-VN" sz="1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408860-662F-24A0-E3AF-257AE0EA5CE9}"/>
              </a:ext>
            </a:extLst>
          </p:cNvPr>
          <p:cNvSpPr txBox="1"/>
          <p:nvPr/>
        </p:nvSpPr>
        <p:spPr>
          <a:xfrm rot="1873288">
            <a:off x="7414409" y="4281418"/>
            <a:ext cx="13734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TIỆM HOA QUẢ</a:t>
            </a:r>
            <a:endParaRPr lang="vi-VN" sz="1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FB2C40-410F-98BB-0000-49C3B264640C}"/>
              </a:ext>
            </a:extLst>
          </p:cNvPr>
          <p:cNvSpPr txBox="1"/>
          <p:nvPr/>
        </p:nvSpPr>
        <p:spPr>
          <a:xfrm rot="19687190">
            <a:off x="9698598" y="3256269"/>
            <a:ext cx="109857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TIỆM BÁNH</a:t>
            </a:r>
            <a:endParaRPr lang="vi-VN" sz="1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88EEDB-5786-C3DA-7D96-317A380CCD78}"/>
              </a:ext>
            </a:extLst>
          </p:cNvPr>
          <p:cNvSpPr txBox="1"/>
          <p:nvPr/>
        </p:nvSpPr>
        <p:spPr>
          <a:xfrm rot="19779876">
            <a:off x="10957718" y="3600761"/>
            <a:ext cx="13637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TIỆM CẮT TÓC</a:t>
            </a:r>
            <a:endParaRPr lang="vi-VN" sz="12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8BD178-26B2-CB2A-A3B5-C6E21832CF4F}"/>
              </a:ext>
            </a:extLst>
          </p:cNvPr>
          <p:cNvGrpSpPr/>
          <p:nvPr/>
        </p:nvGrpSpPr>
        <p:grpSpPr>
          <a:xfrm>
            <a:off x="240145" y="1338908"/>
            <a:ext cx="5362569" cy="796068"/>
            <a:chOff x="240145" y="1078487"/>
            <a:chExt cx="5362569" cy="79606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C3B71CB-23BF-1BF6-4121-76D55F7512FD}"/>
                </a:ext>
              </a:extLst>
            </p:cNvPr>
            <p:cNvSpPr/>
            <p:nvPr/>
          </p:nvSpPr>
          <p:spPr>
            <a:xfrm>
              <a:off x="240145" y="1078487"/>
              <a:ext cx="5362569" cy="796068"/>
            </a:xfrm>
            <a:prstGeom prst="roundRect">
              <a:avLst>
                <a:gd name="adj" fmla="val 9874"/>
              </a:avLst>
            </a:prstGeom>
            <a:solidFill>
              <a:srgbClr val="F7F5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BFE93F-76E5-8708-390F-3688377DCC69}"/>
                </a:ext>
              </a:extLst>
            </p:cNvPr>
            <p:cNvSpPr txBox="1"/>
            <p:nvPr/>
          </p:nvSpPr>
          <p:spPr>
            <a:xfrm>
              <a:off x="458966" y="1214911"/>
              <a:ext cx="49249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Việt Nam có hơn </a:t>
              </a:r>
              <a:r>
                <a:rPr lang="vi-VN" sz="1400" b="1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900.000 doanh nghiệp vừa và nhỏ (SME)</a:t>
              </a:r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,</a:t>
              </a:r>
              <a:r>
                <a:rPr lang="vi-VN" sz="1400" b="1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chiếm </a:t>
              </a:r>
              <a:r>
                <a:rPr lang="vi-VN" sz="1400" b="1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&gt;97% tổng số doanh nghiệp</a:t>
              </a:r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0689B2-501D-2EFB-B07D-7E953712AD4A}"/>
              </a:ext>
            </a:extLst>
          </p:cNvPr>
          <p:cNvGrpSpPr/>
          <p:nvPr/>
        </p:nvGrpSpPr>
        <p:grpSpPr>
          <a:xfrm>
            <a:off x="240145" y="3010368"/>
            <a:ext cx="6333959" cy="394996"/>
            <a:chOff x="240145" y="1323391"/>
            <a:chExt cx="6333959" cy="394996"/>
          </a:xfrm>
        </p:grpSpPr>
        <p:pic>
          <p:nvPicPr>
            <p:cNvPr id="39" name="Graphic 38" descr="Badge Tick1 with solid fill">
              <a:extLst>
                <a:ext uri="{FF2B5EF4-FFF2-40B4-BE49-F238E27FC236}">
                  <a16:creationId xmlns:a16="http://schemas.microsoft.com/office/drawing/2014/main" id="{6891F9A5-D291-E6D6-3E95-13B732C0CF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145" y="1323391"/>
              <a:ext cx="394996" cy="39499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42F23F9-6204-9691-DC25-77FBDBE41845}"/>
                </a:ext>
              </a:extLst>
            </p:cNvPr>
            <p:cNvSpPr txBox="1"/>
            <p:nvPr/>
          </p:nvSpPr>
          <p:spPr>
            <a:xfrm>
              <a:off x="706786" y="1367000"/>
              <a:ext cx="58673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Quản lý đơn hàng, thanh toán, và hóa đơn </a:t>
              </a:r>
              <a:r>
                <a:rPr lang="vi-VN" sz="1400" b="1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thủ công hoặc phân tán.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674B59F-C809-97D1-85C9-CE5D5D1FB5B5}"/>
              </a:ext>
            </a:extLst>
          </p:cNvPr>
          <p:cNvSpPr txBox="1"/>
          <p:nvPr/>
        </p:nvSpPr>
        <p:spPr>
          <a:xfrm>
            <a:off x="240145" y="2408745"/>
            <a:ext cx="4924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rPr>
              <a:t>Phần lớn SME vẫn: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DAAFA6-E434-0478-BCC9-064BD60D5095}"/>
              </a:ext>
            </a:extLst>
          </p:cNvPr>
          <p:cNvGrpSpPr/>
          <p:nvPr/>
        </p:nvGrpSpPr>
        <p:grpSpPr>
          <a:xfrm>
            <a:off x="240145" y="3588739"/>
            <a:ext cx="6693804" cy="394996"/>
            <a:chOff x="240145" y="1323391"/>
            <a:chExt cx="6693804" cy="394996"/>
          </a:xfrm>
        </p:grpSpPr>
        <p:pic>
          <p:nvPicPr>
            <p:cNvPr id="44" name="Graphic 43" descr="Badge Tick1 with solid fill">
              <a:extLst>
                <a:ext uri="{FF2B5EF4-FFF2-40B4-BE49-F238E27FC236}">
                  <a16:creationId xmlns:a16="http://schemas.microsoft.com/office/drawing/2014/main" id="{2681FC36-62D3-F9CC-9A8F-5EF57D5807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145" y="1323391"/>
              <a:ext cx="394996" cy="39499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D46845-62B0-9538-8A88-42CB6A004927}"/>
                </a:ext>
              </a:extLst>
            </p:cNvPr>
            <p:cNvSpPr txBox="1"/>
            <p:nvPr/>
          </p:nvSpPr>
          <p:spPr>
            <a:xfrm>
              <a:off x="706786" y="1367000"/>
              <a:ext cx="6227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Trên thực tế mất </a:t>
              </a:r>
              <a:r>
                <a:rPr lang="vi-VN" sz="1400" b="1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khoảng 30–40% thời gian </a:t>
              </a:r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kế toán để đối chiếu thanh toán.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A14F55C-23BD-46EA-085C-A4A08022009F}"/>
              </a:ext>
            </a:extLst>
          </p:cNvPr>
          <p:cNvGrpSpPr/>
          <p:nvPr/>
        </p:nvGrpSpPr>
        <p:grpSpPr>
          <a:xfrm>
            <a:off x="240145" y="4167110"/>
            <a:ext cx="6386776" cy="523220"/>
            <a:chOff x="240145" y="1255207"/>
            <a:chExt cx="6386776" cy="523220"/>
          </a:xfrm>
        </p:grpSpPr>
        <p:pic>
          <p:nvPicPr>
            <p:cNvPr id="47" name="Graphic 46" descr="Badge Tick1 with solid fill">
              <a:extLst>
                <a:ext uri="{FF2B5EF4-FFF2-40B4-BE49-F238E27FC236}">
                  <a16:creationId xmlns:a16="http://schemas.microsoft.com/office/drawing/2014/main" id="{43D89E23-932D-AE6A-3E86-C585338C58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145" y="1323391"/>
              <a:ext cx="394996" cy="39499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4869700-A452-1728-1F77-6307349657CA}"/>
                </a:ext>
              </a:extLst>
            </p:cNvPr>
            <p:cNvSpPr txBox="1"/>
            <p:nvPr/>
          </p:nvSpPr>
          <p:spPr>
            <a:xfrm>
              <a:off x="706786" y="1255207"/>
              <a:ext cx="5920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Gặp khó khăn trong việc tuân thủ</a:t>
              </a:r>
              <a:r>
                <a:rPr lang="vi-VN" sz="1400" b="1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, Thông tư 91/2026/TT‑BTC </a:t>
              </a:r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(ban hành ngày 01/07/2026).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265E730-A14C-85F0-9D4E-6674127BA7B8}"/>
              </a:ext>
            </a:extLst>
          </p:cNvPr>
          <p:cNvGrpSpPr/>
          <p:nvPr/>
        </p:nvGrpSpPr>
        <p:grpSpPr>
          <a:xfrm>
            <a:off x="240145" y="4873704"/>
            <a:ext cx="6249794" cy="394996"/>
            <a:chOff x="240145" y="1323391"/>
            <a:chExt cx="6249794" cy="394996"/>
          </a:xfrm>
        </p:grpSpPr>
        <p:pic>
          <p:nvPicPr>
            <p:cNvPr id="50" name="Graphic 49" descr="Badge Tick1 with solid fill">
              <a:extLst>
                <a:ext uri="{FF2B5EF4-FFF2-40B4-BE49-F238E27FC236}">
                  <a16:creationId xmlns:a16="http://schemas.microsoft.com/office/drawing/2014/main" id="{EB5EF24E-634D-6EA5-A8E1-0664C30A1E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145" y="1323391"/>
              <a:ext cx="394996" cy="39499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7403C3-A412-8FE0-6D25-DBA9F1EC6AD9}"/>
                </a:ext>
              </a:extLst>
            </p:cNvPr>
            <p:cNvSpPr txBox="1"/>
            <p:nvPr/>
          </p:nvSpPr>
          <p:spPr>
            <a:xfrm>
              <a:off x="687733" y="1361786"/>
              <a:ext cx="58022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Thiếu công cụ tích hợp trực tiếp với ngân hàng hoặc hệ thống thuế.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17986D-8D25-385C-0A1F-E6818785600D}"/>
              </a:ext>
            </a:extLst>
          </p:cNvPr>
          <p:cNvGrpSpPr/>
          <p:nvPr/>
        </p:nvGrpSpPr>
        <p:grpSpPr>
          <a:xfrm>
            <a:off x="575238" y="5460467"/>
            <a:ext cx="6348579" cy="1225749"/>
            <a:chOff x="143163" y="5522827"/>
            <a:chExt cx="6348579" cy="1225749"/>
          </a:xfrm>
        </p:grpSpPr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F784E17-7B0A-B384-FF08-A62000B7415C}"/>
                </a:ext>
              </a:extLst>
            </p:cNvPr>
            <p:cNvSpPr/>
            <p:nvPr/>
          </p:nvSpPr>
          <p:spPr>
            <a:xfrm rot="5400000">
              <a:off x="5294119" y="5550954"/>
              <a:ext cx="1225749" cy="1169496"/>
            </a:xfrm>
            <a:prstGeom prst="triangle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300C821-2A78-1260-BE75-7443B2169092}"/>
                </a:ext>
              </a:extLst>
            </p:cNvPr>
            <p:cNvGrpSpPr/>
            <p:nvPr/>
          </p:nvGrpSpPr>
          <p:grpSpPr>
            <a:xfrm>
              <a:off x="143163" y="5737668"/>
              <a:ext cx="5434214" cy="796068"/>
              <a:chOff x="240145" y="1078487"/>
              <a:chExt cx="5434214" cy="796068"/>
            </a:xfrm>
            <a:solidFill>
              <a:srgbClr val="433DB9"/>
            </a:solidFill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9974682-822C-1D42-3408-553D72865CD4}"/>
                  </a:ext>
                </a:extLst>
              </p:cNvPr>
              <p:cNvSpPr/>
              <p:nvPr/>
            </p:nvSpPr>
            <p:spPr>
              <a:xfrm>
                <a:off x="240145" y="1078487"/>
                <a:ext cx="5362569" cy="796068"/>
              </a:xfrm>
              <a:prstGeom prst="roundRect">
                <a:avLst>
                  <a:gd name="adj" fmla="val 987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40B2419-DC87-A563-2A82-411978FFA4A0}"/>
                  </a:ext>
                </a:extLst>
              </p:cNvPr>
              <p:cNvSpPr txBox="1"/>
              <p:nvPr/>
            </p:nvSpPr>
            <p:spPr>
              <a:xfrm>
                <a:off x="749433" y="1214911"/>
                <a:ext cx="4924926" cy="52322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14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DÒNG TIỀN THIẾU MINH BẠCH, CHẬM THANH TOÁN, </a:t>
                </a:r>
              </a:p>
              <a:p>
                <a:pPr algn="just"/>
                <a:r>
                  <a:rPr lang="vi-VN" sz="14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SAI LỆCH DỮ LIỆU, RỦI RO THUẾ CAO 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3C1551B-238D-E545-6846-B709B4298B1F}"/>
              </a:ext>
            </a:extLst>
          </p:cNvPr>
          <p:cNvGrpSpPr/>
          <p:nvPr/>
        </p:nvGrpSpPr>
        <p:grpSpPr>
          <a:xfrm>
            <a:off x="7812946" y="97128"/>
            <a:ext cx="4235899" cy="1874911"/>
            <a:chOff x="7812946" y="97128"/>
            <a:chExt cx="4235899" cy="1874911"/>
          </a:xfrm>
        </p:grpSpPr>
        <p:sp>
          <p:nvSpPr>
            <p:cNvPr id="60" name="Thought Bubble: Cloud 59">
              <a:extLst>
                <a:ext uri="{FF2B5EF4-FFF2-40B4-BE49-F238E27FC236}">
                  <a16:creationId xmlns:a16="http://schemas.microsoft.com/office/drawing/2014/main" id="{641FAC01-85E0-611C-6F2A-4F0F7C8742A1}"/>
                </a:ext>
              </a:extLst>
            </p:cNvPr>
            <p:cNvSpPr/>
            <p:nvPr/>
          </p:nvSpPr>
          <p:spPr>
            <a:xfrm>
              <a:off x="7812946" y="97128"/>
              <a:ext cx="4235899" cy="1874911"/>
            </a:xfrm>
            <a:prstGeom prst="cloudCallout">
              <a:avLst/>
            </a:prstGeom>
            <a:solidFill>
              <a:srgbClr val="F7F5FF"/>
            </a:solidFill>
            <a:ln>
              <a:solidFill>
                <a:srgbClr val="9C9FE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6492D69-5AFC-6B9A-A4CB-6DC0F6117E11}"/>
                </a:ext>
              </a:extLst>
            </p:cNvPr>
            <p:cNvSpPr txBox="1"/>
            <p:nvPr/>
          </p:nvSpPr>
          <p:spPr>
            <a:xfrm>
              <a:off x="8603494" y="619084"/>
              <a:ext cx="24992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Doanh nghiệp Việt Nam cần một giải pháp thanh toán – hóa đơn toàn diện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0C45C1B-381B-1B63-52F9-4C5FFD7DDDBE}"/>
              </a:ext>
            </a:extLst>
          </p:cNvPr>
          <p:cNvCxnSpPr>
            <a:cxnSpLocks/>
          </p:cNvCxnSpPr>
          <p:nvPr/>
        </p:nvCxnSpPr>
        <p:spPr>
          <a:xfrm flipV="1">
            <a:off x="8468173" y="3629607"/>
            <a:ext cx="1279119" cy="75693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13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1045743-BD86-597C-AE62-32F153BEC9B4}"/>
              </a:ext>
            </a:extLst>
          </p:cNvPr>
          <p:cNvSpPr/>
          <p:nvPr/>
        </p:nvSpPr>
        <p:spPr>
          <a:xfrm>
            <a:off x="-1424911" y="1920950"/>
            <a:ext cx="7710331" cy="5797705"/>
          </a:xfrm>
          <a:custGeom>
            <a:avLst/>
            <a:gdLst>
              <a:gd name="csX0" fmla="*/ 0 w 7710331"/>
              <a:gd name="csY0" fmla="*/ 2898853 h 5797705"/>
              <a:gd name="csX1" fmla="*/ 3855166 w 7710331"/>
              <a:gd name="csY1" fmla="*/ 0 h 5797705"/>
              <a:gd name="csX2" fmla="*/ 7710332 w 7710331"/>
              <a:gd name="csY2" fmla="*/ 2898853 h 5797705"/>
              <a:gd name="csX3" fmla="*/ 3855166 w 7710331"/>
              <a:gd name="csY3" fmla="*/ 5797706 h 5797705"/>
              <a:gd name="csX4" fmla="*/ 0 w 7710331"/>
              <a:gd name="csY4" fmla="*/ 2898853 h 57977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710331" h="5797705" fill="none" extrusionOk="0">
                <a:moveTo>
                  <a:pt x="0" y="2898853"/>
                </a:moveTo>
                <a:cubicBezTo>
                  <a:pt x="115775" y="1578064"/>
                  <a:pt x="1779339" y="-5958"/>
                  <a:pt x="3855166" y="0"/>
                </a:cubicBezTo>
                <a:cubicBezTo>
                  <a:pt x="5890544" y="-161400"/>
                  <a:pt x="7751096" y="1479280"/>
                  <a:pt x="7710332" y="2898853"/>
                </a:cubicBezTo>
                <a:cubicBezTo>
                  <a:pt x="7758843" y="4431946"/>
                  <a:pt x="6072369" y="5637494"/>
                  <a:pt x="3855166" y="5797706"/>
                </a:cubicBezTo>
                <a:cubicBezTo>
                  <a:pt x="1790958" y="5745418"/>
                  <a:pt x="191781" y="4507061"/>
                  <a:pt x="0" y="2898853"/>
                </a:cubicBezTo>
                <a:close/>
              </a:path>
              <a:path w="7710331" h="5797705" stroke="0" extrusionOk="0">
                <a:moveTo>
                  <a:pt x="0" y="2898853"/>
                </a:moveTo>
                <a:cubicBezTo>
                  <a:pt x="17944" y="1212766"/>
                  <a:pt x="1748576" y="43014"/>
                  <a:pt x="3855166" y="0"/>
                </a:cubicBezTo>
                <a:cubicBezTo>
                  <a:pt x="5924764" y="-39655"/>
                  <a:pt x="7871743" y="1406745"/>
                  <a:pt x="7710332" y="2898853"/>
                </a:cubicBezTo>
                <a:cubicBezTo>
                  <a:pt x="7788234" y="4487737"/>
                  <a:pt x="6044044" y="5792407"/>
                  <a:pt x="3855166" y="5797706"/>
                </a:cubicBezTo>
                <a:cubicBezTo>
                  <a:pt x="1866437" y="5780519"/>
                  <a:pt x="-105384" y="4660342"/>
                  <a:pt x="0" y="2898853"/>
                </a:cubicBezTo>
                <a:close/>
              </a:path>
            </a:pathLst>
          </a:custGeom>
          <a:solidFill>
            <a:srgbClr val="433DB9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9947197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DD5902-EEAA-F7BC-63F7-F87D1539A1F7}"/>
              </a:ext>
            </a:extLst>
          </p:cNvPr>
          <p:cNvSpPr/>
          <p:nvPr/>
        </p:nvSpPr>
        <p:spPr>
          <a:xfrm>
            <a:off x="10561320" y="-585216"/>
            <a:ext cx="2212848" cy="2212848"/>
          </a:xfrm>
          <a:prstGeom prst="ellipse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D5F7C-15F7-551D-8E23-DD53DDA6BA79}"/>
              </a:ext>
            </a:extLst>
          </p:cNvPr>
          <p:cNvSpPr txBox="1"/>
          <p:nvPr/>
        </p:nvSpPr>
        <p:spPr>
          <a:xfrm>
            <a:off x="6096000" y="704460"/>
            <a:ext cx="3755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rPr>
              <a:t>VÌ SAO CHỌN </a:t>
            </a:r>
            <a:endParaRPr lang="vi-VN" sz="4000" b="1" dirty="0">
              <a:solidFill>
                <a:srgbClr val="433DB9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Picture 10" descr="A black background with purple and yellow text&#10;&#10;AI-generated content may be incorrect.">
            <a:extLst>
              <a:ext uri="{FF2B5EF4-FFF2-40B4-BE49-F238E27FC236}">
                <a16:creationId xmlns:a16="http://schemas.microsoft.com/office/drawing/2014/main" id="{1363CF62-B8C8-3105-07FE-6EDD900E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40" y="1541792"/>
            <a:ext cx="4806095" cy="114007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1245691-656F-B735-824D-29B1C41F2D7A}"/>
              </a:ext>
            </a:extLst>
          </p:cNvPr>
          <p:cNvGrpSpPr/>
          <p:nvPr/>
        </p:nvGrpSpPr>
        <p:grpSpPr>
          <a:xfrm>
            <a:off x="6504243" y="3341977"/>
            <a:ext cx="5362569" cy="1114698"/>
            <a:chOff x="6586081" y="5500838"/>
            <a:chExt cx="5362569" cy="111469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C88593B-E8FE-C530-67D4-FDFE64CC5FE5}"/>
                </a:ext>
              </a:extLst>
            </p:cNvPr>
            <p:cNvGrpSpPr/>
            <p:nvPr/>
          </p:nvGrpSpPr>
          <p:grpSpPr>
            <a:xfrm>
              <a:off x="6586081" y="5819468"/>
              <a:ext cx="5362569" cy="796068"/>
              <a:chOff x="240145" y="1078487"/>
              <a:chExt cx="5362569" cy="796068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6083EAC6-663B-C875-9D4D-0D3D6B9E7835}"/>
                  </a:ext>
                </a:extLst>
              </p:cNvPr>
              <p:cNvSpPr/>
              <p:nvPr/>
            </p:nvSpPr>
            <p:spPr>
              <a:xfrm>
                <a:off x="240145" y="1078487"/>
                <a:ext cx="5362569" cy="796068"/>
              </a:xfrm>
              <a:prstGeom prst="roundRect">
                <a:avLst>
                  <a:gd name="adj" fmla="val 9874"/>
                </a:avLst>
              </a:prstGeom>
              <a:solidFill>
                <a:srgbClr val="F7F5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6042DFC-E6A2-B1B7-B087-25CF2CDBE7D0}"/>
                  </a:ext>
                </a:extLst>
              </p:cNvPr>
              <p:cNvSpPr txBox="1"/>
              <p:nvPr/>
            </p:nvSpPr>
            <p:spPr>
              <a:xfrm>
                <a:off x="458966" y="1214911"/>
                <a:ext cx="49249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Là lớp điều phối trung gian, không thay thế ERP, phần mềm kế toán, ngân hàng hay nhà VAN hiện có</a:t>
                </a:r>
                <a:r>
                  <a:rPr lang="vi-VN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.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281482-2C6C-42EB-B380-E32A93C1AED2}"/>
                </a:ext>
              </a:extLst>
            </p:cNvPr>
            <p:cNvSpPr txBox="1"/>
            <p:nvPr/>
          </p:nvSpPr>
          <p:spPr>
            <a:xfrm>
              <a:off x="6586081" y="5500838"/>
              <a:ext cx="4344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KHÔNG THAY HỆ THỐNG HIỆN CÓ</a:t>
              </a:r>
              <a:endParaRPr lang="vi-VN" sz="14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47DC40A-7B62-525A-96B2-FB842F45B13A}"/>
                </a:ext>
              </a:extLst>
            </p:cNvPr>
            <p:cNvCxnSpPr>
              <a:cxnSpLocks/>
            </p:cNvCxnSpPr>
            <p:nvPr/>
          </p:nvCxnSpPr>
          <p:spPr>
            <a:xfrm>
              <a:off x="6622657" y="5837756"/>
              <a:ext cx="4036291" cy="0"/>
            </a:xfrm>
            <a:prstGeom prst="line">
              <a:avLst/>
            </a:prstGeom>
            <a:ln>
              <a:solidFill>
                <a:srgbClr val="433DB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5E37C5-2EA4-094F-6B49-1CA69AD65956}"/>
              </a:ext>
            </a:extLst>
          </p:cNvPr>
          <p:cNvGrpSpPr/>
          <p:nvPr/>
        </p:nvGrpSpPr>
        <p:grpSpPr>
          <a:xfrm>
            <a:off x="6504242" y="4765997"/>
            <a:ext cx="5362569" cy="1396622"/>
            <a:chOff x="6586081" y="5500838"/>
            <a:chExt cx="5362569" cy="139662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5984D94-1713-B1D5-7565-64878D1F55C1}"/>
                </a:ext>
              </a:extLst>
            </p:cNvPr>
            <p:cNvGrpSpPr/>
            <p:nvPr/>
          </p:nvGrpSpPr>
          <p:grpSpPr>
            <a:xfrm>
              <a:off x="6586081" y="5819468"/>
              <a:ext cx="5362569" cy="1077992"/>
              <a:chOff x="240145" y="1078487"/>
              <a:chExt cx="5362569" cy="1077992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D69C2FE8-7E66-00A5-01B0-F02066C801CA}"/>
                  </a:ext>
                </a:extLst>
              </p:cNvPr>
              <p:cNvSpPr/>
              <p:nvPr/>
            </p:nvSpPr>
            <p:spPr>
              <a:xfrm>
                <a:off x="240145" y="1078487"/>
                <a:ext cx="5362569" cy="1077992"/>
              </a:xfrm>
              <a:prstGeom prst="roundRect">
                <a:avLst>
                  <a:gd name="adj" fmla="val 9874"/>
                </a:avLst>
              </a:prstGeom>
              <a:solidFill>
                <a:srgbClr val="F7F5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65F3B36-888D-FFA6-3F48-A81B83A44E58}"/>
                  </a:ext>
                </a:extLst>
              </p:cNvPr>
              <p:cNvSpPr txBox="1"/>
              <p:nvPr/>
            </p:nvSpPr>
            <p:spPr>
              <a:xfrm>
                <a:off x="458966" y="1214911"/>
                <a:ext cx="492492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Giúp doanh nghiệp tự động nhận biến động số dư từ ngân hàng, đối soát với đơn hàng/công nợ, kích hoạt phát hành </a:t>
                </a:r>
                <a:r>
                  <a:rPr lang="en-US" sz="1400" dirty="0" err="1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HĐĐT</a:t>
                </a:r>
                <a:r>
                  <a:rPr lang="en-US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 qua nhà VAN và quản trị dòng tiền minh bạch</a:t>
                </a:r>
                <a:r>
                  <a:rPr lang="vi-VN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.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837864-60C7-EB42-7D1F-03BCA96C24D6}"/>
                </a:ext>
              </a:extLst>
            </p:cNvPr>
            <p:cNvSpPr txBox="1"/>
            <p:nvPr/>
          </p:nvSpPr>
          <p:spPr>
            <a:xfrm>
              <a:off x="6586081" y="5500838"/>
              <a:ext cx="43447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NỀN TẢNG ĐIỀU PHỐI THÔNG MINH</a:t>
              </a:r>
              <a:endParaRPr lang="vi-VN" sz="14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D701D71-B6CC-D532-CE7F-8321433E7911}"/>
                </a:ext>
              </a:extLst>
            </p:cNvPr>
            <p:cNvCxnSpPr>
              <a:cxnSpLocks/>
            </p:cNvCxnSpPr>
            <p:nvPr/>
          </p:nvCxnSpPr>
          <p:spPr>
            <a:xfrm>
              <a:off x="6622657" y="5837756"/>
              <a:ext cx="4036291" cy="0"/>
            </a:xfrm>
            <a:prstGeom prst="line">
              <a:avLst/>
            </a:prstGeom>
            <a:ln>
              <a:solidFill>
                <a:srgbClr val="433DB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85C4436-52B1-4858-258A-1CB681EF1988}"/>
              </a:ext>
            </a:extLst>
          </p:cNvPr>
          <p:cNvGrpSpPr/>
          <p:nvPr/>
        </p:nvGrpSpPr>
        <p:grpSpPr>
          <a:xfrm>
            <a:off x="571920" y="325282"/>
            <a:ext cx="3959352" cy="3785616"/>
            <a:chOff x="1213909" y="886968"/>
            <a:chExt cx="3959352" cy="378561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0E917F7-1E62-0FD7-291B-9A04A2BB9C63}"/>
                </a:ext>
              </a:extLst>
            </p:cNvPr>
            <p:cNvSpPr/>
            <p:nvPr/>
          </p:nvSpPr>
          <p:spPr>
            <a:xfrm>
              <a:off x="1213909" y="886968"/>
              <a:ext cx="3959352" cy="3785616"/>
            </a:xfrm>
            <a:prstGeom prst="roundRect">
              <a:avLst>
                <a:gd name="adj" fmla="val 11355"/>
              </a:avLst>
            </a:prstGeom>
            <a:solidFill>
              <a:srgbClr val="F7F5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42156AA-CBDA-D386-CB04-04B5A3F3B246}"/>
                </a:ext>
              </a:extLst>
            </p:cNvPr>
            <p:cNvGrpSpPr/>
            <p:nvPr/>
          </p:nvGrpSpPr>
          <p:grpSpPr>
            <a:xfrm>
              <a:off x="1412816" y="1792934"/>
              <a:ext cx="3486507" cy="523220"/>
              <a:chOff x="1506117" y="1595870"/>
              <a:chExt cx="3486507" cy="523220"/>
            </a:xfrm>
          </p:grpSpPr>
          <p:pic>
            <p:nvPicPr>
              <p:cNvPr id="16" name="Graphic 15" descr="Checkmark with solid fill">
                <a:extLst>
                  <a:ext uri="{FF2B5EF4-FFF2-40B4-BE49-F238E27FC236}">
                    <a16:creationId xmlns:a16="http://schemas.microsoft.com/office/drawing/2014/main" id="{5606BD8F-C61C-1699-20C6-5C44F14EEF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06117" y="1693606"/>
                <a:ext cx="327749" cy="32774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7DF85E-B786-0D26-C139-56C56AB43169}"/>
                  </a:ext>
                </a:extLst>
              </p:cNvPr>
              <p:cNvSpPr txBox="1"/>
              <p:nvPr/>
            </p:nvSpPr>
            <p:spPr>
              <a:xfrm>
                <a:off x="1907019" y="1595870"/>
                <a:ext cx="30856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Đối soát thủ công mất nhiều thời gian, dễ sai sót và thất thoát</a:t>
                </a:r>
                <a:r>
                  <a:rPr lang="vi-VN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.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8236B0A-674F-A118-FC63-602F4A2E5B68}"/>
                </a:ext>
              </a:extLst>
            </p:cNvPr>
            <p:cNvGrpSpPr/>
            <p:nvPr/>
          </p:nvGrpSpPr>
          <p:grpSpPr>
            <a:xfrm>
              <a:off x="1412816" y="2424854"/>
              <a:ext cx="3425357" cy="523220"/>
              <a:chOff x="1567266" y="2204686"/>
              <a:chExt cx="3425357" cy="52322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DD2B85-61BE-CA67-5DA7-AED37BE844E6}"/>
                  </a:ext>
                </a:extLst>
              </p:cNvPr>
              <p:cNvSpPr txBox="1"/>
              <p:nvPr/>
            </p:nvSpPr>
            <p:spPr>
              <a:xfrm>
                <a:off x="1907018" y="2204686"/>
                <a:ext cx="30856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Tiền vào khó xác định thuộc đơn hàng/công nợ nào</a:t>
                </a:r>
                <a:r>
                  <a:rPr lang="vi-VN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.</a:t>
                </a:r>
              </a:p>
            </p:txBody>
          </p:sp>
          <p:pic>
            <p:nvPicPr>
              <p:cNvPr id="25" name="Graphic 24" descr="Checkmark with solid fill">
                <a:extLst>
                  <a:ext uri="{FF2B5EF4-FFF2-40B4-BE49-F238E27FC236}">
                    <a16:creationId xmlns:a16="http://schemas.microsoft.com/office/drawing/2014/main" id="{418D5C55-331A-C7EC-D244-4C7F78FDA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67266" y="2302422"/>
                <a:ext cx="327749" cy="327749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A7AE90D-9C22-A41F-E4BC-0A799C5E8E96}"/>
                </a:ext>
              </a:extLst>
            </p:cNvPr>
            <p:cNvGrpSpPr/>
            <p:nvPr/>
          </p:nvGrpSpPr>
          <p:grpSpPr>
            <a:xfrm>
              <a:off x="1412816" y="3056774"/>
              <a:ext cx="3413355" cy="523220"/>
              <a:chOff x="1579267" y="2785078"/>
              <a:chExt cx="3413355" cy="52322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F1CDFC0-8E84-0237-C7D2-CD4AE1EF0DB9}"/>
                  </a:ext>
                </a:extLst>
              </p:cNvPr>
              <p:cNvSpPr txBox="1"/>
              <p:nvPr/>
            </p:nvSpPr>
            <p:spPr>
              <a:xfrm>
                <a:off x="1907017" y="2785078"/>
                <a:ext cx="308560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Dữ liệu ngân hàng, đơn hàng, hóa đơn, kế toán còn rời rạc</a:t>
                </a:r>
                <a:r>
                  <a:rPr lang="vi-VN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.</a:t>
                </a:r>
              </a:p>
            </p:txBody>
          </p:sp>
          <p:pic>
            <p:nvPicPr>
              <p:cNvPr id="27" name="Graphic 26" descr="Checkmark with solid fill">
                <a:extLst>
                  <a:ext uri="{FF2B5EF4-FFF2-40B4-BE49-F238E27FC236}">
                    <a16:creationId xmlns:a16="http://schemas.microsoft.com/office/drawing/2014/main" id="{AD8375EF-BAD5-93D0-D5A9-603772A437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79267" y="2882814"/>
                <a:ext cx="327749" cy="327749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C4457AA-393E-86A3-2748-EB5700537284}"/>
                </a:ext>
              </a:extLst>
            </p:cNvPr>
            <p:cNvGrpSpPr/>
            <p:nvPr/>
          </p:nvGrpSpPr>
          <p:grpSpPr>
            <a:xfrm>
              <a:off x="1412816" y="3688694"/>
              <a:ext cx="3715921" cy="327749"/>
              <a:chOff x="1594883" y="3491630"/>
              <a:chExt cx="3715921" cy="32774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E5A6733-27B4-F56D-DCD7-3EEAF2579EDE}"/>
                  </a:ext>
                </a:extLst>
              </p:cNvPr>
              <p:cNvSpPr txBox="1"/>
              <p:nvPr/>
            </p:nvSpPr>
            <p:spPr>
              <a:xfrm>
                <a:off x="1907016" y="3511602"/>
                <a:ext cx="34037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Thiếu lưu vết và kiểm soát khi có sai lệch</a:t>
                </a:r>
                <a:r>
                  <a:rPr lang="vi-VN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.</a:t>
                </a:r>
              </a:p>
            </p:txBody>
          </p:sp>
          <p:pic>
            <p:nvPicPr>
              <p:cNvPr id="29" name="Graphic 28" descr="Checkmark with solid fill">
                <a:extLst>
                  <a:ext uri="{FF2B5EF4-FFF2-40B4-BE49-F238E27FC236}">
                    <a16:creationId xmlns:a16="http://schemas.microsoft.com/office/drawing/2014/main" id="{C0D06A93-013B-D136-B1B9-4F113C122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94883" y="3491630"/>
                <a:ext cx="327749" cy="327749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396B7C-5F6E-EA8E-8D62-A3E2C2DC9FC5}"/>
                </a:ext>
              </a:extLst>
            </p:cNvPr>
            <p:cNvSpPr txBox="1"/>
            <p:nvPr/>
          </p:nvSpPr>
          <p:spPr>
            <a:xfrm>
              <a:off x="1213909" y="1278055"/>
              <a:ext cx="3959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VẤN ĐỀ TỒN ĐỌNG</a:t>
              </a:r>
              <a:endParaRPr lang="vi-VN" sz="2000" b="1" dirty="0">
                <a:solidFill>
                  <a:srgbClr val="433DB9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3BF8DB-6012-7182-CE25-B8EF56B231E8}"/>
              </a:ext>
            </a:extLst>
          </p:cNvPr>
          <p:cNvGrpSpPr/>
          <p:nvPr/>
        </p:nvGrpSpPr>
        <p:grpSpPr>
          <a:xfrm>
            <a:off x="5011824" y="1843186"/>
            <a:ext cx="740664" cy="749808"/>
            <a:chOff x="4887468" y="1327000"/>
            <a:chExt cx="740664" cy="7498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5312D9-CEC6-CCC9-B210-E028A2A1A34B}"/>
                </a:ext>
              </a:extLst>
            </p:cNvPr>
            <p:cNvSpPr/>
            <p:nvPr/>
          </p:nvSpPr>
          <p:spPr>
            <a:xfrm>
              <a:off x="4887468" y="1327000"/>
              <a:ext cx="740664" cy="749808"/>
            </a:xfrm>
            <a:prstGeom prst="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3" name="Graphic 12" descr="Lights On with solid fill">
              <a:extLst>
                <a:ext uri="{FF2B5EF4-FFF2-40B4-BE49-F238E27FC236}">
                  <a16:creationId xmlns:a16="http://schemas.microsoft.com/office/drawing/2014/main" id="{AF77B1F2-FED1-DEA3-0BCF-ADEF2E260E9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66716" y="1410820"/>
              <a:ext cx="582168" cy="58216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6530935-688E-5502-9503-FE2D12661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890" y="3297104"/>
            <a:ext cx="5362569" cy="35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81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25E4B34-1767-5CDE-28FF-67308D85608F}"/>
              </a:ext>
            </a:extLst>
          </p:cNvPr>
          <p:cNvSpPr/>
          <p:nvPr/>
        </p:nvSpPr>
        <p:spPr>
          <a:xfrm>
            <a:off x="0" y="654967"/>
            <a:ext cx="7871035" cy="5548066"/>
          </a:xfrm>
          <a:prstGeom prst="roundRect">
            <a:avLst/>
          </a:pr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7E8090-81E4-B86C-0BCE-677033F1FE7D}"/>
              </a:ext>
            </a:extLst>
          </p:cNvPr>
          <p:cNvSpPr/>
          <p:nvPr/>
        </p:nvSpPr>
        <p:spPr>
          <a:xfrm>
            <a:off x="1" y="0"/>
            <a:ext cx="6096000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2D3680-0518-0DA1-C674-59D2B2FBE6FC}"/>
              </a:ext>
            </a:extLst>
          </p:cNvPr>
          <p:cNvSpPr/>
          <p:nvPr/>
        </p:nvSpPr>
        <p:spPr>
          <a:xfrm>
            <a:off x="6050518" y="6627183"/>
            <a:ext cx="6141482" cy="23081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AEDCC-7866-3DD4-5CC5-5A6D12945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 b="10577"/>
          <a:stretch/>
        </p:blipFill>
        <p:spPr>
          <a:xfrm>
            <a:off x="435427" y="1068067"/>
            <a:ext cx="7142323" cy="4721866"/>
          </a:xfrm>
          <a:prstGeom prst="round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A389C06-9F4F-6B1A-6861-6F1DE5106946}"/>
              </a:ext>
            </a:extLst>
          </p:cNvPr>
          <p:cNvGrpSpPr/>
          <p:nvPr/>
        </p:nvGrpSpPr>
        <p:grpSpPr>
          <a:xfrm>
            <a:off x="6050518" y="354633"/>
            <a:ext cx="5972216" cy="5972216"/>
            <a:chOff x="31963" y="290716"/>
            <a:chExt cx="5972216" cy="59722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46C1BC-415E-4B09-A5A3-A82FD8331EE1}"/>
                </a:ext>
              </a:extLst>
            </p:cNvPr>
            <p:cNvGrpSpPr/>
            <p:nvPr/>
          </p:nvGrpSpPr>
          <p:grpSpPr>
            <a:xfrm>
              <a:off x="31963" y="290716"/>
              <a:ext cx="5972216" cy="5972216"/>
              <a:chOff x="6669889" y="1362269"/>
              <a:chExt cx="1107033" cy="1107033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DEB75BD7-7471-E7BD-B2FF-F869CC9C6544}"/>
                  </a:ext>
                </a:extLst>
              </p:cNvPr>
              <p:cNvSpPr/>
              <p:nvPr/>
            </p:nvSpPr>
            <p:spPr>
              <a:xfrm>
                <a:off x="6669889" y="1362269"/>
                <a:ext cx="1107033" cy="1107033"/>
              </a:xfrm>
              <a:prstGeom prst="ellipse">
                <a:avLst/>
              </a:prstGeom>
              <a:solidFill>
                <a:srgbClr val="E0E1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0EC997B-BE3C-432E-540D-B8F4256DD599}"/>
                  </a:ext>
                </a:extLst>
              </p:cNvPr>
              <p:cNvSpPr/>
              <p:nvPr/>
            </p:nvSpPr>
            <p:spPr>
              <a:xfrm>
                <a:off x="6736902" y="1469867"/>
                <a:ext cx="976484" cy="976484"/>
              </a:xfrm>
              <a:prstGeom prst="ellipse">
                <a:avLst/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764676-BD3A-00E2-69E2-9ACD2095ABD1}"/>
                  </a:ext>
                </a:extLst>
              </p:cNvPr>
              <p:cNvSpPr txBox="1"/>
              <p:nvPr/>
            </p:nvSpPr>
            <p:spPr>
              <a:xfrm>
                <a:off x="6930998" y="1736781"/>
                <a:ext cx="569167" cy="44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0" b="1">
                    <a:solidFill>
                      <a:srgbClr val="FFCC00"/>
                    </a:solidFill>
                    <a:latin typeface="Roboto" pitchFamily="2" charset="0"/>
                    <a:ea typeface="Roboto" pitchFamily="2" charset="0"/>
                  </a:rPr>
                  <a:t>02</a:t>
                </a:r>
                <a:endParaRPr lang="en-US" sz="15000" b="1" dirty="0">
                  <a:solidFill>
                    <a:srgbClr val="FFCC00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21B28C-1CF6-0E7B-3989-4B4F173A39D6}"/>
                </a:ext>
              </a:extLst>
            </p:cNvPr>
            <p:cNvSpPr txBox="1"/>
            <p:nvPr/>
          </p:nvSpPr>
          <p:spPr>
            <a:xfrm>
              <a:off x="969144" y="4825287"/>
              <a:ext cx="42671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GIẢI PHÁP TRUSTED BILLING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DDFADB-FB76-AC2F-8EDA-16DCC4D93572}"/>
                </a:ext>
              </a:extLst>
            </p:cNvPr>
            <p:cNvSpPr txBox="1"/>
            <p:nvPr/>
          </p:nvSpPr>
          <p:spPr>
            <a:xfrm>
              <a:off x="1107337" y="1581425"/>
              <a:ext cx="384022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EFF0FF"/>
                  </a:solidFill>
                  <a:latin typeface="Roboto" pitchFamily="2" charset="0"/>
                  <a:ea typeface="Roboto" pitchFamily="2" charset="0"/>
                </a:rPr>
                <a:t>NỘI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0565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8CB41E7-E71C-D5C7-9882-C95A6D0E3E88}"/>
              </a:ext>
            </a:extLst>
          </p:cNvPr>
          <p:cNvGrpSpPr/>
          <p:nvPr/>
        </p:nvGrpSpPr>
        <p:grpSpPr>
          <a:xfrm>
            <a:off x="324340" y="-143208"/>
            <a:ext cx="4094152" cy="7007381"/>
            <a:chOff x="-334156" y="-153915"/>
            <a:chExt cx="4094152" cy="70073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FDA5A5F-EBE2-4C17-50A4-F7654BA20E80}"/>
                </a:ext>
              </a:extLst>
            </p:cNvPr>
            <p:cNvSpPr/>
            <p:nvPr/>
          </p:nvSpPr>
          <p:spPr>
            <a:xfrm rot="5400000">
              <a:off x="-1790771" y="1302700"/>
              <a:ext cx="7007381" cy="4094152"/>
            </a:xfrm>
            <a:prstGeom prst="roundRect">
              <a:avLst>
                <a:gd name="adj" fmla="val 21032"/>
              </a:avLst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1842BA-8751-DBD9-B75D-917727D56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10" r="12410"/>
            <a:stretch>
              <a:fillRect/>
            </a:stretch>
          </p:blipFill>
          <p:spPr>
            <a:xfrm>
              <a:off x="64198" y="243569"/>
              <a:ext cx="3483584" cy="4866444"/>
            </a:xfrm>
            <a:prstGeom prst="roundRect">
              <a:avLst>
                <a:gd name="adj" fmla="val 50000"/>
              </a:avLst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C6EDCCF-E9CC-A56C-89FE-111DE3B3D298}"/>
              </a:ext>
            </a:extLst>
          </p:cNvPr>
          <p:cNvGrpSpPr/>
          <p:nvPr/>
        </p:nvGrpSpPr>
        <p:grpSpPr>
          <a:xfrm>
            <a:off x="690595" y="5280181"/>
            <a:ext cx="3449370" cy="1403287"/>
            <a:chOff x="415766" y="5146892"/>
            <a:chExt cx="3449370" cy="140328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42B27A1-F309-46F7-817E-BAAF1C8FA821}"/>
                </a:ext>
              </a:extLst>
            </p:cNvPr>
            <p:cNvSpPr/>
            <p:nvPr/>
          </p:nvSpPr>
          <p:spPr>
            <a:xfrm>
              <a:off x="415766" y="5146892"/>
              <a:ext cx="3449370" cy="1403287"/>
            </a:xfrm>
            <a:prstGeom prst="roundRect">
              <a:avLst>
                <a:gd name="adj" fmla="val 36667"/>
              </a:avLst>
            </a:prstGeom>
            <a:solidFill>
              <a:srgbClr val="D9E8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1766AA7-E3E6-FBEB-09FC-6A34AE5D1646}"/>
                </a:ext>
              </a:extLst>
            </p:cNvPr>
            <p:cNvSpPr txBox="1"/>
            <p:nvPr/>
          </p:nvSpPr>
          <p:spPr>
            <a:xfrm>
              <a:off x="658420" y="5340704"/>
              <a:ext cx="29402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TRỞ THÀNH NỀN TẢNG THANH TOÁN TIN CẬY HÀNG ĐẦU CHO DOANH NGHIỆP VỪA VÀ NHỎ TẠI VIỆT NAM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0382FB0-B09B-956D-0289-6C0FC036F519}"/>
              </a:ext>
            </a:extLst>
          </p:cNvPr>
          <p:cNvGrpSpPr/>
          <p:nvPr/>
        </p:nvGrpSpPr>
        <p:grpSpPr>
          <a:xfrm>
            <a:off x="4784985" y="74131"/>
            <a:ext cx="7550178" cy="969818"/>
            <a:chOff x="928209" y="-71902"/>
            <a:chExt cx="7550178" cy="9698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7E91F1E-E2DC-DB8B-08BE-D55EAA23A75B}"/>
                </a:ext>
              </a:extLst>
            </p:cNvPr>
            <p:cNvSpPr/>
            <p:nvPr/>
          </p:nvSpPr>
          <p:spPr>
            <a:xfrm>
              <a:off x="8192060" y="-71902"/>
              <a:ext cx="286327" cy="969818"/>
            </a:xfrm>
            <a:prstGeom prst="round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A8314B-C0FE-1E54-4596-A704F9C1ACF9}"/>
                </a:ext>
              </a:extLst>
            </p:cNvPr>
            <p:cNvSpPr txBox="1"/>
            <p:nvPr/>
          </p:nvSpPr>
          <p:spPr>
            <a:xfrm>
              <a:off x="928209" y="97536"/>
              <a:ext cx="71674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TỔNG QUAN VỀ TRUSTED </a:t>
              </a:r>
              <a:r>
                <a:rPr lang="en-US" sz="3500" b="1" dirty="0">
                  <a:solidFill>
                    <a:srgbClr val="FFC000"/>
                  </a:solidFill>
                  <a:latin typeface="Roboto" pitchFamily="2" charset="0"/>
                  <a:ea typeface="Roboto" pitchFamily="2" charset="0"/>
                </a:rPr>
                <a:t>BILLING</a:t>
              </a:r>
              <a:endParaRPr lang="vi-VN" sz="3500" b="1" dirty="0">
                <a:solidFill>
                  <a:srgbClr val="FFC000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pic>
        <p:nvPicPr>
          <p:cNvPr id="26" name="Picture 25" descr="A black background with purple and yellow text&#10;&#10;AI-generated content may be incorrect.">
            <a:extLst>
              <a:ext uri="{FF2B5EF4-FFF2-40B4-BE49-F238E27FC236}">
                <a16:creationId xmlns:a16="http://schemas.microsoft.com/office/drawing/2014/main" id="{6CFB1670-50DD-0A91-1383-4E5E9C3DD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998">
            <a:off x="1592830" y="1492202"/>
            <a:ext cx="858116" cy="20355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364C801-0F4F-A4D4-3A11-EB705BE55391}"/>
              </a:ext>
            </a:extLst>
          </p:cNvPr>
          <p:cNvSpPr/>
          <p:nvPr/>
        </p:nvSpPr>
        <p:spPr>
          <a:xfrm>
            <a:off x="4894568" y="1430455"/>
            <a:ext cx="7057835" cy="2667428"/>
          </a:xfrm>
          <a:prstGeom prst="roundRect">
            <a:avLst>
              <a:gd name="adj" fmla="val 7275"/>
            </a:avLst>
          </a:prstGeom>
          <a:solidFill>
            <a:srgbClr val="F7F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7EAEB43-8603-9DF5-1E30-8892B87354E7}"/>
              </a:ext>
            </a:extLst>
          </p:cNvPr>
          <p:cNvGrpSpPr/>
          <p:nvPr/>
        </p:nvGrpSpPr>
        <p:grpSpPr>
          <a:xfrm>
            <a:off x="4784985" y="1056912"/>
            <a:ext cx="4395229" cy="544706"/>
            <a:chOff x="4784985" y="1183654"/>
            <a:chExt cx="4395229" cy="5447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E826DD5-4EF0-676A-6B7D-AC7F9FEEE076}"/>
                </a:ext>
              </a:extLst>
            </p:cNvPr>
            <p:cNvSpPr/>
            <p:nvPr/>
          </p:nvSpPr>
          <p:spPr>
            <a:xfrm>
              <a:off x="4784985" y="1183654"/>
              <a:ext cx="4395229" cy="544706"/>
            </a:xfrm>
            <a:prstGeom prst="roundRect">
              <a:avLst>
                <a:gd name="adj" fmla="val 50000"/>
              </a:avLst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BD5253-CEDD-2C5A-87A3-7F4B39CB5740}"/>
                </a:ext>
              </a:extLst>
            </p:cNvPr>
            <p:cNvSpPr txBox="1"/>
            <p:nvPr/>
          </p:nvSpPr>
          <p:spPr>
            <a:xfrm>
              <a:off x="5499563" y="1255952"/>
              <a:ext cx="33950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TRUSTED BILLING LÀ GÌ?</a:t>
              </a:r>
            </a:p>
          </p:txBody>
        </p:sp>
        <p:pic>
          <p:nvPicPr>
            <p:cNvPr id="15" name="Graphic 14" descr="Badge Question Mark outline">
              <a:extLst>
                <a:ext uri="{FF2B5EF4-FFF2-40B4-BE49-F238E27FC236}">
                  <a16:creationId xmlns:a16="http://schemas.microsoft.com/office/drawing/2014/main" id="{1ECAD740-F93F-A42F-7CCE-B6DA9705299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69921" y="1183654"/>
              <a:ext cx="544706" cy="54470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FB30E40-1229-816C-DF3A-847EEB82DEE6}"/>
              </a:ext>
            </a:extLst>
          </p:cNvPr>
          <p:cNvSpPr txBox="1"/>
          <p:nvPr/>
        </p:nvSpPr>
        <p:spPr>
          <a:xfrm>
            <a:off x="5142274" y="1843889"/>
            <a:ext cx="6634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rPr>
              <a:t>Nền tảng điều phối giúp cho doanh nghiệp kết nối dữ liệu ngân hàng, đơn hàng/công nợ và nhà VAN để tự động đối soát tiền vào, kích hoạt phát hành </a:t>
            </a:r>
            <a:r>
              <a:rPr lang="en-US" sz="1400" dirty="0" err="1">
                <a:solidFill>
                  <a:srgbClr val="372078"/>
                </a:solidFill>
                <a:latin typeface="Roboto" pitchFamily="2" charset="0"/>
                <a:ea typeface="Roboto" pitchFamily="2" charset="0"/>
              </a:rPr>
              <a:t>HĐĐT</a:t>
            </a:r>
            <a:r>
              <a:rPr lang="en-US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rPr>
              <a:t> và cập nhật báo cáo dòng tiền trên một luồng kiểm soát thống nhất.</a:t>
            </a:r>
            <a:endParaRPr lang="vi-VN" sz="1400" dirty="0">
              <a:solidFill>
                <a:srgbClr val="372078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313284-EB5A-C490-ABD0-0246DC989E46}"/>
              </a:ext>
            </a:extLst>
          </p:cNvPr>
          <p:cNvGrpSpPr/>
          <p:nvPr/>
        </p:nvGrpSpPr>
        <p:grpSpPr>
          <a:xfrm>
            <a:off x="5157971" y="2690630"/>
            <a:ext cx="6470611" cy="341592"/>
            <a:chOff x="5157970" y="2516203"/>
            <a:chExt cx="6470611" cy="341592"/>
          </a:xfrm>
        </p:grpSpPr>
        <p:pic>
          <p:nvPicPr>
            <p:cNvPr id="19" name="Graphic 18" descr="Badge Tick with solid fill">
              <a:extLst>
                <a:ext uri="{FF2B5EF4-FFF2-40B4-BE49-F238E27FC236}">
                  <a16:creationId xmlns:a16="http://schemas.microsoft.com/office/drawing/2014/main" id="{3CD7FCB8-1BD8-A7D3-1D63-F0BF55670E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57970" y="2516203"/>
              <a:ext cx="341592" cy="34159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D54B6C-2AA1-A5A6-0C86-124EE8485830}"/>
                </a:ext>
              </a:extLst>
            </p:cNvPr>
            <p:cNvSpPr txBox="1"/>
            <p:nvPr/>
          </p:nvSpPr>
          <p:spPr>
            <a:xfrm>
              <a:off x="5487247" y="2533110"/>
              <a:ext cx="61413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400" b="1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Tự động hóa toàn bộ quy trình thanh toán </a:t>
              </a:r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từ đơn hàng đến hóa đơn điện tử.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AD1026-FBC9-1B66-F612-C6C008B993BF}"/>
              </a:ext>
            </a:extLst>
          </p:cNvPr>
          <p:cNvGrpSpPr/>
          <p:nvPr/>
        </p:nvGrpSpPr>
        <p:grpSpPr>
          <a:xfrm>
            <a:off x="5157971" y="3119638"/>
            <a:ext cx="6470611" cy="341592"/>
            <a:chOff x="5157970" y="2516203"/>
            <a:chExt cx="6470611" cy="341592"/>
          </a:xfrm>
        </p:grpSpPr>
        <p:pic>
          <p:nvPicPr>
            <p:cNvPr id="23" name="Graphic 22" descr="Badge Tick with solid fill">
              <a:extLst>
                <a:ext uri="{FF2B5EF4-FFF2-40B4-BE49-F238E27FC236}">
                  <a16:creationId xmlns:a16="http://schemas.microsoft.com/office/drawing/2014/main" id="{77CDB842-D510-A2C4-EEDE-66DD2C510BC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57970" y="2516203"/>
              <a:ext cx="341592" cy="3415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745642-D41F-BE19-0CAA-F9BAD97A2674}"/>
                </a:ext>
              </a:extLst>
            </p:cNvPr>
            <p:cNvSpPr txBox="1"/>
            <p:nvPr/>
          </p:nvSpPr>
          <p:spPr>
            <a:xfrm>
              <a:off x="5487247" y="2533110"/>
              <a:ext cx="61413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400" b="1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Kết nối trực tiếp ngân hàng</a:t>
              </a:r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 qua API Open Banking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9CB3E2-BADD-A2E1-D7F2-E2685788D6F9}"/>
              </a:ext>
            </a:extLst>
          </p:cNvPr>
          <p:cNvGrpSpPr/>
          <p:nvPr/>
        </p:nvGrpSpPr>
        <p:grpSpPr>
          <a:xfrm>
            <a:off x="5157971" y="3548646"/>
            <a:ext cx="6618393" cy="341592"/>
            <a:chOff x="5157970" y="2516203"/>
            <a:chExt cx="6618393" cy="341592"/>
          </a:xfrm>
        </p:grpSpPr>
        <p:pic>
          <p:nvPicPr>
            <p:cNvPr id="28" name="Graphic 27" descr="Badge Tick with solid fill">
              <a:extLst>
                <a:ext uri="{FF2B5EF4-FFF2-40B4-BE49-F238E27FC236}">
                  <a16:creationId xmlns:a16="http://schemas.microsoft.com/office/drawing/2014/main" id="{3BF8C1B6-4049-E047-178F-78C34785322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57970" y="2516203"/>
              <a:ext cx="341592" cy="34159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98906F-32FD-F772-23B7-97095F7D96C5}"/>
                </a:ext>
              </a:extLst>
            </p:cNvPr>
            <p:cNvSpPr txBox="1"/>
            <p:nvPr/>
          </p:nvSpPr>
          <p:spPr>
            <a:xfrm>
              <a:off x="5487247" y="2533110"/>
              <a:ext cx="62891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400" dirty="0">
                  <a:solidFill>
                    <a:srgbClr val="372078"/>
                  </a:solidFill>
                  <a:latin typeface="Roboto" pitchFamily="2" charset="0"/>
                  <a:ea typeface="Roboto" pitchFamily="2" charset="0"/>
                </a:rPr>
                <a:t>Tuân thủ quy định thuế và báo cáo hóa đơn tự động lên Tổng cục Thuế (TCT)</a:t>
              </a:r>
              <a:r>
                <a:rPr lang="vi-VN" sz="1400" dirty="0"/>
                <a:t>.</a:t>
              </a:r>
              <a:endParaRPr lang="vi-VN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0A72964-3FD4-1518-8619-580AC378A599}"/>
              </a:ext>
            </a:extLst>
          </p:cNvPr>
          <p:cNvGrpSpPr/>
          <p:nvPr/>
        </p:nvGrpSpPr>
        <p:grpSpPr>
          <a:xfrm>
            <a:off x="4784986" y="4335070"/>
            <a:ext cx="2584536" cy="597037"/>
            <a:chOff x="4784986" y="4556226"/>
            <a:chExt cx="2584536" cy="59703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E1304B4-2606-77A0-2D8F-9CB2318E8653}"/>
                </a:ext>
              </a:extLst>
            </p:cNvPr>
            <p:cNvGrpSpPr/>
            <p:nvPr/>
          </p:nvGrpSpPr>
          <p:grpSpPr>
            <a:xfrm>
              <a:off x="4784986" y="4565307"/>
              <a:ext cx="2584536" cy="544706"/>
              <a:chOff x="4784986" y="4056621"/>
              <a:chExt cx="2584536" cy="544706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0A5F0D8-68D0-28C1-8F82-C6BA4FAC414D}"/>
                  </a:ext>
                </a:extLst>
              </p:cNvPr>
              <p:cNvSpPr/>
              <p:nvPr/>
            </p:nvSpPr>
            <p:spPr>
              <a:xfrm>
                <a:off x="4784986" y="4056621"/>
                <a:ext cx="2584536" cy="544706"/>
              </a:xfrm>
              <a:prstGeom prst="roundRect">
                <a:avLst>
                  <a:gd name="adj" fmla="val 50000"/>
                </a:avLst>
              </a:prstGeom>
              <a:solidFill>
                <a:srgbClr val="433D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4FFB3C-BAA7-AA9F-EF5E-59C4028FB496}"/>
                  </a:ext>
                </a:extLst>
              </p:cNvPr>
              <p:cNvSpPr txBox="1"/>
              <p:nvPr/>
            </p:nvSpPr>
            <p:spPr>
              <a:xfrm>
                <a:off x="5499563" y="4128919"/>
                <a:ext cx="14534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MỤC TIÊU</a:t>
                </a:r>
              </a:p>
            </p:txBody>
          </p:sp>
        </p:grpSp>
        <p:pic>
          <p:nvPicPr>
            <p:cNvPr id="56" name="Graphic 55" descr="Target with solid fill">
              <a:extLst>
                <a:ext uri="{FF2B5EF4-FFF2-40B4-BE49-F238E27FC236}">
                  <a16:creationId xmlns:a16="http://schemas.microsoft.com/office/drawing/2014/main" id="{4212A5AB-C9C7-F764-8155-C3E822F2851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34953" y="4556226"/>
              <a:ext cx="597037" cy="597037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35D1C6A-B782-881E-F2C4-1B68BD7C1449}"/>
              </a:ext>
            </a:extLst>
          </p:cNvPr>
          <p:cNvGrpSpPr/>
          <p:nvPr/>
        </p:nvGrpSpPr>
        <p:grpSpPr>
          <a:xfrm>
            <a:off x="4894569" y="5543710"/>
            <a:ext cx="2963840" cy="454983"/>
            <a:chOff x="4894569" y="5764866"/>
            <a:chExt cx="2963840" cy="45498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3CB195A-768B-43E5-B3A3-936735B3FACD}"/>
                </a:ext>
              </a:extLst>
            </p:cNvPr>
            <p:cNvGrpSpPr/>
            <p:nvPr/>
          </p:nvGrpSpPr>
          <p:grpSpPr>
            <a:xfrm>
              <a:off x="4894569" y="5764866"/>
              <a:ext cx="2963840" cy="454983"/>
              <a:chOff x="4894569" y="6095196"/>
              <a:chExt cx="2963840" cy="454983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1E5289B2-5C33-B55F-33EC-71E60E2E1E9E}"/>
                  </a:ext>
                </a:extLst>
              </p:cNvPr>
              <p:cNvSpPr/>
              <p:nvPr/>
            </p:nvSpPr>
            <p:spPr>
              <a:xfrm>
                <a:off x="4894569" y="6095196"/>
                <a:ext cx="2963840" cy="454983"/>
              </a:xfrm>
              <a:prstGeom prst="roundRect">
                <a:avLst>
                  <a:gd name="adj" fmla="val 50000"/>
                </a:avLst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3C1B86-B4CE-DD5D-6890-C5A7787AC69C}"/>
                  </a:ext>
                </a:extLst>
              </p:cNvPr>
              <p:cNvSpPr txBox="1"/>
              <p:nvPr/>
            </p:nvSpPr>
            <p:spPr>
              <a:xfrm>
                <a:off x="5385309" y="6173648"/>
                <a:ext cx="23077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Đơn giản hóa hoạt động</a:t>
                </a:r>
              </a:p>
            </p:txBody>
          </p:sp>
        </p:grpSp>
        <p:pic>
          <p:nvPicPr>
            <p:cNvPr id="59" name="Graphic 58" descr="Badge Tick1 with solid fill">
              <a:extLst>
                <a:ext uri="{FF2B5EF4-FFF2-40B4-BE49-F238E27FC236}">
                  <a16:creationId xmlns:a16="http://schemas.microsoft.com/office/drawing/2014/main" id="{94A3C461-6397-DA3B-BDD1-6B37CB8539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42949" y="5862012"/>
              <a:ext cx="254453" cy="254453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2D53261-0CB4-CEFB-7CEE-7A872CA25203}"/>
              </a:ext>
            </a:extLst>
          </p:cNvPr>
          <p:cNvSpPr txBox="1"/>
          <p:nvPr/>
        </p:nvSpPr>
        <p:spPr>
          <a:xfrm>
            <a:off x="4994493" y="4948192"/>
            <a:ext cx="6957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372078"/>
                </a:solidFill>
                <a:latin typeface="Roboto" pitchFamily="2" charset="0"/>
                <a:ea typeface="Roboto" pitchFamily="2" charset="0"/>
              </a:rPr>
              <a:t>Trusted Billing </a:t>
            </a:r>
            <a:r>
              <a:rPr lang="vi-VN" sz="1400" dirty="0">
                <a:solidFill>
                  <a:srgbClr val="372078"/>
                </a:solidFill>
                <a:latin typeface="Roboto" pitchFamily="2" charset="0"/>
                <a:ea typeface="Roboto" pitchFamily="2" charset="0"/>
              </a:rPr>
              <a:t>trao quyền cho doanh nghiệp SME bằng một hệ sinh thái hóa đơn hoàn toàn số hóa, giúp: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7365688-A29D-B655-DB6B-D1EE1DD6A782}"/>
              </a:ext>
            </a:extLst>
          </p:cNvPr>
          <p:cNvGrpSpPr/>
          <p:nvPr/>
        </p:nvGrpSpPr>
        <p:grpSpPr>
          <a:xfrm>
            <a:off x="7953515" y="5533090"/>
            <a:ext cx="4186058" cy="454983"/>
            <a:chOff x="4894569" y="5764866"/>
            <a:chExt cx="4186058" cy="45498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AA8E88D-E31D-9F74-2740-F54AEA1B9CCD}"/>
                </a:ext>
              </a:extLst>
            </p:cNvPr>
            <p:cNvGrpSpPr/>
            <p:nvPr/>
          </p:nvGrpSpPr>
          <p:grpSpPr>
            <a:xfrm>
              <a:off x="4894569" y="5764866"/>
              <a:ext cx="4186058" cy="454983"/>
              <a:chOff x="4894569" y="6095196"/>
              <a:chExt cx="4186058" cy="454983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928BDBC8-3DD1-FDAE-00BE-91674DD657B1}"/>
                  </a:ext>
                </a:extLst>
              </p:cNvPr>
              <p:cNvSpPr/>
              <p:nvPr/>
            </p:nvSpPr>
            <p:spPr>
              <a:xfrm>
                <a:off x="4894569" y="6095196"/>
                <a:ext cx="4186058" cy="454983"/>
              </a:xfrm>
              <a:prstGeom prst="roundRect">
                <a:avLst>
                  <a:gd name="adj" fmla="val 50000"/>
                </a:avLst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37FB00E-B044-EC84-CCD6-0DE2C6C562CE}"/>
                  </a:ext>
                </a:extLst>
              </p:cNvPr>
              <p:cNvSpPr txBox="1"/>
              <p:nvPr/>
            </p:nvSpPr>
            <p:spPr>
              <a:xfrm>
                <a:off x="5364539" y="6164018"/>
                <a:ext cx="35933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Đảm bảo tuân thủ pháp luật thuế Việt Nam</a:t>
                </a:r>
              </a:p>
            </p:txBody>
          </p:sp>
        </p:grpSp>
        <p:pic>
          <p:nvPicPr>
            <p:cNvPr id="64" name="Graphic 63" descr="Badge Tick1 with solid fill">
              <a:extLst>
                <a:ext uri="{FF2B5EF4-FFF2-40B4-BE49-F238E27FC236}">
                  <a16:creationId xmlns:a16="http://schemas.microsoft.com/office/drawing/2014/main" id="{F22A985D-C6C7-DD30-BE19-C7DE5780C34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74314" y="5854512"/>
              <a:ext cx="254453" cy="254453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7D5D537-607A-9421-966F-DBC9AFA759B6}"/>
              </a:ext>
            </a:extLst>
          </p:cNvPr>
          <p:cNvGrpSpPr/>
          <p:nvPr/>
        </p:nvGrpSpPr>
        <p:grpSpPr>
          <a:xfrm>
            <a:off x="4894567" y="6134398"/>
            <a:ext cx="5254367" cy="454983"/>
            <a:chOff x="4894568" y="5764866"/>
            <a:chExt cx="5254367" cy="45498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91AAD954-EB0B-184B-D68A-CF143016F63A}"/>
                </a:ext>
              </a:extLst>
            </p:cNvPr>
            <p:cNvGrpSpPr/>
            <p:nvPr/>
          </p:nvGrpSpPr>
          <p:grpSpPr>
            <a:xfrm>
              <a:off x="4894568" y="5764866"/>
              <a:ext cx="5254367" cy="454983"/>
              <a:chOff x="4894568" y="6095196"/>
              <a:chExt cx="5254367" cy="454983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1766A091-0F32-FDE7-EA57-C2ACBE2FA3A2}"/>
                  </a:ext>
                </a:extLst>
              </p:cNvPr>
              <p:cNvSpPr/>
              <p:nvPr/>
            </p:nvSpPr>
            <p:spPr>
              <a:xfrm>
                <a:off x="4894568" y="6095196"/>
                <a:ext cx="5254367" cy="454983"/>
              </a:xfrm>
              <a:prstGeom prst="roundRect">
                <a:avLst>
                  <a:gd name="adj" fmla="val 50000"/>
                </a:avLst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ED4F562-843B-3E0F-9F7D-48D2F02C8EF1}"/>
                  </a:ext>
                </a:extLst>
              </p:cNvPr>
              <p:cNvSpPr txBox="1"/>
              <p:nvPr/>
            </p:nvSpPr>
            <p:spPr>
              <a:xfrm>
                <a:off x="5351696" y="6182610"/>
                <a:ext cx="45711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400" dirty="0">
                    <a:solidFill>
                      <a:srgbClr val="372078"/>
                    </a:solidFill>
                    <a:latin typeface="Roboto" pitchFamily="2" charset="0"/>
                    <a:ea typeface="Roboto" pitchFamily="2" charset="0"/>
                  </a:rPr>
                  <a:t>Kết nối trực tiếp với hạ tầng ngân hàng và thanh toán.</a:t>
                </a:r>
              </a:p>
            </p:txBody>
          </p:sp>
        </p:grpSp>
        <p:pic>
          <p:nvPicPr>
            <p:cNvPr id="69" name="Graphic 68" descr="Badge Tick1 with solid fill">
              <a:extLst>
                <a:ext uri="{FF2B5EF4-FFF2-40B4-BE49-F238E27FC236}">
                  <a16:creationId xmlns:a16="http://schemas.microsoft.com/office/drawing/2014/main" id="{83BA0A47-692D-E78D-C7A3-79A7FEC7989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74315" y="5878943"/>
              <a:ext cx="254453" cy="254453"/>
            </a:xfrm>
            <a:prstGeom prst="rect">
              <a:avLst/>
            </a:prstGeom>
          </p:spPr>
        </p:pic>
      </p:grpSp>
      <p:pic>
        <p:nvPicPr>
          <p:cNvPr id="78" name="Graphic 77" descr="Origami with solid fill">
            <a:extLst>
              <a:ext uri="{FF2B5EF4-FFF2-40B4-BE49-F238E27FC236}">
                <a16:creationId xmlns:a16="http://schemas.microsoft.com/office/drawing/2014/main" id="{B3E0E80F-8B3A-4C8B-06BE-B1F4EE4AF2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4973" y="4514899"/>
            <a:ext cx="1030582" cy="10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EE2D56-B7F2-4164-0076-8BB97BB4400B}"/>
              </a:ext>
            </a:extLst>
          </p:cNvPr>
          <p:cNvSpPr/>
          <p:nvPr/>
        </p:nvSpPr>
        <p:spPr>
          <a:xfrm>
            <a:off x="0" y="4775431"/>
            <a:ext cx="12192000" cy="2082567"/>
          </a:xfrm>
          <a:custGeom>
            <a:avLst/>
            <a:gdLst>
              <a:gd name="csX0" fmla="*/ 0 w 12192000"/>
              <a:gd name="csY0" fmla="*/ 0 h 3144416"/>
              <a:gd name="csX1" fmla="*/ 12192000 w 12192000"/>
              <a:gd name="csY1" fmla="*/ 0 h 3144416"/>
              <a:gd name="csX2" fmla="*/ 12192000 w 12192000"/>
              <a:gd name="csY2" fmla="*/ 3144416 h 3144416"/>
              <a:gd name="csX3" fmla="*/ 0 w 12192000"/>
              <a:gd name="csY3" fmla="*/ 3144416 h 3144416"/>
              <a:gd name="csX4" fmla="*/ 0 w 12192000"/>
              <a:gd name="csY4" fmla="*/ 0 h 3144416"/>
              <a:gd name="csX0" fmla="*/ 0 w 12192000"/>
              <a:gd name="csY0" fmla="*/ 1091682 h 4236098"/>
              <a:gd name="csX1" fmla="*/ 6335486 w 12192000"/>
              <a:gd name="csY1" fmla="*/ 0 h 4236098"/>
              <a:gd name="csX2" fmla="*/ 12192000 w 12192000"/>
              <a:gd name="csY2" fmla="*/ 1091682 h 4236098"/>
              <a:gd name="csX3" fmla="*/ 12192000 w 12192000"/>
              <a:gd name="csY3" fmla="*/ 4236098 h 4236098"/>
              <a:gd name="csX4" fmla="*/ 0 w 12192000"/>
              <a:gd name="csY4" fmla="*/ 4236098 h 4236098"/>
              <a:gd name="csX5" fmla="*/ 0 w 12192000"/>
              <a:gd name="csY5" fmla="*/ 1091682 h 4236098"/>
              <a:gd name="csX0" fmla="*/ 0 w 12192000"/>
              <a:gd name="csY0" fmla="*/ 1286490 h 4430906"/>
              <a:gd name="csX1" fmla="*/ 6335486 w 12192000"/>
              <a:gd name="csY1" fmla="*/ 194808 h 4430906"/>
              <a:gd name="csX2" fmla="*/ 12192000 w 12192000"/>
              <a:gd name="csY2" fmla="*/ 1286490 h 4430906"/>
              <a:gd name="csX3" fmla="*/ 12192000 w 12192000"/>
              <a:gd name="csY3" fmla="*/ 4430906 h 4430906"/>
              <a:gd name="csX4" fmla="*/ 0 w 12192000"/>
              <a:gd name="csY4" fmla="*/ 4430906 h 4430906"/>
              <a:gd name="csX5" fmla="*/ 0 w 12192000"/>
              <a:gd name="csY5" fmla="*/ 1286490 h 4430906"/>
              <a:gd name="csX0" fmla="*/ 0 w 12192000"/>
              <a:gd name="csY0" fmla="*/ 1286490 h 4430906"/>
              <a:gd name="csX1" fmla="*/ 6335486 w 12192000"/>
              <a:gd name="csY1" fmla="*/ 194808 h 4430906"/>
              <a:gd name="csX2" fmla="*/ 12192000 w 12192000"/>
              <a:gd name="csY2" fmla="*/ 1286490 h 4430906"/>
              <a:gd name="csX3" fmla="*/ 12192000 w 12192000"/>
              <a:gd name="csY3" fmla="*/ 4430906 h 4430906"/>
              <a:gd name="csX4" fmla="*/ 0 w 12192000"/>
              <a:gd name="csY4" fmla="*/ 4430906 h 4430906"/>
              <a:gd name="csX5" fmla="*/ 0 w 12192000"/>
              <a:gd name="csY5" fmla="*/ 1286490 h 4430906"/>
              <a:gd name="csX0" fmla="*/ 0 w 12192000"/>
              <a:gd name="csY0" fmla="*/ 1455401 h 4599817"/>
              <a:gd name="csX1" fmla="*/ 6335486 w 12192000"/>
              <a:gd name="csY1" fmla="*/ 363719 h 4599817"/>
              <a:gd name="csX2" fmla="*/ 12192000 w 12192000"/>
              <a:gd name="csY2" fmla="*/ 1455401 h 4599817"/>
              <a:gd name="csX3" fmla="*/ 12192000 w 12192000"/>
              <a:gd name="csY3" fmla="*/ 4599817 h 4599817"/>
              <a:gd name="csX4" fmla="*/ 0 w 12192000"/>
              <a:gd name="csY4" fmla="*/ 4599817 h 4599817"/>
              <a:gd name="csX5" fmla="*/ 0 w 12192000"/>
              <a:gd name="csY5" fmla="*/ 1455401 h 4599817"/>
              <a:gd name="csX0" fmla="*/ 0 w 12192000"/>
              <a:gd name="csY0" fmla="*/ 1529661 h 4674077"/>
              <a:gd name="csX1" fmla="*/ 6335486 w 12192000"/>
              <a:gd name="csY1" fmla="*/ 437979 h 4674077"/>
              <a:gd name="csX2" fmla="*/ 12192000 w 12192000"/>
              <a:gd name="csY2" fmla="*/ 1529661 h 4674077"/>
              <a:gd name="csX3" fmla="*/ 12192000 w 12192000"/>
              <a:gd name="csY3" fmla="*/ 4674077 h 4674077"/>
              <a:gd name="csX4" fmla="*/ 0 w 12192000"/>
              <a:gd name="csY4" fmla="*/ 4674077 h 4674077"/>
              <a:gd name="csX5" fmla="*/ 0 w 12192000"/>
              <a:gd name="csY5" fmla="*/ 1529661 h 4674077"/>
              <a:gd name="csX0" fmla="*/ 0 w 12192000"/>
              <a:gd name="csY0" fmla="*/ 1529661 h 4674077"/>
              <a:gd name="csX1" fmla="*/ 6335486 w 12192000"/>
              <a:gd name="csY1" fmla="*/ 437979 h 4674077"/>
              <a:gd name="csX2" fmla="*/ 12192000 w 12192000"/>
              <a:gd name="csY2" fmla="*/ 1529661 h 4674077"/>
              <a:gd name="csX3" fmla="*/ 12192000 w 12192000"/>
              <a:gd name="csY3" fmla="*/ 4674077 h 4674077"/>
              <a:gd name="csX4" fmla="*/ 0 w 12192000"/>
              <a:gd name="csY4" fmla="*/ 4674077 h 4674077"/>
              <a:gd name="csX5" fmla="*/ 0 w 12192000"/>
              <a:gd name="csY5" fmla="*/ 1529661 h 46740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2192000" h="4674077">
                <a:moveTo>
                  <a:pt x="0" y="1529661"/>
                </a:moveTo>
                <a:cubicBezTo>
                  <a:pt x="2043404" y="1529661"/>
                  <a:pt x="2155372" y="-989606"/>
                  <a:pt x="6335486" y="437979"/>
                </a:cubicBezTo>
                <a:cubicBezTo>
                  <a:pt x="9640597" y="2546697"/>
                  <a:pt x="10239829" y="1165767"/>
                  <a:pt x="12192000" y="1529661"/>
                </a:cubicBezTo>
                <a:lnTo>
                  <a:pt x="12192000" y="4674077"/>
                </a:lnTo>
                <a:lnTo>
                  <a:pt x="0" y="4674077"/>
                </a:lnTo>
                <a:lnTo>
                  <a:pt x="0" y="1529661"/>
                </a:lnTo>
                <a:close/>
              </a:path>
            </a:pathLst>
          </a:custGeom>
          <a:solidFill>
            <a:srgbClr val="433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0179AC4-B955-6112-95D5-87B51E7D1DAF}"/>
              </a:ext>
            </a:extLst>
          </p:cNvPr>
          <p:cNvGrpSpPr/>
          <p:nvPr/>
        </p:nvGrpSpPr>
        <p:grpSpPr>
          <a:xfrm>
            <a:off x="120604" y="1778795"/>
            <a:ext cx="2884657" cy="4348119"/>
            <a:chOff x="88649" y="830424"/>
            <a:chExt cx="2884657" cy="434811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2B6B40F-C9C1-6DF2-CE8F-6CB7E794D33C}"/>
                </a:ext>
              </a:extLst>
            </p:cNvPr>
            <p:cNvSpPr/>
            <p:nvPr/>
          </p:nvSpPr>
          <p:spPr>
            <a:xfrm>
              <a:off x="93306" y="1380930"/>
              <a:ext cx="2880000" cy="3797613"/>
            </a:xfrm>
            <a:prstGeom prst="roundRect">
              <a:avLst/>
            </a:prstGeom>
            <a:solidFill>
              <a:srgbClr val="F7F5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44FFF55-9053-A3C8-FC44-F13831A95E0B}"/>
                </a:ext>
              </a:extLst>
            </p:cNvPr>
            <p:cNvGrpSpPr/>
            <p:nvPr/>
          </p:nvGrpSpPr>
          <p:grpSpPr>
            <a:xfrm>
              <a:off x="88649" y="1693546"/>
              <a:ext cx="2884657" cy="799378"/>
              <a:chOff x="88649" y="1693546"/>
              <a:chExt cx="2884657" cy="799378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7AB6E75-D466-9A80-8410-6183F87972ED}"/>
                  </a:ext>
                </a:extLst>
              </p:cNvPr>
              <p:cNvSpPr/>
              <p:nvPr/>
            </p:nvSpPr>
            <p:spPr>
              <a:xfrm>
                <a:off x="93306" y="1693546"/>
                <a:ext cx="2880000" cy="799378"/>
              </a:xfrm>
              <a:prstGeom prst="rect">
                <a:avLst/>
              </a:prstGeom>
              <a:solidFill>
                <a:srgbClr val="B3BC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671CF60-5248-5B2C-B475-A0C3C522A3EB}"/>
                  </a:ext>
                </a:extLst>
              </p:cNvPr>
              <p:cNvSpPr txBox="1"/>
              <p:nvPr/>
            </p:nvSpPr>
            <p:spPr>
              <a:xfrm>
                <a:off x="88649" y="1923958"/>
                <a:ext cx="28799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NGUỒN DỮ LIỆU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72A9CEE-9474-1D13-9BB9-DF7A695198EC}"/>
                </a:ext>
              </a:extLst>
            </p:cNvPr>
            <p:cNvGrpSpPr/>
            <p:nvPr/>
          </p:nvGrpSpPr>
          <p:grpSpPr>
            <a:xfrm>
              <a:off x="1052779" y="830424"/>
              <a:ext cx="961054" cy="961054"/>
              <a:chOff x="1073020" y="830424"/>
              <a:chExt cx="961054" cy="96105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D585AD8-3203-BF07-ECB8-6D8CEA480FE5}"/>
                  </a:ext>
                </a:extLst>
              </p:cNvPr>
              <p:cNvSpPr/>
              <p:nvPr/>
            </p:nvSpPr>
            <p:spPr>
              <a:xfrm>
                <a:off x="1073020" y="830424"/>
                <a:ext cx="961054" cy="961054"/>
              </a:xfrm>
              <a:prstGeom prst="ellipse">
                <a:avLst/>
              </a:prstGeom>
              <a:solidFill>
                <a:srgbClr val="433DB9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2" name="Graphic 11" descr="Document with solid fill">
                <a:extLst>
                  <a:ext uri="{FF2B5EF4-FFF2-40B4-BE49-F238E27FC236}">
                    <a16:creationId xmlns:a16="http://schemas.microsoft.com/office/drawing/2014/main" id="{9EB24B4A-F68F-585F-2041-19AF134D8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1189691" y="947095"/>
                <a:ext cx="727713" cy="727713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60CABFA-925D-EAD9-D6F8-1BD23DF24F15}"/>
                </a:ext>
              </a:extLst>
            </p:cNvPr>
            <p:cNvGrpSpPr/>
            <p:nvPr/>
          </p:nvGrpSpPr>
          <p:grpSpPr>
            <a:xfrm>
              <a:off x="214607" y="2723336"/>
              <a:ext cx="2575251" cy="307777"/>
              <a:chOff x="177280" y="2628312"/>
              <a:chExt cx="2575251" cy="307777"/>
            </a:xfrm>
          </p:grpSpPr>
          <p:pic>
            <p:nvPicPr>
              <p:cNvPr id="46" name="Graphic 45" descr="Badge Tick1 with solid fill">
                <a:extLst>
                  <a:ext uri="{FF2B5EF4-FFF2-40B4-BE49-F238E27FC236}">
                    <a16:creationId xmlns:a16="http://schemas.microsoft.com/office/drawing/2014/main" id="{3498735F-15D7-3781-5925-B04FBC435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2687143"/>
                <a:ext cx="199068" cy="199068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BF6A736-0FE6-9CD9-FD42-E7D6764BE0CD}"/>
                  </a:ext>
                </a:extLst>
              </p:cNvPr>
              <p:cNvSpPr txBox="1"/>
              <p:nvPr/>
            </p:nvSpPr>
            <p:spPr>
              <a:xfrm>
                <a:off x="376348" y="2628312"/>
                <a:ext cx="23761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Ngân hàng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FD5493A-3D2E-9D2D-3E8D-292195A31A2C}"/>
                </a:ext>
              </a:extLst>
            </p:cNvPr>
            <p:cNvGrpSpPr/>
            <p:nvPr/>
          </p:nvGrpSpPr>
          <p:grpSpPr>
            <a:xfrm>
              <a:off x="214607" y="3083744"/>
              <a:ext cx="2575252" cy="307777"/>
              <a:chOff x="177280" y="3003079"/>
              <a:chExt cx="2575252" cy="30777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93893E7-C914-4259-4F96-727D0B54D702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Nhà VAN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51" name="Graphic 50" descr="Badge Tick1 with solid fill">
                <a:extLst>
                  <a:ext uri="{FF2B5EF4-FFF2-40B4-BE49-F238E27FC236}">
                    <a16:creationId xmlns:a16="http://schemas.microsoft.com/office/drawing/2014/main" id="{93A6E0E0-5582-B039-1EB2-D5E6A7F91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4FE9999-649F-B434-E69B-35E246A32611}"/>
                </a:ext>
              </a:extLst>
            </p:cNvPr>
            <p:cNvGrpSpPr/>
            <p:nvPr/>
          </p:nvGrpSpPr>
          <p:grpSpPr>
            <a:xfrm>
              <a:off x="214607" y="3444152"/>
              <a:ext cx="2575252" cy="307777"/>
              <a:chOff x="177280" y="3003079"/>
              <a:chExt cx="2575252" cy="307777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CFF1DAC-2B4F-42B4-C3D9-B84EECE42020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ERP/Kế toán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56" name="Graphic 55" descr="Badge Tick1 with solid fill">
                <a:extLst>
                  <a:ext uri="{FF2B5EF4-FFF2-40B4-BE49-F238E27FC236}">
                    <a16:creationId xmlns:a16="http://schemas.microsoft.com/office/drawing/2014/main" id="{AC95B490-AAAE-BB01-521A-2A6B36459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FC2313-F7A4-8C7C-D5F2-B3A515BFA60E}"/>
                </a:ext>
              </a:extLst>
            </p:cNvPr>
            <p:cNvGrpSpPr/>
            <p:nvPr/>
          </p:nvGrpSpPr>
          <p:grpSpPr>
            <a:xfrm>
              <a:off x="214607" y="3804560"/>
              <a:ext cx="2575252" cy="307777"/>
              <a:chOff x="177280" y="3003079"/>
              <a:chExt cx="2575252" cy="307777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0BD91F0-7369-DE62-3523-A851AB350433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Bán hàng/CRM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59" name="Graphic 58" descr="Badge Tick1 with solid fill">
                <a:extLst>
                  <a:ext uri="{FF2B5EF4-FFF2-40B4-BE49-F238E27FC236}">
                    <a16:creationId xmlns:a16="http://schemas.microsoft.com/office/drawing/2014/main" id="{02AFA460-AD92-B316-3111-FCC0E0DF6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455D94F-A536-F6E1-9D94-99CC0D746263}"/>
                </a:ext>
              </a:extLst>
            </p:cNvPr>
            <p:cNvGrpSpPr/>
            <p:nvPr/>
          </p:nvGrpSpPr>
          <p:grpSpPr>
            <a:xfrm>
              <a:off x="214607" y="4164968"/>
              <a:ext cx="2575252" cy="307777"/>
              <a:chOff x="177280" y="3003079"/>
              <a:chExt cx="2575252" cy="307777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FF31507-324E-6366-CE5A-3EEF36CAEE3A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Kho/Vận hành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62" name="Graphic 61" descr="Badge Tick1 with solid fill">
                <a:extLst>
                  <a:ext uri="{FF2B5EF4-FFF2-40B4-BE49-F238E27FC236}">
                    <a16:creationId xmlns:a16="http://schemas.microsoft.com/office/drawing/2014/main" id="{9F72400F-E5E0-F4DE-4B90-767319D93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75CE19C-2F2D-D284-2D24-0414A99DAC67}"/>
                </a:ext>
              </a:extLst>
            </p:cNvPr>
            <p:cNvGrpSpPr/>
            <p:nvPr/>
          </p:nvGrpSpPr>
          <p:grpSpPr>
            <a:xfrm>
              <a:off x="214607" y="4525377"/>
              <a:ext cx="2575252" cy="307777"/>
              <a:chOff x="177280" y="3003079"/>
              <a:chExt cx="2575252" cy="307777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DF5B22B-3F50-3916-1A71-952B99CD1321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Khác (API/Tệp)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65" name="Graphic 64" descr="Badge Tick1 with solid fill">
                <a:extLst>
                  <a:ext uri="{FF2B5EF4-FFF2-40B4-BE49-F238E27FC236}">
                    <a16:creationId xmlns:a16="http://schemas.microsoft.com/office/drawing/2014/main" id="{2556227C-6CF1-79AC-B9C4-3063B5A36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BD561A2-282E-F48F-55CC-12C97918C5FA}"/>
              </a:ext>
            </a:extLst>
          </p:cNvPr>
          <p:cNvGrpSpPr/>
          <p:nvPr/>
        </p:nvGrpSpPr>
        <p:grpSpPr>
          <a:xfrm>
            <a:off x="6158630" y="1764718"/>
            <a:ext cx="2880001" cy="3911841"/>
            <a:chOff x="6176897" y="830424"/>
            <a:chExt cx="2880001" cy="391184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4D2D21C-9117-94C4-A2A6-31087A7E14D9}"/>
                </a:ext>
              </a:extLst>
            </p:cNvPr>
            <p:cNvSpPr/>
            <p:nvPr/>
          </p:nvSpPr>
          <p:spPr>
            <a:xfrm>
              <a:off x="6176898" y="1380930"/>
              <a:ext cx="2880000" cy="3361335"/>
            </a:xfrm>
            <a:prstGeom prst="roundRect">
              <a:avLst/>
            </a:prstGeom>
            <a:solidFill>
              <a:srgbClr val="F7F5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7C57EE9-CD9E-9395-28BD-7B3F2D4F6AF5}"/>
                </a:ext>
              </a:extLst>
            </p:cNvPr>
            <p:cNvGrpSpPr/>
            <p:nvPr/>
          </p:nvGrpSpPr>
          <p:grpSpPr>
            <a:xfrm>
              <a:off x="6176897" y="1693546"/>
              <a:ext cx="2880001" cy="799378"/>
              <a:chOff x="93305" y="1693546"/>
              <a:chExt cx="2880001" cy="79937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D41B983-C0A2-A23F-C1C9-1A483CDE3687}"/>
                  </a:ext>
                </a:extLst>
              </p:cNvPr>
              <p:cNvSpPr/>
              <p:nvPr/>
            </p:nvSpPr>
            <p:spPr>
              <a:xfrm>
                <a:off x="93306" y="1693546"/>
                <a:ext cx="2880000" cy="799378"/>
              </a:xfrm>
              <a:prstGeom prst="rect">
                <a:avLst/>
              </a:prstGeom>
              <a:solidFill>
                <a:srgbClr val="B3BC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ED101C-BA08-093A-BF96-DEC8F75D544F}"/>
                  </a:ext>
                </a:extLst>
              </p:cNvPr>
              <p:cNvSpPr txBox="1"/>
              <p:nvPr/>
            </p:nvSpPr>
            <p:spPr>
              <a:xfrm>
                <a:off x="93305" y="1800848"/>
                <a:ext cx="2879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KHUNG KẾT NỐI </a:t>
                </a:r>
              </a:p>
              <a:p>
                <a:pPr algn="ctr"/>
                <a:r>
                  <a:rPr lang="vi-VN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LINH HOẠT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470009-08DE-51E8-B8D9-33ABE2AC2533}"/>
                </a:ext>
              </a:extLst>
            </p:cNvPr>
            <p:cNvGrpSpPr/>
            <p:nvPr/>
          </p:nvGrpSpPr>
          <p:grpSpPr>
            <a:xfrm>
              <a:off x="7136371" y="830424"/>
              <a:ext cx="961054" cy="961054"/>
              <a:chOff x="7136371" y="830424"/>
              <a:chExt cx="961054" cy="96105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8390D69-5A32-DF36-F614-56EE6CC6B17B}"/>
                  </a:ext>
                </a:extLst>
              </p:cNvPr>
              <p:cNvSpPr/>
              <p:nvPr/>
            </p:nvSpPr>
            <p:spPr>
              <a:xfrm>
                <a:off x="7136371" y="830424"/>
                <a:ext cx="961054" cy="961054"/>
              </a:xfrm>
              <a:prstGeom prst="ellipse">
                <a:avLst/>
              </a:prstGeom>
              <a:solidFill>
                <a:srgbClr val="433DB9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7" name="Graphic 26" descr="Stream with solid fill">
                <a:extLst>
                  <a:ext uri="{FF2B5EF4-FFF2-40B4-BE49-F238E27FC236}">
                    <a16:creationId xmlns:a16="http://schemas.microsoft.com/office/drawing/2014/main" id="{84B3350A-9388-79C7-63B0-944472732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254190" y="947095"/>
                <a:ext cx="725416" cy="725416"/>
              </a:xfrm>
              <a:prstGeom prst="rect">
                <a:avLst/>
              </a:prstGeom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37541C6-9A11-F620-E0C3-1E071694C967}"/>
                </a:ext>
              </a:extLst>
            </p:cNvPr>
            <p:cNvGrpSpPr/>
            <p:nvPr/>
          </p:nvGrpSpPr>
          <p:grpSpPr>
            <a:xfrm>
              <a:off x="6313636" y="2652401"/>
              <a:ext cx="2575251" cy="307777"/>
              <a:chOff x="177280" y="2628312"/>
              <a:chExt cx="2575251" cy="307777"/>
            </a:xfrm>
          </p:grpSpPr>
          <p:pic>
            <p:nvPicPr>
              <p:cNvPr id="85" name="Graphic 84" descr="Badge Tick1 with solid fill">
                <a:extLst>
                  <a:ext uri="{FF2B5EF4-FFF2-40B4-BE49-F238E27FC236}">
                    <a16:creationId xmlns:a16="http://schemas.microsoft.com/office/drawing/2014/main" id="{2A4F16F8-2818-5BEC-B9E3-896CB12D5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2687143"/>
                <a:ext cx="199068" cy="199068"/>
              </a:xfrm>
              <a:prstGeom prst="rect">
                <a:avLst/>
              </a:prstGeom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5F9564D-2A16-47CB-AFFE-5C9DEEF95BEC}"/>
                  </a:ext>
                </a:extLst>
              </p:cNvPr>
              <p:cNvSpPr txBox="1"/>
              <p:nvPr/>
            </p:nvSpPr>
            <p:spPr>
              <a:xfrm>
                <a:off x="376348" y="2628312"/>
                <a:ext cx="23761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Kết nối ERP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B8A492F-861E-9BD5-E159-E582A640B519}"/>
                </a:ext>
              </a:extLst>
            </p:cNvPr>
            <p:cNvGrpSpPr/>
            <p:nvPr/>
          </p:nvGrpSpPr>
          <p:grpSpPr>
            <a:xfrm>
              <a:off x="6313636" y="3012809"/>
              <a:ext cx="2575252" cy="307777"/>
              <a:chOff x="177280" y="3003079"/>
              <a:chExt cx="2575252" cy="307777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1E41C0D-7D42-D468-53C3-1508152C82AB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Kết nối kế toán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89" name="Graphic 88" descr="Badge Tick1 with solid fill">
                <a:extLst>
                  <a:ext uri="{FF2B5EF4-FFF2-40B4-BE49-F238E27FC236}">
                    <a16:creationId xmlns:a16="http://schemas.microsoft.com/office/drawing/2014/main" id="{AC94C597-E69C-0B20-D7D6-F5448B970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58C3D4D-3926-9B3F-CACC-6A5067F4B68C}"/>
                </a:ext>
              </a:extLst>
            </p:cNvPr>
            <p:cNvGrpSpPr/>
            <p:nvPr/>
          </p:nvGrpSpPr>
          <p:grpSpPr>
            <a:xfrm>
              <a:off x="6313636" y="3373217"/>
              <a:ext cx="2575252" cy="307777"/>
              <a:chOff x="177280" y="3003079"/>
              <a:chExt cx="2575252" cy="307777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EB52DDA-BA23-BAB5-3460-24F76872DA25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Kết nối bán hàng/CRM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92" name="Graphic 91" descr="Badge Tick1 with solid fill">
                <a:extLst>
                  <a:ext uri="{FF2B5EF4-FFF2-40B4-BE49-F238E27FC236}">
                    <a16:creationId xmlns:a16="http://schemas.microsoft.com/office/drawing/2014/main" id="{BC25A632-BF1A-CF33-0BAF-2C0BF98F0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2A0B3FB-4048-C678-C771-51C30F953238}"/>
                </a:ext>
              </a:extLst>
            </p:cNvPr>
            <p:cNvGrpSpPr/>
            <p:nvPr/>
          </p:nvGrpSpPr>
          <p:grpSpPr>
            <a:xfrm>
              <a:off x="6313636" y="3733625"/>
              <a:ext cx="2575252" cy="307777"/>
              <a:chOff x="177280" y="3003079"/>
              <a:chExt cx="2575252" cy="307777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09B20FE-5161-03E9-4B87-4B3022FAA966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Kết nối kho/vận hành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95" name="Graphic 94" descr="Badge Tick1 with solid fill">
                <a:extLst>
                  <a:ext uri="{FF2B5EF4-FFF2-40B4-BE49-F238E27FC236}">
                    <a16:creationId xmlns:a16="http://schemas.microsoft.com/office/drawing/2014/main" id="{B9BEF9AC-FCDB-C876-CDFE-830B4782E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8013410-3FB4-98A5-D393-B1F67CDAAC6C}"/>
                </a:ext>
              </a:extLst>
            </p:cNvPr>
            <p:cNvGrpSpPr/>
            <p:nvPr/>
          </p:nvGrpSpPr>
          <p:grpSpPr>
            <a:xfrm>
              <a:off x="6313636" y="4094033"/>
              <a:ext cx="2575252" cy="307777"/>
              <a:chOff x="177280" y="3003079"/>
              <a:chExt cx="2575252" cy="307777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BA40E57-15DD-D050-AA70-49C710E9281C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API/Webhook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98" name="Graphic 97" descr="Badge Tick1 with solid fill">
                <a:extLst>
                  <a:ext uri="{FF2B5EF4-FFF2-40B4-BE49-F238E27FC236}">
                    <a16:creationId xmlns:a16="http://schemas.microsoft.com/office/drawing/2014/main" id="{D3133C22-EB9F-7216-768D-9F07FF784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A3FF6FE-C430-7894-F403-8775C2345582}"/>
              </a:ext>
            </a:extLst>
          </p:cNvPr>
          <p:cNvGrpSpPr/>
          <p:nvPr/>
        </p:nvGrpSpPr>
        <p:grpSpPr>
          <a:xfrm>
            <a:off x="9186737" y="1491963"/>
            <a:ext cx="2880002" cy="4543307"/>
            <a:chOff x="9218692" y="830424"/>
            <a:chExt cx="2880002" cy="45433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2DCC3B6-53F6-27D7-4EFD-D5C989CE8112}"/>
                </a:ext>
              </a:extLst>
            </p:cNvPr>
            <p:cNvSpPr/>
            <p:nvPr/>
          </p:nvSpPr>
          <p:spPr>
            <a:xfrm>
              <a:off x="9218694" y="1380930"/>
              <a:ext cx="2880000" cy="3992801"/>
            </a:xfrm>
            <a:prstGeom prst="roundRect">
              <a:avLst/>
            </a:prstGeom>
            <a:solidFill>
              <a:srgbClr val="F7F5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4D860FF-66D9-8922-CEB6-5E92B0EB5237}"/>
                </a:ext>
              </a:extLst>
            </p:cNvPr>
            <p:cNvGrpSpPr/>
            <p:nvPr/>
          </p:nvGrpSpPr>
          <p:grpSpPr>
            <a:xfrm>
              <a:off x="9218692" y="1693546"/>
              <a:ext cx="2880002" cy="799378"/>
              <a:chOff x="93304" y="1693546"/>
              <a:chExt cx="2880002" cy="799378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0ED5AB2-D4C6-6AEC-E627-1031AE14F128}"/>
                  </a:ext>
                </a:extLst>
              </p:cNvPr>
              <p:cNvSpPr/>
              <p:nvPr/>
            </p:nvSpPr>
            <p:spPr>
              <a:xfrm>
                <a:off x="93306" y="1693546"/>
                <a:ext cx="2880000" cy="799378"/>
              </a:xfrm>
              <a:prstGeom prst="rect">
                <a:avLst/>
              </a:prstGeom>
              <a:solidFill>
                <a:srgbClr val="B3BC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ECB65D5-79B6-DD53-1DBB-6A814879F6EA}"/>
                  </a:ext>
                </a:extLst>
              </p:cNvPr>
              <p:cNvSpPr txBox="1"/>
              <p:nvPr/>
            </p:nvSpPr>
            <p:spPr>
              <a:xfrm>
                <a:off x="93304" y="1923958"/>
                <a:ext cx="28799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KÊNH ĐẦU RA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E5D1D7A-D6E4-6344-2B03-55AB43880BD2}"/>
                </a:ext>
              </a:extLst>
            </p:cNvPr>
            <p:cNvGrpSpPr/>
            <p:nvPr/>
          </p:nvGrpSpPr>
          <p:grpSpPr>
            <a:xfrm>
              <a:off x="10178167" y="830424"/>
              <a:ext cx="961054" cy="961054"/>
              <a:chOff x="10178167" y="830424"/>
              <a:chExt cx="961054" cy="96105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F637C9D-6702-F349-6A27-869069D39CF8}"/>
                  </a:ext>
                </a:extLst>
              </p:cNvPr>
              <p:cNvSpPr/>
              <p:nvPr/>
            </p:nvSpPr>
            <p:spPr>
              <a:xfrm>
                <a:off x="10178167" y="830424"/>
                <a:ext cx="961054" cy="961054"/>
              </a:xfrm>
              <a:prstGeom prst="ellipse">
                <a:avLst/>
              </a:prstGeom>
              <a:solidFill>
                <a:srgbClr val="433DB9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30" name="Graphic 29" descr="Presentation with checklist with solid fill">
                <a:extLst>
                  <a:ext uri="{FF2B5EF4-FFF2-40B4-BE49-F238E27FC236}">
                    <a16:creationId xmlns:a16="http://schemas.microsoft.com/office/drawing/2014/main" id="{2DF9433D-6E84-BA4F-266C-D3DD9C537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250461" y="947095"/>
                <a:ext cx="816466" cy="816466"/>
              </a:xfrm>
              <a:prstGeom prst="rect">
                <a:avLst/>
              </a:prstGeom>
            </p:spPr>
          </p:pic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1AB11772-6B41-CB7F-E2C5-6DCF5BCDB6BA}"/>
                </a:ext>
              </a:extLst>
            </p:cNvPr>
            <p:cNvGrpSpPr/>
            <p:nvPr/>
          </p:nvGrpSpPr>
          <p:grpSpPr>
            <a:xfrm>
              <a:off x="9364710" y="2655362"/>
              <a:ext cx="2575251" cy="307777"/>
              <a:chOff x="177280" y="2628312"/>
              <a:chExt cx="2575251" cy="307777"/>
            </a:xfrm>
          </p:grpSpPr>
          <p:pic>
            <p:nvPicPr>
              <p:cNvPr id="103" name="Graphic 102" descr="Badge Tick1 with solid fill">
                <a:extLst>
                  <a:ext uri="{FF2B5EF4-FFF2-40B4-BE49-F238E27FC236}">
                    <a16:creationId xmlns:a16="http://schemas.microsoft.com/office/drawing/2014/main" id="{0E5B657E-2762-1B4A-0A24-8BDCE321F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2687143"/>
                <a:ext cx="199068" cy="199068"/>
              </a:xfrm>
              <a:prstGeom prst="rect">
                <a:avLst/>
              </a:prstGeom>
            </p:spPr>
          </p:pic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A2213D0C-10E8-A47D-409C-C6825F9E8020}"/>
                  </a:ext>
                </a:extLst>
              </p:cNvPr>
              <p:cNvSpPr txBox="1"/>
              <p:nvPr/>
            </p:nvSpPr>
            <p:spPr>
              <a:xfrm>
                <a:off x="376348" y="2628312"/>
                <a:ext cx="23761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Nhà VAN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FD5D35C4-1F87-1DA9-9FD2-7CE807B3FB90}"/>
                </a:ext>
              </a:extLst>
            </p:cNvPr>
            <p:cNvGrpSpPr/>
            <p:nvPr/>
          </p:nvGrpSpPr>
          <p:grpSpPr>
            <a:xfrm>
              <a:off x="9364710" y="3013247"/>
              <a:ext cx="2575252" cy="307777"/>
              <a:chOff x="177280" y="3003079"/>
              <a:chExt cx="2575252" cy="307777"/>
            </a:xfrm>
          </p:grpSpPr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F11442E-D15D-E8FE-1B18-06CF0EE8C470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ERP/Kế toán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107" name="Graphic 106" descr="Badge Tick1 with solid fill">
                <a:extLst>
                  <a:ext uri="{FF2B5EF4-FFF2-40B4-BE49-F238E27FC236}">
                    <a16:creationId xmlns:a16="http://schemas.microsoft.com/office/drawing/2014/main" id="{5959821A-DFD2-3250-90C8-9DEBD1BA9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A83A507-61B7-5379-A3EC-35B9EA3EDCB2}"/>
                </a:ext>
              </a:extLst>
            </p:cNvPr>
            <p:cNvGrpSpPr/>
            <p:nvPr/>
          </p:nvGrpSpPr>
          <p:grpSpPr>
            <a:xfrm>
              <a:off x="9364710" y="3371132"/>
              <a:ext cx="2575252" cy="307777"/>
              <a:chOff x="177280" y="3003079"/>
              <a:chExt cx="2575252" cy="307777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E5CFB39-D6E4-DDC8-F481-8CBDFF2ECBEC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Email/SMS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110" name="Graphic 109" descr="Badge Tick1 with solid fill">
                <a:extLst>
                  <a:ext uri="{FF2B5EF4-FFF2-40B4-BE49-F238E27FC236}">
                    <a16:creationId xmlns:a16="http://schemas.microsoft.com/office/drawing/2014/main" id="{D2BB22DB-4F87-843F-8C95-DDA28138E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1CED602-6A39-0D67-E411-017E8594D70F}"/>
                </a:ext>
              </a:extLst>
            </p:cNvPr>
            <p:cNvGrpSpPr/>
            <p:nvPr/>
          </p:nvGrpSpPr>
          <p:grpSpPr>
            <a:xfrm>
              <a:off x="9364710" y="3729017"/>
              <a:ext cx="2575252" cy="307777"/>
              <a:chOff x="177280" y="3003079"/>
              <a:chExt cx="2575252" cy="307777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3EF15DD-50BB-E2A1-50B4-167CC3F3F96B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Dashboard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113" name="Graphic 112" descr="Badge Tick1 with solid fill">
                <a:extLst>
                  <a:ext uri="{FF2B5EF4-FFF2-40B4-BE49-F238E27FC236}">
                    <a16:creationId xmlns:a16="http://schemas.microsoft.com/office/drawing/2014/main" id="{79112100-7FD0-255A-3577-EE794EFC1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00C869E-4BC7-52D7-C0A3-7AF7D2BD1CC5}"/>
                </a:ext>
              </a:extLst>
            </p:cNvPr>
            <p:cNvGrpSpPr/>
            <p:nvPr/>
          </p:nvGrpSpPr>
          <p:grpSpPr>
            <a:xfrm>
              <a:off x="9364710" y="4086902"/>
              <a:ext cx="2575252" cy="307777"/>
              <a:chOff x="177280" y="3003079"/>
              <a:chExt cx="2575252" cy="307777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56C55B3-E98E-5F67-4FD9-FCEFA1F76A4F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API/Webhook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116" name="Graphic 115" descr="Badge Tick1 with solid fill">
                <a:extLst>
                  <a:ext uri="{FF2B5EF4-FFF2-40B4-BE49-F238E27FC236}">
                    <a16:creationId xmlns:a16="http://schemas.microsoft.com/office/drawing/2014/main" id="{06425E27-C051-20E0-AC09-61E142222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77D7CCD4-20D8-C1F9-6F86-9889A3CED505}"/>
                </a:ext>
              </a:extLst>
            </p:cNvPr>
            <p:cNvGrpSpPr/>
            <p:nvPr/>
          </p:nvGrpSpPr>
          <p:grpSpPr>
            <a:xfrm>
              <a:off x="9364710" y="4444787"/>
              <a:ext cx="2575252" cy="307777"/>
              <a:chOff x="177280" y="3003079"/>
              <a:chExt cx="2575252" cy="307777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AB9A6DF-5DD4-636A-4153-A9B6C18C40D4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Tệp dữ liệu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119" name="Graphic 118" descr="Badge Tick1 with solid fill">
                <a:extLst>
                  <a:ext uri="{FF2B5EF4-FFF2-40B4-BE49-F238E27FC236}">
                    <a16:creationId xmlns:a16="http://schemas.microsoft.com/office/drawing/2014/main" id="{0672F340-FF85-433E-6E91-FCFAC0A33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CE65AE0-E1BE-D52D-3256-8C021A9DD349}"/>
                </a:ext>
              </a:extLst>
            </p:cNvPr>
            <p:cNvGrpSpPr/>
            <p:nvPr/>
          </p:nvGrpSpPr>
          <p:grpSpPr>
            <a:xfrm>
              <a:off x="9364710" y="4802674"/>
              <a:ext cx="2575252" cy="307777"/>
              <a:chOff x="177280" y="3003079"/>
              <a:chExt cx="2575252" cy="307777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8098218-0108-3547-A43F-759E046F38A6}"/>
                  </a:ext>
                </a:extLst>
              </p:cNvPr>
              <p:cNvSpPr txBox="1"/>
              <p:nvPr/>
            </p:nvSpPr>
            <p:spPr>
              <a:xfrm>
                <a:off x="379398" y="3003079"/>
                <a:ext cx="23731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1400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Báo cáo xuất</a:t>
                </a:r>
                <a:endPara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endParaRPr>
              </a:p>
            </p:txBody>
          </p:sp>
          <p:pic>
            <p:nvPicPr>
              <p:cNvPr id="122" name="Graphic 121" descr="Badge Tick1 with solid fill">
                <a:extLst>
                  <a:ext uri="{FF2B5EF4-FFF2-40B4-BE49-F238E27FC236}">
                    <a16:creationId xmlns:a16="http://schemas.microsoft.com/office/drawing/2014/main" id="{CF858C77-B4E6-8632-5EF1-10FF307DA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77280" y="3053354"/>
                <a:ext cx="199068" cy="199068"/>
              </a:xfrm>
              <a:prstGeom prst="rect">
                <a:avLst/>
              </a:prstGeom>
            </p:spPr>
          </p:pic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001878C-EA79-7EA9-0014-B5C8D8E84681}"/>
              </a:ext>
            </a:extLst>
          </p:cNvPr>
          <p:cNvGrpSpPr/>
          <p:nvPr/>
        </p:nvGrpSpPr>
        <p:grpSpPr>
          <a:xfrm>
            <a:off x="-117394" y="132499"/>
            <a:ext cx="7659597" cy="969818"/>
            <a:chOff x="436030" y="-69442"/>
            <a:chExt cx="7659597" cy="969818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484F63E0-0D0F-2DF6-9242-24A3CCC6CA9A}"/>
                </a:ext>
              </a:extLst>
            </p:cNvPr>
            <p:cNvSpPr/>
            <p:nvPr/>
          </p:nvSpPr>
          <p:spPr>
            <a:xfrm>
              <a:off x="436030" y="-69442"/>
              <a:ext cx="286327" cy="969818"/>
            </a:xfrm>
            <a:prstGeom prst="round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BAF7185-23E0-AEB1-3FE2-87CBA4798DD5}"/>
                </a:ext>
              </a:extLst>
            </p:cNvPr>
            <p:cNvSpPr txBox="1"/>
            <p:nvPr/>
          </p:nvSpPr>
          <p:spPr>
            <a:xfrm>
              <a:off x="928209" y="97536"/>
              <a:ext cx="71674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TỔNG QUAN VỀ TRUSTED </a:t>
              </a:r>
              <a:r>
                <a:rPr lang="en-US" sz="3500" b="1" dirty="0">
                  <a:solidFill>
                    <a:srgbClr val="FFC000"/>
                  </a:solidFill>
                  <a:latin typeface="Roboto" pitchFamily="2" charset="0"/>
                  <a:ea typeface="Roboto" pitchFamily="2" charset="0"/>
                </a:rPr>
                <a:t>BILLING</a:t>
              </a:r>
              <a:endParaRPr lang="vi-VN" sz="3500" b="1" dirty="0">
                <a:solidFill>
                  <a:srgbClr val="FFC000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6D9F69F-CC6F-1EBC-DB68-40C0ECB1CB37}"/>
              </a:ext>
            </a:extLst>
          </p:cNvPr>
          <p:cNvGrpSpPr/>
          <p:nvPr/>
        </p:nvGrpSpPr>
        <p:grpSpPr>
          <a:xfrm>
            <a:off x="3146905" y="1089301"/>
            <a:ext cx="2928335" cy="4879835"/>
            <a:chOff x="3146905" y="1089301"/>
            <a:chExt cx="2928335" cy="487983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C304401-8C0D-CC75-1F10-5B42B5F49C2B}"/>
                </a:ext>
              </a:extLst>
            </p:cNvPr>
            <p:cNvSpPr/>
            <p:nvPr/>
          </p:nvSpPr>
          <p:spPr>
            <a:xfrm>
              <a:off x="3146906" y="1649136"/>
              <a:ext cx="2880000" cy="4320000"/>
            </a:xfrm>
            <a:prstGeom prst="roundRect">
              <a:avLst/>
            </a:prstGeom>
            <a:solidFill>
              <a:srgbClr val="433DB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74A6BB-EE60-E7A6-9230-E339F90018B2}"/>
                </a:ext>
              </a:extLst>
            </p:cNvPr>
            <p:cNvGrpSpPr/>
            <p:nvPr/>
          </p:nvGrpSpPr>
          <p:grpSpPr>
            <a:xfrm>
              <a:off x="3146905" y="1952423"/>
              <a:ext cx="2880001" cy="799378"/>
              <a:chOff x="93305" y="1693546"/>
              <a:chExt cx="2880001" cy="799378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87D8207-9442-B5CD-B582-B2A30B6A428A}"/>
                  </a:ext>
                </a:extLst>
              </p:cNvPr>
              <p:cNvSpPr/>
              <p:nvPr/>
            </p:nvSpPr>
            <p:spPr>
              <a:xfrm>
                <a:off x="93306" y="1693546"/>
                <a:ext cx="2880000" cy="799378"/>
              </a:xfrm>
              <a:prstGeom prst="rect">
                <a:avLst/>
              </a:prstGeom>
              <a:solidFill>
                <a:srgbClr val="F7F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5D096CC-B6A7-DCC5-02FB-582914D5C736}"/>
                  </a:ext>
                </a:extLst>
              </p:cNvPr>
              <p:cNvSpPr txBox="1"/>
              <p:nvPr/>
            </p:nvSpPr>
            <p:spPr>
              <a:xfrm>
                <a:off x="93305" y="1800848"/>
                <a:ext cx="28799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NỀN TẢNG </a:t>
                </a:r>
              </a:p>
              <a:p>
                <a:pPr algn="ctr"/>
                <a:r>
                  <a:rPr lang="vi-VN" sz="1600" b="1" dirty="0">
                    <a:solidFill>
                      <a:srgbClr val="433DB9"/>
                    </a:solidFill>
                    <a:latin typeface="Roboto" pitchFamily="2" charset="0"/>
                    <a:ea typeface="Roboto" pitchFamily="2" charset="0"/>
                  </a:rPr>
                  <a:t>TRUSTED BILLING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DF0D743-A352-AE86-CD7D-A10198DB697B}"/>
                </a:ext>
              </a:extLst>
            </p:cNvPr>
            <p:cNvGrpSpPr/>
            <p:nvPr/>
          </p:nvGrpSpPr>
          <p:grpSpPr>
            <a:xfrm>
              <a:off x="4106379" y="1089301"/>
              <a:ext cx="961054" cy="961054"/>
              <a:chOff x="4094575" y="830424"/>
              <a:chExt cx="961054" cy="96105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F524233-96B9-5ABF-4EEE-8A129B258A74}"/>
                  </a:ext>
                </a:extLst>
              </p:cNvPr>
              <p:cNvSpPr/>
              <p:nvPr/>
            </p:nvSpPr>
            <p:spPr>
              <a:xfrm>
                <a:off x="4094575" y="830424"/>
                <a:ext cx="961054" cy="961054"/>
              </a:xfrm>
              <a:prstGeom prst="ellipse">
                <a:avLst/>
              </a:prstGeom>
              <a:solidFill>
                <a:srgbClr val="433DB9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8" name="Graphic 17" descr="Network diagram with solid fill">
                <a:extLst>
                  <a:ext uri="{FF2B5EF4-FFF2-40B4-BE49-F238E27FC236}">
                    <a16:creationId xmlns:a16="http://schemas.microsoft.com/office/drawing/2014/main" id="{AA8FC008-3280-FC7B-A6E6-CADE858CF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05790" y="886427"/>
                <a:ext cx="849048" cy="849048"/>
              </a:xfrm>
              <a:prstGeom prst="rect">
                <a:avLst/>
              </a:prstGeom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94D520E-1D0E-FB07-4694-6D6957FD7175}"/>
                </a:ext>
              </a:extLst>
            </p:cNvPr>
            <p:cNvGrpSpPr/>
            <p:nvPr/>
          </p:nvGrpSpPr>
          <p:grpSpPr>
            <a:xfrm>
              <a:off x="3258824" y="2938912"/>
              <a:ext cx="2816416" cy="2651836"/>
              <a:chOff x="3258824" y="2938912"/>
              <a:chExt cx="2816416" cy="2651836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9164532-948A-9781-A6F8-E58681D48634}"/>
                  </a:ext>
                </a:extLst>
              </p:cNvPr>
              <p:cNvGrpSpPr/>
              <p:nvPr/>
            </p:nvGrpSpPr>
            <p:grpSpPr>
              <a:xfrm>
                <a:off x="3258824" y="2938912"/>
                <a:ext cx="2771255" cy="307777"/>
                <a:chOff x="177280" y="2628312"/>
                <a:chExt cx="2771255" cy="307777"/>
              </a:xfrm>
            </p:grpSpPr>
            <p:pic>
              <p:nvPicPr>
                <p:cNvPr id="67" name="Graphic 66" descr="Badge Tick1 with solid fill">
                  <a:extLst>
                    <a:ext uri="{FF2B5EF4-FFF2-40B4-BE49-F238E27FC236}">
                      <a16:creationId xmlns:a16="http://schemas.microsoft.com/office/drawing/2014/main" id="{986FDD92-B294-88FB-D1C3-ECB38D84A4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280" y="2687143"/>
                  <a:ext cx="199068" cy="199068"/>
                </a:xfrm>
                <a:prstGeom prst="rect">
                  <a:avLst/>
                </a:prstGeom>
              </p:spPr>
            </p:pic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5A673C11-D077-31D7-1A8B-23ED2C5BCC0F}"/>
                    </a:ext>
                  </a:extLst>
                </p:cNvPr>
                <p:cNvSpPr txBox="1"/>
                <p:nvPr/>
              </p:nvSpPr>
              <p:spPr>
                <a:xfrm>
                  <a:off x="376348" y="2628312"/>
                  <a:ext cx="257218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Kết nối nguồn dữ liệu linh hoạt</a:t>
                  </a:r>
                  <a:endParaRPr lang="vi-VN" sz="14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endParaRP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ED0686FB-79AE-3331-5614-473966B7732D}"/>
                  </a:ext>
                </a:extLst>
              </p:cNvPr>
              <p:cNvGrpSpPr/>
              <p:nvPr/>
            </p:nvGrpSpPr>
            <p:grpSpPr>
              <a:xfrm>
                <a:off x="3258824" y="3299320"/>
                <a:ext cx="2575252" cy="523220"/>
                <a:chOff x="177280" y="3003079"/>
                <a:chExt cx="2575252" cy="523220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FB0043AB-D0E9-D508-5300-52C62282E3BD}"/>
                    </a:ext>
                  </a:extLst>
                </p:cNvPr>
                <p:cNvSpPr txBox="1"/>
                <p:nvPr/>
              </p:nvSpPr>
              <p:spPr>
                <a:xfrm>
                  <a:off x="379398" y="3003079"/>
                  <a:ext cx="2373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14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Đối soát tự động theo bộ quy tắc</a:t>
                  </a:r>
                  <a:endParaRPr lang="vi-VN" sz="14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endParaRPr>
                </a:p>
              </p:txBody>
            </p:sp>
            <p:pic>
              <p:nvPicPr>
                <p:cNvPr id="71" name="Graphic 70" descr="Badge Tick1 with solid fill">
                  <a:extLst>
                    <a:ext uri="{FF2B5EF4-FFF2-40B4-BE49-F238E27FC236}">
                      <a16:creationId xmlns:a16="http://schemas.microsoft.com/office/drawing/2014/main" id="{37332C23-E118-739A-27B0-F74BAC95D7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280" y="3053354"/>
                  <a:ext cx="199068" cy="199068"/>
                </a:xfrm>
                <a:prstGeom prst="rect">
                  <a:avLst/>
                </a:prstGeom>
              </p:spPr>
            </p:pic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CCE00F3-FACE-0B5E-5BD9-7724428982C9}"/>
                  </a:ext>
                </a:extLst>
              </p:cNvPr>
              <p:cNvGrpSpPr/>
              <p:nvPr/>
            </p:nvGrpSpPr>
            <p:grpSpPr>
              <a:xfrm>
                <a:off x="3258824" y="4188089"/>
                <a:ext cx="2575252" cy="523220"/>
                <a:chOff x="177280" y="3003079"/>
                <a:chExt cx="2575252" cy="523220"/>
              </a:xfrm>
            </p:grpSpPr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2311E0EF-60AB-D4E1-B26F-5872F64204C9}"/>
                    </a:ext>
                  </a:extLst>
                </p:cNvPr>
                <p:cNvSpPr txBox="1"/>
                <p:nvPr/>
              </p:nvSpPr>
              <p:spPr>
                <a:xfrm>
                  <a:off x="379398" y="3003079"/>
                  <a:ext cx="2373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14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Điều phối </a:t>
                  </a:r>
                  <a:r>
                    <a:rPr lang="en-US" sz="1400" dirty="0" err="1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HĐĐT</a:t>
                  </a:r>
                  <a:r>
                    <a:rPr lang="en-US" sz="14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 qua VAN an toàn</a:t>
                  </a:r>
                  <a:endParaRPr lang="vi-VN" sz="14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endParaRPr>
                </a:p>
              </p:txBody>
            </p:sp>
            <p:pic>
              <p:nvPicPr>
                <p:cNvPr id="77" name="Graphic 76" descr="Badge Tick1 with solid fill">
                  <a:extLst>
                    <a:ext uri="{FF2B5EF4-FFF2-40B4-BE49-F238E27FC236}">
                      <a16:creationId xmlns:a16="http://schemas.microsoft.com/office/drawing/2014/main" id="{597AFA95-F49E-CB2E-186E-EED9AF8E29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280" y="3053354"/>
                  <a:ext cx="199068" cy="199068"/>
                </a:xfrm>
                <a:prstGeom prst="rect">
                  <a:avLst/>
                </a:prstGeom>
              </p:spPr>
            </p:pic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34EE1FF9-6895-F455-2ABC-83E49EE33079}"/>
                  </a:ext>
                </a:extLst>
              </p:cNvPr>
              <p:cNvGrpSpPr/>
              <p:nvPr/>
            </p:nvGrpSpPr>
            <p:grpSpPr>
              <a:xfrm>
                <a:off x="3258824" y="4707119"/>
                <a:ext cx="2575252" cy="307777"/>
                <a:chOff x="177280" y="3003079"/>
                <a:chExt cx="2575252" cy="307777"/>
              </a:xfrm>
            </p:grpSpPr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208010C-D147-B162-5644-EA8DFAFF3348}"/>
                    </a:ext>
                  </a:extLst>
                </p:cNvPr>
                <p:cNvSpPr txBox="1"/>
                <p:nvPr/>
              </p:nvSpPr>
              <p:spPr>
                <a:xfrm>
                  <a:off x="379398" y="3003079"/>
                  <a:ext cx="237313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14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Quản lý công nợ hiệu quả</a:t>
                  </a:r>
                  <a:endParaRPr lang="vi-VN" sz="14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endParaRPr>
                </a:p>
              </p:txBody>
            </p:sp>
            <p:pic>
              <p:nvPicPr>
                <p:cNvPr id="80" name="Graphic 79" descr="Badge Tick1 with solid fill">
                  <a:extLst>
                    <a:ext uri="{FF2B5EF4-FFF2-40B4-BE49-F238E27FC236}">
                      <a16:creationId xmlns:a16="http://schemas.microsoft.com/office/drawing/2014/main" id="{84BB7520-CBA7-D7C6-2351-0888367695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280" y="3053354"/>
                  <a:ext cx="199068" cy="199068"/>
                </a:xfrm>
                <a:prstGeom prst="rect">
                  <a:avLst/>
                </a:prstGeom>
              </p:spPr>
            </p:pic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F6BBE53C-D509-E575-AA34-4DB5258CE4C4}"/>
                  </a:ext>
                </a:extLst>
              </p:cNvPr>
              <p:cNvGrpSpPr/>
              <p:nvPr/>
            </p:nvGrpSpPr>
            <p:grpSpPr>
              <a:xfrm>
                <a:off x="3258824" y="5067528"/>
                <a:ext cx="2575252" cy="523220"/>
                <a:chOff x="177280" y="3003079"/>
                <a:chExt cx="2575252" cy="523220"/>
              </a:xfrm>
            </p:grpSpPr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4F51222-CD4A-4D04-E70D-85F769DFBE3E}"/>
                    </a:ext>
                  </a:extLst>
                </p:cNvPr>
                <p:cNvSpPr txBox="1"/>
                <p:nvPr/>
              </p:nvSpPr>
              <p:spPr>
                <a:xfrm>
                  <a:off x="379398" y="3003079"/>
                  <a:ext cx="2373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14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Bảng điều khiển &amp; báo cáo quản trị</a:t>
                  </a:r>
                  <a:endParaRPr lang="vi-VN" sz="14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endParaRPr>
                </a:p>
              </p:txBody>
            </p:sp>
            <p:pic>
              <p:nvPicPr>
                <p:cNvPr id="83" name="Graphic 82" descr="Badge Tick1 with solid fill">
                  <a:extLst>
                    <a:ext uri="{FF2B5EF4-FFF2-40B4-BE49-F238E27FC236}">
                      <a16:creationId xmlns:a16="http://schemas.microsoft.com/office/drawing/2014/main" id="{27622529-C1C8-3418-2A30-97A925203E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280" y="3053354"/>
                  <a:ext cx="199068" cy="199068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00D4FA0-5AA5-4B51-453F-7F4E4015005A}"/>
                  </a:ext>
                </a:extLst>
              </p:cNvPr>
              <p:cNvGrpSpPr/>
              <p:nvPr/>
            </p:nvGrpSpPr>
            <p:grpSpPr>
              <a:xfrm>
                <a:off x="3258824" y="3839947"/>
                <a:ext cx="2816416" cy="307777"/>
                <a:chOff x="177280" y="3003079"/>
                <a:chExt cx="2816416" cy="307777"/>
              </a:xfrm>
            </p:grpSpPr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6B633AA-49A2-693C-ED83-B43DC9E81B0E}"/>
                    </a:ext>
                  </a:extLst>
                </p:cNvPr>
                <p:cNvSpPr txBox="1"/>
                <p:nvPr/>
              </p:nvSpPr>
              <p:spPr>
                <a:xfrm>
                  <a:off x="379398" y="3003079"/>
                  <a:ext cx="26142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1400" dirty="0">
                      <a:solidFill>
                        <a:schemeClr val="bg1"/>
                      </a:solidFill>
                      <a:latin typeface="Roboto" pitchFamily="2" charset="0"/>
                      <a:ea typeface="Roboto" pitchFamily="2" charset="0"/>
                    </a:rPr>
                    <a:t>Bộ quy tắc đối soát thông minh</a:t>
                  </a:r>
                  <a:endParaRPr lang="vi-VN" sz="1400" dirty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endParaRPr>
                </a:p>
              </p:txBody>
            </p:sp>
            <p:pic>
              <p:nvPicPr>
                <p:cNvPr id="74" name="Graphic 73" descr="Badge Tick1 with solid fill">
                  <a:extLst>
                    <a:ext uri="{FF2B5EF4-FFF2-40B4-BE49-F238E27FC236}">
                      <a16:creationId xmlns:a16="http://schemas.microsoft.com/office/drawing/2014/main" id="{C9698F7C-CB3A-AA36-D886-C7724BA3B5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280" y="3053354"/>
                  <a:ext cx="199068" cy="199068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16932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D92CC6-C2DE-7233-6E1E-BE751C5A84D0}"/>
              </a:ext>
            </a:extLst>
          </p:cNvPr>
          <p:cNvGrpSpPr/>
          <p:nvPr/>
        </p:nvGrpSpPr>
        <p:grpSpPr>
          <a:xfrm>
            <a:off x="-143164" y="72427"/>
            <a:ext cx="9767455" cy="969818"/>
            <a:chOff x="56012" y="525"/>
            <a:chExt cx="9767455" cy="96981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B443C12-6BD5-C31B-F440-F86C07B8206A}"/>
                </a:ext>
              </a:extLst>
            </p:cNvPr>
            <p:cNvSpPr/>
            <p:nvPr/>
          </p:nvSpPr>
          <p:spPr>
            <a:xfrm>
              <a:off x="56012" y="525"/>
              <a:ext cx="286327" cy="969818"/>
            </a:xfrm>
            <a:prstGeom prst="roundRect">
              <a:avLst/>
            </a:prstGeom>
            <a:solidFill>
              <a:srgbClr val="433D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85C729-2ACF-ABE5-0159-FCEF79E0173E}"/>
                </a:ext>
              </a:extLst>
            </p:cNvPr>
            <p:cNvSpPr txBox="1"/>
            <p:nvPr/>
          </p:nvSpPr>
          <p:spPr>
            <a:xfrm>
              <a:off x="342339" y="169963"/>
              <a:ext cx="948112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TÍNH NĂNG NỔI BẬT CỦA TRUSTED </a:t>
              </a:r>
              <a:r>
                <a:rPr lang="en-US" sz="3500" b="1" dirty="0">
                  <a:solidFill>
                    <a:srgbClr val="FFC000"/>
                  </a:solidFill>
                  <a:latin typeface="Roboto" pitchFamily="2" charset="0"/>
                  <a:ea typeface="Roboto" pitchFamily="2" charset="0"/>
                </a:rPr>
                <a:t>BILLING</a:t>
              </a:r>
              <a:endParaRPr lang="vi-VN" sz="3500" b="1" dirty="0">
                <a:solidFill>
                  <a:srgbClr val="FFC000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pic>
        <p:nvPicPr>
          <p:cNvPr id="8" name="Picture 7" descr="A person standing next to a phone and a receipt&#10;&#10;AI-generated content may be incorrect.">
            <a:extLst>
              <a:ext uri="{FF2B5EF4-FFF2-40B4-BE49-F238E27FC236}">
                <a16:creationId xmlns:a16="http://schemas.microsoft.com/office/drawing/2014/main" id="{0E2136CB-27AC-241E-2326-B5D6CD6B7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689" y="4405291"/>
            <a:ext cx="3409285" cy="227196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7F50433-248D-C8E8-D09C-7369A73634A7}"/>
              </a:ext>
            </a:extLst>
          </p:cNvPr>
          <p:cNvGrpSpPr/>
          <p:nvPr/>
        </p:nvGrpSpPr>
        <p:grpSpPr>
          <a:xfrm>
            <a:off x="618832" y="1429152"/>
            <a:ext cx="2289240" cy="2309090"/>
            <a:chOff x="360215" y="1431637"/>
            <a:chExt cx="2289240" cy="230909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C27404D-F90B-2E5F-51A5-BDAC7F0941BC}"/>
                </a:ext>
              </a:extLst>
            </p:cNvPr>
            <p:cNvSpPr/>
            <p:nvPr/>
          </p:nvSpPr>
          <p:spPr>
            <a:xfrm>
              <a:off x="360216" y="1830235"/>
              <a:ext cx="2289238" cy="191049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AF10EC6-C96A-579A-08C8-79086175FEF9}"/>
                </a:ext>
              </a:extLst>
            </p:cNvPr>
            <p:cNvGrpSpPr/>
            <p:nvPr/>
          </p:nvGrpSpPr>
          <p:grpSpPr>
            <a:xfrm>
              <a:off x="1189364" y="1431637"/>
              <a:ext cx="630942" cy="630942"/>
              <a:chOff x="1357745" y="1385455"/>
              <a:chExt cx="630942" cy="63094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053EBD3-4702-8130-7820-1887B4D03078}"/>
                  </a:ext>
                </a:extLst>
              </p:cNvPr>
              <p:cNvSpPr/>
              <p:nvPr/>
            </p:nvSpPr>
            <p:spPr>
              <a:xfrm>
                <a:off x="1357745" y="1385455"/>
                <a:ext cx="630942" cy="630942"/>
              </a:xfrm>
              <a:prstGeom prst="roundRect">
                <a:avLst/>
              </a:prstGeom>
              <a:solidFill>
                <a:srgbClr val="9C9FE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1" name="Graphic 10" descr="Atom with solid fill">
                <a:extLst>
                  <a:ext uri="{FF2B5EF4-FFF2-40B4-BE49-F238E27FC236}">
                    <a16:creationId xmlns:a16="http://schemas.microsoft.com/office/drawing/2014/main" id="{93352B64-DF63-6CAB-FD20-74BEBB7F2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44616" y="147232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DDCE3E-1870-9E73-0635-75BBBA34691A}"/>
                </a:ext>
              </a:extLst>
            </p:cNvPr>
            <p:cNvSpPr txBox="1"/>
            <p:nvPr/>
          </p:nvSpPr>
          <p:spPr>
            <a:xfrm>
              <a:off x="360215" y="2118673"/>
              <a:ext cx="2289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TỰ ĐỘNG HÓA ĐƠN HÀNG &amp; HÓA ĐƠN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E6BC11-D7C5-A138-D2B8-FBE58FACF82A}"/>
                </a:ext>
              </a:extLst>
            </p:cNvPr>
            <p:cNvSpPr txBox="1"/>
            <p:nvPr/>
          </p:nvSpPr>
          <p:spPr>
            <a:xfrm>
              <a:off x="520035" y="2761918"/>
              <a:ext cx="196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Tự động tạo hóa đơn và các hóa đơn định kỳ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93522B-83F8-7F36-10BC-381FC9A73752}"/>
              </a:ext>
            </a:extLst>
          </p:cNvPr>
          <p:cNvGrpSpPr/>
          <p:nvPr/>
        </p:nvGrpSpPr>
        <p:grpSpPr>
          <a:xfrm>
            <a:off x="3513123" y="1429152"/>
            <a:ext cx="2289240" cy="2309090"/>
            <a:chOff x="360215" y="1431637"/>
            <a:chExt cx="2289240" cy="230909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6C05387-6ED7-FDEA-0566-6BBF99AE7B18}"/>
                </a:ext>
              </a:extLst>
            </p:cNvPr>
            <p:cNvSpPr/>
            <p:nvPr/>
          </p:nvSpPr>
          <p:spPr>
            <a:xfrm>
              <a:off x="360216" y="1830235"/>
              <a:ext cx="2289238" cy="191049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F56B713-628A-BB6F-378B-20E5C6A03117}"/>
                </a:ext>
              </a:extLst>
            </p:cNvPr>
            <p:cNvGrpSpPr/>
            <p:nvPr/>
          </p:nvGrpSpPr>
          <p:grpSpPr>
            <a:xfrm>
              <a:off x="1189364" y="1431637"/>
              <a:ext cx="630942" cy="630942"/>
              <a:chOff x="1357745" y="1385455"/>
              <a:chExt cx="630942" cy="630942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2E3FCE00-52AE-AD1E-BC76-402532806B0C}"/>
                  </a:ext>
                </a:extLst>
              </p:cNvPr>
              <p:cNvSpPr/>
              <p:nvPr/>
            </p:nvSpPr>
            <p:spPr>
              <a:xfrm>
                <a:off x="1357745" y="1385455"/>
                <a:ext cx="630942" cy="630942"/>
              </a:xfrm>
              <a:prstGeom prst="roundRect">
                <a:avLst/>
              </a:prstGeom>
              <a:solidFill>
                <a:srgbClr val="9C9FE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31" name="Graphic 30" descr="Atom with solid fill">
                <a:extLst>
                  <a:ext uri="{FF2B5EF4-FFF2-40B4-BE49-F238E27FC236}">
                    <a16:creationId xmlns:a16="http://schemas.microsoft.com/office/drawing/2014/main" id="{BE5E9A0E-3DD7-A8E1-996E-BFE6CE015A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44616" y="147232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BD243D-4FA0-40F9-DE7A-2F0462C930EF}"/>
                </a:ext>
              </a:extLst>
            </p:cNvPr>
            <p:cNvSpPr txBox="1"/>
            <p:nvPr/>
          </p:nvSpPr>
          <p:spPr>
            <a:xfrm>
              <a:off x="360215" y="2118673"/>
              <a:ext cx="2289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CỔNG THANH TOÁN TÍCH HỢP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C7FDF4-0618-9BFA-E6D4-DCC8A815879B}"/>
                </a:ext>
              </a:extLst>
            </p:cNvPr>
            <p:cNvSpPr txBox="1"/>
            <p:nvPr/>
          </p:nvSpPr>
          <p:spPr>
            <a:xfrm>
              <a:off x="360215" y="2761918"/>
              <a:ext cx="22892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Kết nối với VietQR, NAPAS247, và Open Banking APIs để thu tiền trực tiếp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B1D4462-9B73-C72A-A444-54C0CF211B09}"/>
              </a:ext>
            </a:extLst>
          </p:cNvPr>
          <p:cNvGrpSpPr/>
          <p:nvPr/>
        </p:nvGrpSpPr>
        <p:grpSpPr>
          <a:xfrm>
            <a:off x="6407414" y="1429152"/>
            <a:ext cx="2289240" cy="2309090"/>
            <a:chOff x="360215" y="1431637"/>
            <a:chExt cx="2289240" cy="230909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6C11BF5-9B35-8380-4784-E3E454C86A6A}"/>
                </a:ext>
              </a:extLst>
            </p:cNvPr>
            <p:cNvSpPr/>
            <p:nvPr/>
          </p:nvSpPr>
          <p:spPr>
            <a:xfrm>
              <a:off x="360216" y="1830235"/>
              <a:ext cx="2289238" cy="191049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0BF5CFD-1280-A195-D35F-1AF76059897A}"/>
                </a:ext>
              </a:extLst>
            </p:cNvPr>
            <p:cNvGrpSpPr/>
            <p:nvPr/>
          </p:nvGrpSpPr>
          <p:grpSpPr>
            <a:xfrm>
              <a:off x="1189364" y="1431637"/>
              <a:ext cx="630942" cy="630942"/>
              <a:chOff x="1357745" y="1385455"/>
              <a:chExt cx="630942" cy="630942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9F3244BB-354E-8177-E00F-884D48F252E2}"/>
                  </a:ext>
                </a:extLst>
              </p:cNvPr>
              <p:cNvSpPr/>
              <p:nvPr/>
            </p:nvSpPr>
            <p:spPr>
              <a:xfrm>
                <a:off x="1357745" y="1385455"/>
                <a:ext cx="630942" cy="630942"/>
              </a:xfrm>
              <a:prstGeom prst="roundRect">
                <a:avLst/>
              </a:prstGeom>
              <a:solidFill>
                <a:srgbClr val="9C9FE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38" name="Graphic 37" descr="Atom with solid fill">
                <a:extLst>
                  <a:ext uri="{FF2B5EF4-FFF2-40B4-BE49-F238E27FC236}">
                    <a16:creationId xmlns:a16="http://schemas.microsoft.com/office/drawing/2014/main" id="{29D4AF18-29E1-ABAD-0A1E-D090A5D55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44616" y="147232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C26DADA-4184-A65A-A489-1A723F3722D4}"/>
                </a:ext>
              </a:extLst>
            </p:cNvPr>
            <p:cNvSpPr txBox="1"/>
            <p:nvPr/>
          </p:nvSpPr>
          <p:spPr>
            <a:xfrm>
              <a:off x="360215" y="2118673"/>
              <a:ext cx="2289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PHÁT HÀNH HÓA ĐƠN ĐIỆN TỬ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996D4D-CAC7-A76E-1130-15F53F4524CC}"/>
                </a:ext>
              </a:extLst>
            </p:cNvPr>
            <p:cNvSpPr txBox="1"/>
            <p:nvPr/>
          </p:nvSpPr>
          <p:spPr>
            <a:xfrm>
              <a:off x="360215" y="2761918"/>
              <a:ext cx="22892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Tạo và gửi hóa đơn điện tử phù hợp với Thông tư TT91/2026/TT‑BTC.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5A2D442-5185-787E-2BE5-75A041D3C412}"/>
              </a:ext>
            </a:extLst>
          </p:cNvPr>
          <p:cNvGrpSpPr/>
          <p:nvPr/>
        </p:nvGrpSpPr>
        <p:grpSpPr>
          <a:xfrm>
            <a:off x="9301705" y="1429152"/>
            <a:ext cx="2289240" cy="2309090"/>
            <a:chOff x="360215" y="1431637"/>
            <a:chExt cx="2289240" cy="230909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C258D39-725B-2492-F146-C5E8939C086C}"/>
                </a:ext>
              </a:extLst>
            </p:cNvPr>
            <p:cNvSpPr/>
            <p:nvPr/>
          </p:nvSpPr>
          <p:spPr>
            <a:xfrm>
              <a:off x="360216" y="1830235"/>
              <a:ext cx="2289238" cy="191049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C78C4F2-65D8-E2E6-671F-61D14FB93C1D}"/>
                </a:ext>
              </a:extLst>
            </p:cNvPr>
            <p:cNvGrpSpPr/>
            <p:nvPr/>
          </p:nvGrpSpPr>
          <p:grpSpPr>
            <a:xfrm>
              <a:off x="1189364" y="1431637"/>
              <a:ext cx="630942" cy="630942"/>
              <a:chOff x="1357745" y="1385455"/>
              <a:chExt cx="630942" cy="630942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AD0938E5-2421-8654-2D17-FFE4E7877951}"/>
                  </a:ext>
                </a:extLst>
              </p:cNvPr>
              <p:cNvSpPr/>
              <p:nvPr/>
            </p:nvSpPr>
            <p:spPr>
              <a:xfrm>
                <a:off x="1357745" y="1385455"/>
                <a:ext cx="630942" cy="630942"/>
              </a:xfrm>
              <a:prstGeom prst="roundRect">
                <a:avLst/>
              </a:prstGeom>
              <a:solidFill>
                <a:srgbClr val="9C9FE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45" name="Graphic 44" descr="Atom with solid fill">
                <a:extLst>
                  <a:ext uri="{FF2B5EF4-FFF2-40B4-BE49-F238E27FC236}">
                    <a16:creationId xmlns:a16="http://schemas.microsoft.com/office/drawing/2014/main" id="{5240E9A7-F100-7DBB-2B23-144EE71F6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44616" y="147232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E74AF71-D4A4-7B4E-2916-ADDC5580123B}"/>
                </a:ext>
              </a:extLst>
            </p:cNvPr>
            <p:cNvSpPr txBox="1"/>
            <p:nvPr/>
          </p:nvSpPr>
          <p:spPr>
            <a:xfrm>
              <a:off x="360215" y="2118673"/>
              <a:ext cx="2289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ĐỐI SOÁT </a:t>
              </a:r>
            </a:p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THÔNG MINH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0236547-DC83-C6BC-5663-327129041EE7}"/>
                </a:ext>
              </a:extLst>
            </p:cNvPr>
            <p:cNvSpPr txBox="1"/>
            <p:nvPr/>
          </p:nvSpPr>
          <p:spPr>
            <a:xfrm>
              <a:off x="360215" y="2761918"/>
              <a:ext cx="22892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Tự động khớp thanh toán với hóa đơn theo thời gian thực qua Open Banking callback.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6F7B6B-6458-A053-26DA-355C352A0008}"/>
              </a:ext>
            </a:extLst>
          </p:cNvPr>
          <p:cNvGrpSpPr/>
          <p:nvPr/>
        </p:nvGrpSpPr>
        <p:grpSpPr>
          <a:xfrm>
            <a:off x="618830" y="4128654"/>
            <a:ext cx="2289241" cy="2309090"/>
            <a:chOff x="360214" y="1431637"/>
            <a:chExt cx="2289241" cy="230909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95AE3348-840D-9446-42EC-14CC6DC79272}"/>
                </a:ext>
              </a:extLst>
            </p:cNvPr>
            <p:cNvSpPr/>
            <p:nvPr/>
          </p:nvSpPr>
          <p:spPr>
            <a:xfrm>
              <a:off x="360216" y="1830235"/>
              <a:ext cx="2289238" cy="191049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EEBB84C-D67B-2932-0D9A-5F4052DC4743}"/>
                </a:ext>
              </a:extLst>
            </p:cNvPr>
            <p:cNvGrpSpPr/>
            <p:nvPr/>
          </p:nvGrpSpPr>
          <p:grpSpPr>
            <a:xfrm>
              <a:off x="1189364" y="1431637"/>
              <a:ext cx="630942" cy="630942"/>
              <a:chOff x="1357745" y="1385455"/>
              <a:chExt cx="630942" cy="630942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533A387A-FF87-1163-85B1-4CF9F7490DE2}"/>
                  </a:ext>
                </a:extLst>
              </p:cNvPr>
              <p:cNvSpPr/>
              <p:nvPr/>
            </p:nvSpPr>
            <p:spPr>
              <a:xfrm>
                <a:off x="1357745" y="1385455"/>
                <a:ext cx="630942" cy="630942"/>
              </a:xfrm>
              <a:prstGeom prst="roundRect">
                <a:avLst/>
              </a:prstGeom>
              <a:solidFill>
                <a:srgbClr val="9C9FE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52" name="Graphic 51" descr="Atom with solid fill">
                <a:extLst>
                  <a:ext uri="{FF2B5EF4-FFF2-40B4-BE49-F238E27FC236}">
                    <a16:creationId xmlns:a16="http://schemas.microsoft.com/office/drawing/2014/main" id="{0D8108DD-6E62-93C0-4D67-09DA8F2F4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44616" y="147232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61DD611-D72B-23A5-5F50-3F1E28EA5417}"/>
                </a:ext>
              </a:extLst>
            </p:cNvPr>
            <p:cNvSpPr txBox="1"/>
            <p:nvPr/>
          </p:nvSpPr>
          <p:spPr>
            <a:xfrm>
              <a:off x="360215" y="2118673"/>
              <a:ext cx="2289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BẢNG ĐIỀU KHIỂN TOÀN DIỆN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DAE1C9-5B68-C287-BF09-48333FEE52A5}"/>
                </a:ext>
              </a:extLst>
            </p:cNvPr>
            <p:cNvSpPr txBox="1"/>
            <p:nvPr/>
          </p:nvSpPr>
          <p:spPr>
            <a:xfrm>
              <a:off x="360214" y="2761918"/>
              <a:ext cx="22892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Theo dõi doanh thu, hóa đơn chưa thanh toán và báo cáo công nợ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1CBD995-D27E-566C-A634-0B515E47A5CE}"/>
              </a:ext>
            </a:extLst>
          </p:cNvPr>
          <p:cNvGrpSpPr/>
          <p:nvPr/>
        </p:nvGrpSpPr>
        <p:grpSpPr>
          <a:xfrm>
            <a:off x="3508935" y="4128654"/>
            <a:ext cx="2289241" cy="2309090"/>
            <a:chOff x="360213" y="1431637"/>
            <a:chExt cx="2289241" cy="230909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71B0E31E-8AB2-FBC2-6F8B-0D24400EC12E}"/>
                </a:ext>
              </a:extLst>
            </p:cNvPr>
            <p:cNvSpPr/>
            <p:nvPr/>
          </p:nvSpPr>
          <p:spPr>
            <a:xfrm>
              <a:off x="360216" y="1830235"/>
              <a:ext cx="2289238" cy="191049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DABAA1A-66FB-C0FF-2BC5-CCC8A0A64E5D}"/>
                </a:ext>
              </a:extLst>
            </p:cNvPr>
            <p:cNvGrpSpPr/>
            <p:nvPr/>
          </p:nvGrpSpPr>
          <p:grpSpPr>
            <a:xfrm>
              <a:off x="1189364" y="1431637"/>
              <a:ext cx="630942" cy="630942"/>
              <a:chOff x="1357745" y="1385455"/>
              <a:chExt cx="630942" cy="63094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A49E5FD-278A-D724-D890-6D4DF73B625D}"/>
                  </a:ext>
                </a:extLst>
              </p:cNvPr>
              <p:cNvSpPr/>
              <p:nvPr/>
            </p:nvSpPr>
            <p:spPr>
              <a:xfrm>
                <a:off x="1357745" y="1385455"/>
                <a:ext cx="630942" cy="630942"/>
              </a:xfrm>
              <a:prstGeom prst="roundRect">
                <a:avLst/>
              </a:prstGeom>
              <a:solidFill>
                <a:srgbClr val="9C9FE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59" name="Graphic 58" descr="Atom with solid fill">
                <a:extLst>
                  <a:ext uri="{FF2B5EF4-FFF2-40B4-BE49-F238E27FC236}">
                    <a16:creationId xmlns:a16="http://schemas.microsoft.com/office/drawing/2014/main" id="{FB297C0D-9081-4D24-15BC-AC3519B78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44616" y="147232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62700A6-A6DD-AE81-2893-DDC4C4B673DF}"/>
                </a:ext>
              </a:extLst>
            </p:cNvPr>
            <p:cNvSpPr txBox="1"/>
            <p:nvPr/>
          </p:nvSpPr>
          <p:spPr>
            <a:xfrm>
              <a:off x="360213" y="2291900"/>
              <a:ext cx="2289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TÍCH HỢP API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953B622-8DDE-B80A-8D28-F5B6CECFCEBE}"/>
                </a:ext>
              </a:extLst>
            </p:cNvPr>
            <p:cNvSpPr txBox="1"/>
            <p:nvPr/>
          </p:nvSpPr>
          <p:spPr>
            <a:xfrm>
              <a:off x="360214" y="2761918"/>
              <a:ext cx="22892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Mở API cho các hệ thống ERP, CRM và kế toán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359CAFC-C05D-6248-7E45-3A1B8A5A4563}"/>
              </a:ext>
            </a:extLst>
          </p:cNvPr>
          <p:cNvGrpSpPr/>
          <p:nvPr/>
        </p:nvGrpSpPr>
        <p:grpSpPr>
          <a:xfrm>
            <a:off x="6407414" y="4128654"/>
            <a:ext cx="2289241" cy="2309090"/>
            <a:chOff x="360214" y="1431637"/>
            <a:chExt cx="2289241" cy="230909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FB4A910-7829-9298-CEFB-65985285E815}"/>
                </a:ext>
              </a:extLst>
            </p:cNvPr>
            <p:cNvSpPr/>
            <p:nvPr/>
          </p:nvSpPr>
          <p:spPr>
            <a:xfrm>
              <a:off x="360216" y="1830235"/>
              <a:ext cx="2289238" cy="191049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C1CA47E-109F-1305-A923-4C422C7607A1}"/>
                </a:ext>
              </a:extLst>
            </p:cNvPr>
            <p:cNvGrpSpPr/>
            <p:nvPr/>
          </p:nvGrpSpPr>
          <p:grpSpPr>
            <a:xfrm>
              <a:off x="1189364" y="1431637"/>
              <a:ext cx="630942" cy="630942"/>
              <a:chOff x="1357745" y="1385455"/>
              <a:chExt cx="630942" cy="630942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012F8E85-FF71-B1D6-DE4E-6A215C9628FE}"/>
                  </a:ext>
                </a:extLst>
              </p:cNvPr>
              <p:cNvSpPr/>
              <p:nvPr/>
            </p:nvSpPr>
            <p:spPr>
              <a:xfrm>
                <a:off x="1357745" y="1385455"/>
                <a:ext cx="630942" cy="630942"/>
              </a:xfrm>
              <a:prstGeom prst="roundRect">
                <a:avLst/>
              </a:prstGeom>
              <a:solidFill>
                <a:srgbClr val="9C9FE4"/>
              </a:soli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66" name="Graphic 65" descr="Atom with solid fill">
                <a:extLst>
                  <a:ext uri="{FF2B5EF4-FFF2-40B4-BE49-F238E27FC236}">
                    <a16:creationId xmlns:a16="http://schemas.microsoft.com/office/drawing/2014/main" id="{EE943778-5261-012B-AD3C-64CB1E33B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444616" y="1472326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25AE067-BF5C-37D7-509B-4EA8616562B9}"/>
                </a:ext>
              </a:extLst>
            </p:cNvPr>
            <p:cNvSpPr txBox="1"/>
            <p:nvPr/>
          </p:nvSpPr>
          <p:spPr>
            <a:xfrm>
              <a:off x="360215" y="2118673"/>
              <a:ext cx="2289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600" b="1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KIỂM SOÁT TRUY CẬP AN TOÀN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E8969D9-C73F-9F25-210E-F1A307C38ED8}"/>
                </a:ext>
              </a:extLst>
            </p:cNvPr>
            <p:cNvSpPr txBox="1"/>
            <p:nvPr/>
          </p:nvSpPr>
          <p:spPr>
            <a:xfrm>
              <a:off x="360214" y="2761918"/>
              <a:ext cx="22892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400" dirty="0">
                  <a:solidFill>
                    <a:srgbClr val="433DB9"/>
                  </a:solidFill>
                  <a:latin typeface="Roboto" pitchFamily="2" charset="0"/>
                  <a:ea typeface="Roboto" pitchFamily="2" charset="0"/>
                </a:rPr>
                <a:t>Mô hình đa người dùng (multi-tenant) với nhật ký kiểm toán chi tiết.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2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3863</Words>
  <Application>Microsoft Office PowerPoint</Application>
  <PresentationFormat>Widescreen</PresentationFormat>
  <Paragraphs>576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Aptos</vt:lpstr>
      <vt:lpstr>Aptos Display</vt:lpstr>
      <vt:lpstr>Arial</vt:lpstr>
      <vt:lpstr>Arial Narrow</vt:lpstr>
      <vt:lpstr>Roboto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Trusted Billing V2</dc:title>
  <dc:creator>Quyên Lưu</dc:creator>
  <cp:lastModifiedBy>Quyên Lưu</cp:lastModifiedBy>
  <cp:revision>188</cp:revision>
  <dcterms:created xsi:type="dcterms:W3CDTF">2025-10-30T09:23:24Z</dcterms:created>
  <dcterms:modified xsi:type="dcterms:W3CDTF">2026-07-24T06:56:20Z</dcterms:modified>
</cp:coreProperties>
</file>